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5"/>
  </p:notesMasterIdLst>
  <p:handoutMasterIdLst>
    <p:handoutMasterId r:id="rId46"/>
  </p:handoutMasterIdLst>
  <p:sldIdLst>
    <p:sldId id="257" r:id="rId5"/>
    <p:sldId id="2480" r:id="rId6"/>
    <p:sldId id="259" r:id="rId7"/>
    <p:sldId id="2716" r:id="rId8"/>
    <p:sldId id="2696" r:id="rId9"/>
    <p:sldId id="2644" r:id="rId10"/>
    <p:sldId id="2668" r:id="rId11"/>
    <p:sldId id="2711" r:id="rId12"/>
    <p:sldId id="2646" r:id="rId13"/>
    <p:sldId id="2647" r:id="rId14"/>
    <p:sldId id="2645" r:id="rId15"/>
    <p:sldId id="2621" r:id="rId16"/>
    <p:sldId id="2648" r:id="rId17"/>
    <p:sldId id="2667" r:id="rId18"/>
    <p:sldId id="2649" r:id="rId19"/>
    <p:sldId id="2650" r:id="rId20"/>
    <p:sldId id="2651" r:id="rId21"/>
    <p:sldId id="2653" r:id="rId22"/>
    <p:sldId id="2654" r:id="rId23"/>
    <p:sldId id="2655" r:id="rId24"/>
    <p:sldId id="2620" r:id="rId25"/>
    <p:sldId id="2656" r:id="rId26"/>
    <p:sldId id="2658" r:id="rId27"/>
    <p:sldId id="2659" r:id="rId28"/>
    <p:sldId id="2657" r:id="rId29"/>
    <p:sldId id="2660" r:id="rId30"/>
    <p:sldId id="2665" r:id="rId31"/>
    <p:sldId id="2664" r:id="rId32"/>
    <p:sldId id="2663" r:id="rId33"/>
    <p:sldId id="2661" r:id="rId34"/>
    <p:sldId id="2662" r:id="rId35"/>
    <p:sldId id="2707" r:id="rId36"/>
    <p:sldId id="2640" r:id="rId37"/>
    <p:sldId id="2639" r:id="rId38"/>
    <p:sldId id="2679" r:id="rId39"/>
    <p:sldId id="2700" r:id="rId40"/>
    <p:sldId id="2632" r:id="rId41"/>
    <p:sldId id="2666" r:id="rId42"/>
    <p:sldId id="2631" r:id="rId43"/>
    <p:sldId id="2633" r:id="rId44"/>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08">
          <p15:clr>
            <a:srgbClr val="A4A3A4"/>
          </p15:clr>
        </p15:guide>
        <p15:guide id="4"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ucinda Hiam" initials="LH [2]" lastIdx="1" clrIdx="6"/>
  <p:cmAuthor id="1" name="Phil  Murwill" initials="PM" lastIdx="1" clrIdx="0"/>
  <p:cmAuthor id="8" name="Lucinda Hiam" initials="LH [3]" lastIdx="1" clrIdx="7"/>
  <p:cmAuthor id="2" name="Phil  Murwill" initials="PM [2]" lastIdx="1" clrIdx="1"/>
  <p:cmAuthor id="9" name="Lucinda Hiam" initials="LH [4]" lastIdx="1" clrIdx="8"/>
  <p:cmAuthor id="3" name="Phil  Murwill" initials="PM [3]" lastIdx="1" clrIdx="2"/>
  <p:cmAuthor id="10" name="Lucinda Hiam" initials="LH [5]" lastIdx="1" clrIdx="9"/>
  <p:cmAuthor id="4" name="Jennie Corbett" initials="JC [3]" lastIdx="1" clrIdx="3"/>
  <p:cmAuthor id="5" name="Jennie Corbett" initials="JC" lastIdx="2" clrIdx="4"/>
  <p:cmAuthor id="6" name="Lucinda Hiam" initials="LH"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D0"/>
    <a:srgbClr val="005B9C"/>
    <a:srgbClr val="CF691E"/>
    <a:srgbClr val="003399"/>
    <a:srgbClr val="C6C6BC"/>
    <a:srgbClr val="388073"/>
    <a:srgbClr val="CCD221"/>
    <a:srgbClr val="666699"/>
    <a:srgbClr val="0D88E6"/>
    <a:srgbClr val="0C7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6FBF9-DC36-4D07-952B-68B2F2154393}" v="5" dt="2025-08-22T10:32:05.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971" autoAdjust="0"/>
    <p:restoredTop sz="80615" autoAdjust="0"/>
  </p:normalViewPr>
  <p:slideViewPr>
    <p:cSldViewPr snapToGrid="0">
      <p:cViewPr varScale="1">
        <p:scale>
          <a:sx n="51" d="100"/>
          <a:sy n="51" d="100"/>
        </p:scale>
        <p:origin x="1016" y="36"/>
      </p:cViewPr>
      <p:guideLst>
        <p:guide orient="horz" pos="2160"/>
        <p:guide pos="2880"/>
      </p:guideLst>
    </p:cSldViewPr>
  </p:slideViewPr>
  <p:outlineViewPr>
    <p:cViewPr>
      <p:scale>
        <a:sx n="33" d="100"/>
        <a:sy n="33" d="100"/>
      </p:scale>
      <p:origin x="0" y="25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hyperlink" Target="https://basisyorkshire.org.uk/wp-content/uploads/2021/07/Sex-Workers-A-Guide-for-Professionals-2021.pdf" TargetMode="External"/><Relationship Id="rId2" Type="http://schemas.openxmlformats.org/officeDocument/2006/relationships/hyperlink" Target="https://www.gypsy-traveller.org/" TargetMode="External"/><Relationship Id="rId1" Type="http://schemas.openxmlformats.org/officeDocument/2006/relationships/hyperlink" Target="https://www.pathway.org.uk/"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ata6.xml.rels><?xml version="1.0" encoding="UTF-8" standalone="yes"?>
<Relationships xmlns="http://schemas.openxmlformats.org/package/2006/relationships"><Relationship Id="rId3" Type="http://schemas.openxmlformats.org/officeDocument/2006/relationships/hyperlink" Target="https://www.doctorsoftheworld.org.uk/safesurgeries/safe-surgeries-toolkit/#:~:text=Open%20File-,Posters,-for%20patient%20awareness" TargetMode="External"/><Relationship Id="rId2" Type="http://schemas.openxmlformats.org/officeDocument/2006/relationships/hyperlink" Target="https://www.doctorsoftheworld.org.uk/safesurgeries/safe-surgeries-toolkit/" TargetMode="External"/><Relationship Id="rId1" Type="http://schemas.openxmlformats.org/officeDocument/2006/relationships/hyperlink" Target="https://www.doctorsoftheworld.org.uk/what-we-stand-for/supporting-medics/training/"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6.xml.rels><?xml version="1.0" encoding="UTF-8" standalone="yes"?>
<Relationships xmlns="http://schemas.openxmlformats.org/package/2006/relationships"><Relationship Id="rId3" Type="http://schemas.openxmlformats.org/officeDocument/2006/relationships/hyperlink" Target="https://www.doctorsoftheworld.org.uk/safesurgeries/safe-surgeries-toolkit/#:~:text=Open%20File-,Posters,-for%20patient%20awareness" TargetMode="External"/><Relationship Id="rId2" Type="http://schemas.openxmlformats.org/officeDocument/2006/relationships/hyperlink" Target="https://www.doctorsoftheworld.org.uk/safesurgeries/safe-surgeries-toolkit/" TargetMode="External"/><Relationship Id="rId1" Type="http://schemas.openxmlformats.org/officeDocument/2006/relationships/hyperlink" Target="https://www.doctorsoftheworld.org.uk/what-we-stand-for/supporting-medics/trainin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65C9E-6F42-472A-8CD1-9B9F4A8E129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BF0C9A56-196A-4ECC-95DE-F905B2C61C49}">
      <dgm:prSet phldrT="[Text]"/>
      <dgm:spPr>
        <a:solidFill>
          <a:srgbClr val="008878"/>
        </a:solidFill>
      </dgm:spPr>
      <dgm:t>
        <a:bodyPr/>
        <a:lstStyle/>
        <a:p>
          <a:r>
            <a:rPr lang="en-GB" b="1" dirty="0">
              <a:latin typeface="Barlow" panose="00000500000000000000" pitchFamily="2" charset="0"/>
            </a:rPr>
            <a:t>Safe discharge </a:t>
          </a:r>
        </a:p>
      </dgm:t>
    </dgm:pt>
    <dgm:pt modelId="{00D77796-A4C1-4A79-84B8-3CF90A593E69}" type="parTrans" cxnId="{3BC3A1D1-1420-4C67-8B29-CB574580DE7F}">
      <dgm:prSet/>
      <dgm:spPr/>
      <dgm:t>
        <a:bodyPr/>
        <a:lstStyle/>
        <a:p>
          <a:endParaRPr lang="en-GB">
            <a:latin typeface="Barlow" panose="00000500000000000000" pitchFamily="2" charset="0"/>
          </a:endParaRPr>
        </a:p>
      </dgm:t>
    </dgm:pt>
    <dgm:pt modelId="{CFC30A72-9F62-4CD2-8453-F34DE93083DA}" type="sibTrans" cxnId="{3BC3A1D1-1420-4C67-8B29-CB574580DE7F}">
      <dgm:prSet/>
      <dgm:spPr/>
      <dgm:t>
        <a:bodyPr/>
        <a:lstStyle/>
        <a:p>
          <a:endParaRPr lang="en-GB">
            <a:latin typeface="Barlow" panose="00000500000000000000" pitchFamily="2" charset="0"/>
          </a:endParaRPr>
        </a:p>
      </dgm:t>
    </dgm:pt>
    <dgm:pt modelId="{9B9E1456-24BA-449D-A3D3-9C9EE624C2D0}">
      <dgm:prSet phldrT="[Text]"/>
      <dgm:spPr/>
      <dgm:t>
        <a:bodyPr/>
        <a:lstStyle/>
        <a:p>
          <a:r>
            <a:rPr lang="en-GB" dirty="0">
              <a:latin typeface="Barlow" panose="00000500000000000000" pitchFamily="2" charset="0"/>
            </a:rPr>
            <a:t>Long-term follow up and continuity of care </a:t>
          </a:r>
        </a:p>
      </dgm:t>
    </dgm:pt>
    <dgm:pt modelId="{4DE9DA54-DBC3-40D4-8116-C8C61EBE3996}" type="parTrans" cxnId="{345CB404-93D4-46A5-9FEC-664E034EF800}">
      <dgm:prSet/>
      <dgm:spPr/>
      <dgm:t>
        <a:bodyPr/>
        <a:lstStyle/>
        <a:p>
          <a:endParaRPr lang="en-GB">
            <a:latin typeface="Barlow" panose="00000500000000000000" pitchFamily="2" charset="0"/>
          </a:endParaRPr>
        </a:p>
      </dgm:t>
    </dgm:pt>
    <dgm:pt modelId="{9FB83C14-12B5-4DF2-B692-72C5CD02E9B7}" type="sibTrans" cxnId="{345CB404-93D4-46A5-9FEC-664E034EF800}">
      <dgm:prSet/>
      <dgm:spPr/>
      <dgm:t>
        <a:bodyPr/>
        <a:lstStyle/>
        <a:p>
          <a:endParaRPr lang="en-GB">
            <a:latin typeface="Barlow" panose="00000500000000000000" pitchFamily="2" charset="0"/>
          </a:endParaRPr>
        </a:p>
      </dgm:t>
    </dgm:pt>
    <dgm:pt modelId="{58349466-893B-4966-A089-19665D2C3E4D}">
      <dgm:prSet phldrT="[Text]"/>
      <dgm:spPr>
        <a:solidFill>
          <a:srgbClr val="962893"/>
        </a:solidFill>
      </dgm:spPr>
      <dgm:t>
        <a:bodyPr/>
        <a:lstStyle/>
        <a:p>
          <a:r>
            <a:rPr lang="en-GB" b="1" dirty="0">
              <a:latin typeface="Barlow" panose="00000500000000000000" pitchFamily="2" charset="0"/>
            </a:rPr>
            <a:t>Efficient use of services</a:t>
          </a:r>
        </a:p>
      </dgm:t>
    </dgm:pt>
    <dgm:pt modelId="{10F6254C-7D14-4514-9715-4E7806E410FC}" type="parTrans" cxnId="{5FCB38D3-8484-478C-97F3-8CAB4B4F180B}">
      <dgm:prSet/>
      <dgm:spPr/>
      <dgm:t>
        <a:bodyPr/>
        <a:lstStyle/>
        <a:p>
          <a:endParaRPr lang="en-GB">
            <a:latin typeface="Barlow" panose="00000500000000000000" pitchFamily="2" charset="0"/>
          </a:endParaRPr>
        </a:p>
      </dgm:t>
    </dgm:pt>
    <dgm:pt modelId="{C3A900AD-F218-4E44-95BE-CBE7130061C9}" type="sibTrans" cxnId="{5FCB38D3-8484-478C-97F3-8CAB4B4F180B}">
      <dgm:prSet/>
      <dgm:spPr/>
      <dgm:t>
        <a:bodyPr/>
        <a:lstStyle/>
        <a:p>
          <a:endParaRPr lang="en-GB">
            <a:latin typeface="Barlow" panose="00000500000000000000" pitchFamily="2" charset="0"/>
          </a:endParaRPr>
        </a:p>
      </dgm:t>
    </dgm:pt>
    <dgm:pt modelId="{E05FB904-8D39-41FF-B123-DDB7A09B6A6B}">
      <dgm:prSet phldrT="[Text]"/>
      <dgm:spPr/>
      <dgm:t>
        <a:bodyPr/>
        <a:lstStyle/>
        <a:p>
          <a:r>
            <a:rPr lang="en-GB" dirty="0">
              <a:latin typeface="Barlow" panose="00000500000000000000" pitchFamily="2" charset="0"/>
            </a:rPr>
            <a:t>Patients who face barriers to GP registration may attend A+E if issues become acute/not integrated into NHS services  </a:t>
          </a:r>
        </a:p>
      </dgm:t>
    </dgm:pt>
    <dgm:pt modelId="{5015B377-E5ED-48E5-8B5B-28C1CA2341E2}" type="parTrans" cxnId="{5E600D1F-7B47-4F81-A7FC-8C48A74610C8}">
      <dgm:prSet/>
      <dgm:spPr/>
      <dgm:t>
        <a:bodyPr/>
        <a:lstStyle/>
        <a:p>
          <a:endParaRPr lang="en-GB">
            <a:latin typeface="Barlow" panose="00000500000000000000" pitchFamily="2" charset="0"/>
          </a:endParaRPr>
        </a:p>
      </dgm:t>
    </dgm:pt>
    <dgm:pt modelId="{F9875224-5B86-45B3-8AD8-E4ED18E03A79}" type="sibTrans" cxnId="{5E600D1F-7B47-4F81-A7FC-8C48A74610C8}">
      <dgm:prSet/>
      <dgm:spPr/>
      <dgm:t>
        <a:bodyPr/>
        <a:lstStyle/>
        <a:p>
          <a:endParaRPr lang="en-GB">
            <a:latin typeface="Barlow" panose="00000500000000000000" pitchFamily="2" charset="0"/>
          </a:endParaRPr>
        </a:p>
      </dgm:t>
    </dgm:pt>
    <dgm:pt modelId="{D6BE9D89-8D50-4572-BCFA-38E0E7CAB8D3}">
      <dgm:prSet phldrT="[Text]"/>
      <dgm:spPr>
        <a:solidFill>
          <a:srgbClr val="FC7722"/>
        </a:solidFill>
      </dgm:spPr>
      <dgm:t>
        <a:bodyPr/>
        <a:lstStyle/>
        <a:p>
          <a:r>
            <a:rPr lang="en-GB" b="1" dirty="0">
              <a:latin typeface="Barlow" panose="00000500000000000000" pitchFamily="2" charset="0"/>
            </a:rPr>
            <a:t>Public health</a:t>
          </a:r>
        </a:p>
      </dgm:t>
    </dgm:pt>
    <dgm:pt modelId="{B2C5AD8E-9061-4441-B469-00D664FE2B35}" type="parTrans" cxnId="{76B2D201-8BEE-4627-A551-254A07974325}">
      <dgm:prSet/>
      <dgm:spPr/>
      <dgm:t>
        <a:bodyPr/>
        <a:lstStyle/>
        <a:p>
          <a:endParaRPr lang="en-GB">
            <a:latin typeface="Barlow" panose="00000500000000000000" pitchFamily="2" charset="0"/>
          </a:endParaRPr>
        </a:p>
      </dgm:t>
    </dgm:pt>
    <dgm:pt modelId="{112E80B2-CFAD-4E29-B62A-0ED8F91AACCB}" type="sibTrans" cxnId="{76B2D201-8BEE-4627-A551-254A07974325}">
      <dgm:prSet/>
      <dgm:spPr/>
      <dgm:t>
        <a:bodyPr/>
        <a:lstStyle/>
        <a:p>
          <a:endParaRPr lang="en-GB">
            <a:latin typeface="Barlow" panose="00000500000000000000" pitchFamily="2" charset="0"/>
          </a:endParaRPr>
        </a:p>
      </dgm:t>
    </dgm:pt>
    <dgm:pt modelId="{D1491503-2696-4E3A-A308-037EDBCA47A3}">
      <dgm:prSet phldrT="[Text]"/>
      <dgm:spPr/>
      <dgm:t>
        <a:bodyPr/>
        <a:lstStyle/>
        <a:p>
          <a:r>
            <a:rPr lang="en-GB" dirty="0">
              <a:latin typeface="Barlow" panose="00000500000000000000" pitchFamily="2" charset="0"/>
            </a:rPr>
            <a:t>Prevention and early detection of disease</a:t>
          </a:r>
        </a:p>
      </dgm:t>
    </dgm:pt>
    <dgm:pt modelId="{9075E227-7198-490F-AB65-3198EF56AAEF}" type="parTrans" cxnId="{434B510D-BD41-45F0-8118-F0D60034B864}">
      <dgm:prSet/>
      <dgm:spPr/>
      <dgm:t>
        <a:bodyPr/>
        <a:lstStyle/>
        <a:p>
          <a:endParaRPr lang="en-GB">
            <a:latin typeface="Barlow" panose="00000500000000000000" pitchFamily="2" charset="0"/>
          </a:endParaRPr>
        </a:p>
      </dgm:t>
    </dgm:pt>
    <dgm:pt modelId="{70F39DF1-7B97-43CF-86B2-5413AC5C7F6B}" type="sibTrans" cxnId="{434B510D-BD41-45F0-8118-F0D60034B864}">
      <dgm:prSet/>
      <dgm:spPr/>
      <dgm:t>
        <a:bodyPr/>
        <a:lstStyle/>
        <a:p>
          <a:endParaRPr lang="en-GB">
            <a:latin typeface="Barlow" panose="00000500000000000000" pitchFamily="2" charset="0"/>
          </a:endParaRPr>
        </a:p>
      </dgm:t>
    </dgm:pt>
    <dgm:pt modelId="{B515ED21-B34A-4EAB-A9BF-2ACB30BE1F55}">
      <dgm:prSet phldrT="[Text]"/>
      <dgm:spPr/>
      <dgm:t>
        <a:bodyPr/>
        <a:lstStyle/>
        <a:p>
          <a:r>
            <a:rPr lang="en-GB" dirty="0">
              <a:latin typeface="Barlow" panose="00000500000000000000" pitchFamily="2" charset="0"/>
            </a:rPr>
            <a:t>Vaccination + screening programmes</a:t>
          </a:r>
        </a:p>
      </dgm:t>
    </dgm:pt>
    <dgm:pt modelId="{E824206D-EBFD-4B4C-872A-7672DE91CA67}" type="parTrans" cxnId="{A5922BA2-EB90-4D4D-BC72-11B4AD97FA4A}">
      <dgm:prSet/>
      <dgm:spPr/>
      <dgm:t>
        <a:bodyPr/>
        <a:lstStyle/>
        <a:p>
          <a:endParaRPr lang="en-GB">
            <a:latin typeface="Barlow" panose="00000500000000000000" pitchFamily="2" charset="0"/>
          </a:endParaRPr>
        </a:p>
      </dgm:t>
    </dgm:pt>
    <dgm:pt modelId="{3256AED8-5D80-4DDB-AAD5-8E853BD23411}" type="sibTrans" cxnId="{A5922BA2-EB90-4D4D-BC72-11B4AD97FA4A}">
      <dgm:prSet/>
      <dgm:spPr/>
      <dgm:t>
        <a:bodyPr/>
        <a:lstStyle/>
        <a:p>
          <a:endParaRPr lang="en-GB">
            <a:latin typeface="Barlow" panose="00000500000000000000" pitchFamily="2" charset="0"/>
          </a:endParaRPr>
        </a:p>
      </dgm:t>
    </dgm:pt>
    <dgm:pt modelId="{36EEF75B-292C-43CB-A5E6-B6E81ECE5C64}">
      <dgm:prSet phldrT="[Text]"/>
      <dgm:spPr>
        <a:solidFill>
          <a:srgbClr val="ED0677"/>
        </a:solidFill>
      </dgm:spPr>
      <dgm:t>
        <a:bodyPr/>
        <a:lstStyle/>
        <a:p>
          <a:r>
            <a:rPr lang="en-GB" b="1" dirty="0">
              <a:latin typeface="Barlow" panose="00000500000000000000" pitchFamily="2" charset="0"/>
            </a:rPr>
            <a:t>Health equity</a:t>
          </a:r>
        </a:p>
      </dgm:t>
    </dgm:pt>
    <dgm:pt modelId="{76BB61BA-9B3B-4855-A26E-9FC7FC3E8745}" type="parTrans" cxnId="{4696CF3C-7A46-438F-A98C-B212C0A697E9}">
      <dgm:prSet/>
      <dgm:spPr/>
      <dgm:t>
        <a:bodyPr/>
        <a:lstStyle/>
        <a:p>
          <a:endParaRPr lang="en-GB">
            <a:latin typeface="Barlow" panose="00000500000000000000" pitchFamily="2" charset="0"/>
          </a:endParaRPr>
        </a:p>
      </dgm:t>
    </dgm:pt>
    <dgm:pt modelId="{F2735D8A-179A-4850-92CF-D7A73EF277D7}" type="sibTrans" cxnId="{4696CF3C-7A46-438F-A98C-B212C0A697E9}">
      <dgm:prSet/>
      <dgm:spPr/>
      <dgm:t>
        <a:bodyPr/>
        <a:lstStyle/>
        <a:p>
          <a:endParaRPr lang="en-GB">
            <a:latin typeface="Barlow" panose="00000500000000000000" pitchFamily="2" charset="0"/>
          </a:endParaRPr>
        </a:p>
      </dgm:t>
    </dgm:pt>
    <dgm:pt modelId="{CFB8BE89-6C2A-46A4-9F87-4ACB1C7BBC36}">
      <dgm:prSet phldrT="[Text]"/>
      <dgm:spPr>
        <a:solidFill>
          <a:srgbClr val="0064B1"/>
        </a:solidFill>
      </dgm:spPr>
      <dgm:t>
        <a:bodyPr/>
        <a:lstStyle/>
        <a:p>
          <a:r>
            <a:rPr lang="en-GB" b="1" dirty="0">
              <a:latin typeface="Barlow" panose="00000500000000000000" pitchFamily="2" charset="0"/>
            </a:rPr>
            <a:t>Cost effective</a:t>
          </a:r>
        </a:p>
      </dgm:t>
    </dgm:pt>
    <dgm:pt modelId="{143E71D9-E60E-4839-A41F-423454BFA646}" type="parTrans" cxnId="{F7E6D85D-F9A6-4167-9FE7-63FBFE81C022}">
      <dgm:prSet/>
      <dgm:spPr/>
      <dgm:t>
        <a:bodyPr/>
        <a:lstStyle/>
        <a:p>
          <a:endParaRPr lang="en-GB">
            <a:latin typeface="Barlow" panose="00000500000000000000" pitchFamily="2" charset="0"/>
          </a:endParaRPr>
        </a:p>
      </dgm:t>
    </dgm:pt>
    <dgm:pt modelId="{32E65137-3EBA-46BB-8C8F-7A6F3F52111D}" type="sibTrans" cxnId="{F7E6D85D-F9A6-4167-9FE7-63FBFE81C022}">
      <dgm:prSet/>
      <dgm:spPr/>
      <dgm:t>
        <a:bodyPr/>
        <a:lstStyle/>
        <a:p>
          <a:endParaRPr lang="en-GB">
            <a:latin typeface="Barlow" panose="00000500000000000000" pitchFamily="2" charset="0"/>
          </a:endParaRPr>
        </a:p>
      </dgm:t>
    </dgm:pt>
    <dgm:pt modelId="{07A8CFE4-F8A0-482D-8595-BCCE12C3528B}">
      <dgm:prSet phldrT="[Text]"/>
      <dgm:spPr/>
      <dgm:t>
        <a:bodyPr/>
        <a:lstStyle/>
        <a:p>
          <a:r>
            <a:rPr lang="en-GB" dirty="0">
              <a:latin typeface="Barlow" panose="00000500000000000000" pitchFamily="2" charset="0"/>
            </a:rPr>
            <a:t>Promotes a fairer society</a:t>
          </a:r>
        </a:p>
      </dgm:t>
    </dgm:pt>
    <dgm:pt modelId="{01E02FF6-9C9E-49E7-B238-C18B7B5F22CB}" type="parTrans" cxnId="{D3E847C7-5DB2-4F52-A7A7-548E604C509F}">
      <dgm:prSet/>
      <dgm:spPr/>
      <dgm:t>
        <a:bodyPr/>
        <a:lstStyle/>
        <a:p>
          <a:endParaRPr lang="en-GB">
            <a:latin typeface="Barlow" panose="00000500000000000000" pitchFamily="2" charset="0"/>
          </a:endParaRPr>
        </a:p>
      </dgm:t>
    </dgm:pt>
    <dgm:pt modelId="{49A06DB5-8F98-451B-A044-5122DB1F8E09}" type="sibTrans" cxnId="{D3E847C7-5DB2-4F52-A7A7-548E604C509F}">
      <dgm:prSet/>
      <dgm:spPr/>
      <dgm:t>
        <a:bodyPr/>
        <a:lstStyle/>
        <a:p>
          <a:endParaRPr lang="en-GB">
            <a:latin typeface="Barlow" panose="00000500000000000000" pitchFamily="2" charset="0"/>
          </a:endParaRPr>
        </a:p>
      </dgm:t>
    </dgm:pt>
    <dgm:pt modelId="{A6119179-2D41-43DF-885B-2A5A8DD5B1A4}">
      <dgm:prSet phldrT="[Text]"/>
      <dgm:spPr/>
      <dgm:t>
        <a:bodyPr/>
        <a:lstStyle/>
        <a:p>
          <a:r>
            <a:rPr lang="en-GB" dirty="0">
              <a:latin typeface="Barlow" panose="00000500000000000000" pitchFamily="2" charset="0"/>
            </a:rPr>
            <a:t>Financial + human cost of delayed access to care and preventative interventions</a:t>
          </a:r>
        </a:p>
      </dgm:t>
    </dgm:pt>
    <dgm:pt modelId="{98D3EA92-5A20-43CD-BCEE-D5DF5D3DFA21}" type="parTrans" cxnId="{E077B4F9-C0EE-498D-9D29-D4ECBC7F3B9B}">
      <dgm:prSet/>
      <dgm:spPr/>
      <dgm:t>
        <a:bodyPr/>
        <a:lstStyle/>
        <a:p>
          <a:endParaRPr lang="en-GB">
            <a:latin typeface="Barlow" panose="00000500000000000000" pitchFamily="2" charset="0"/>
          </a:endParaRPr>
        </a:p>
      </dgm:t>
    </dgm:pt>
    <dgm:pt modelId="{D19A668B-EE48-4635-8046-065D011EF837}" type="sibTrans" cxnId="{E077B4F9-C0EE-498D-9D29-D4ECBC7F3B9B}">
      <dgm:prSet/>
      <dgm:spPr/>
      <dgm:t>
        <a:bodyPr/>
        <a:lstStyle/>
        <a:p>
          <a:endParaRPr lang="en-GB">
            <a:latin typeface="Barlow" panose="00000500000000000000" pitchFamily="2" charset="0"/>
          </a:endParaRPr>
        </a:p>
      </dgm:t>
    </dgm:pt>
    <dgm:pt modelId="{81169773-078B-4344-B4AB-4F5A339349BA}">
      <dgm:prSet phldrT="[Text]"/>
      <dgm:spPr/>
      <dgm:t>
        <a:bodyPr/>
        <a:lstStyle/>
        <a:p>
          <a:r>
            <a:rPr lang="en-GB" dirty="0">
              <a:latin typeface="Barlow" panose="00000500000000000000" pitchFamily="2" charset="0"/>
            </a:rPr>
            <a:t>Core principle of the NHS is that it provides a ‘comprehensive service, available to all’</a:t>
          </a:r>
        </a:p>
      </dgm:t>
    </dgm:pt>
    <dgm:pt modelId="{82BF6380-59E3-4F1F-8A3C-C08D33941CB6}" type="parTrans" cxnId="{732D20FF-E17E-4624-A94E-86ACC0483B0D}">
      <dgm:prSet/>
      <dgm:spPr/>
      <dgm:t>
        <a:bodyPr/>
        <a:lstStyle/>
        <a:p>
          <a:endParaRPr lang="en-GB"/>
        </a:p>
      </dgm:t>
    </dgm:pt>
    <dgm:pt modelId="{46EEE422-AD3D-44AB-BA25-80772683A5B2}" type="sibTrans" cxnId="{732D20FF-E17E-4624-A94E-86ACC0483B0D}">
      <dgm:prSet/>
      <dgm:spPr/>
      <dgm:t>
        <a:bodyPr/>
        <a:lstStyle/>
        <a:p>
          <a:endParaRPr lang="en-GB"/>
        </a:p>
      </dgm:t>
    </dgm:pt>
    <dgm:pt modelId="{102E2627-3CE0-4723-9524-CFD05E59C54B}">
      <dgm:prSet phldrT="[Text]"/>
      <dgm:spPr/>
      <dgm:t>
        <a:bodyPr/>
        <a:lstStyle/>
        <a:p>
          <a:r>
            <a:rPr lang="en-GB" dirty="0">
              <a:latin typeface="Barlow" panose="00000500000000000000" pitchFamily="2" charset="0"/>
            </a:rPr>
            <a:t>Human rights - UK is bound to give equal access to the right to health for all persons</a:t>
          </a:r>
        </a:p>
      </dgm:t>
    </dgm:pt>
    <dgm:pt modelId="{95E85CA6-2FD5-460E-905B-A5703BA1C788}" type="parTrans" cxnId="{84E71C97-928F-479D-822F-877A596327DB}">
      <dgm:prSet/>
      <dgm:spPr/>
      <dgm:t>
        <a:bodyPr/>
        <a:lstStyle/>
        <a:p>
          <a:endParaRPr lang="en-GB"/>
        </a:p>
      </dgm:t>
    </dgm:pt>
    <dgm:pt modelId="{5F57066C-EF94-470C-BB23-82AAB1A28C8D}" type="sibTrans" cxnId="{84E71C97-928F-479D-822F-877A596327DB}">
      <dgm:prSet/>
      <dgm:spPr/>
      <dgm:t>
        <a:bodyPr/>
        <a:lstStyle/>
        <a:p>
          <a:endParaRPr lang="en-GB"/>
        </a:p>
      </dgm:t>
    </dgm:pt>
    <dgm:pt modelId="{53801285-6D97-4E05-8EFD-29A3282C11BD}" type="pres">
      <dgm:prSet presAssocID="{6ED65C9E-6F42-472A-8CD1-9B9F4A8E1294}" presName="linear" presStyleCnt="0">
        <dgm:presLayoutVars>
          <dgm:dir/>
          <dgm:animLvl val="lvl"/>
          <dgm:resizeHandles val="exact"/>
        </dgm:presLayoutVars>
      </dgm:prSet>
      <dgm:spPr/>
    </dgm:pt>
    <dgm:pt modelId="{4DB1D354-5E04-4179-A892-838B43D1DF47}" type="pres">
      <dgm:prSet presAssocID="{D6BE9D89-8D50-4572-BCFA-38E0E7CAB8D3}" presName="parentLin" presStyleCnt="0"/>
      <dgm:spPr/>
    </dgm:pt>
    <dgm:pt modelId="{8739E490-871E-4591-A1AF-C8630AEE1E40}" type="pres">
      <dgm:prSet presAssocID="{D6BE9D89-8D50-4572-BCFA-38E0E7CAB8D3}" presName="parentLeftMargin" presStyleLbl="node1" presStyleIdx="0" presStyleCnt="5"/>
      <dgm:spPr/>
    </dgm:pt>
    <dgm:pt modelId="{9F7BB18A-AB7B-4B8E-A7D8-0133214DF738}" type="pres">
      <dgm:prSet presAssocID="{D6BE9D89-8D50-4572-BCFA-38E0E7CAB8D3}" presName="parentText" presStyleLbl="node1" presStyleIdx="0" presStyleCnt="5">
        <dgm:presLayoutVars>
          <dgm:chMax val="0"/>
          <dgm:bulletEnabled val="1"/>
        </dgm:presLayoutVars>
      </dgm:prSet>
      <dgm:spPr/>
    </dgm:pt>
    <dgm:pt modelId="{0309CBA4-61D0-468F-B2A5-86251D550F3A}" type="pres">
      <dgm:prSet presAssocID="{D6BE9D89-8D50-4572-BCFA-38E0E7CAB8D3}" presName="negativeSpace" presStyleCnt="0"/>
      <dgm:spPr/>
    </dgm:pt>
    <dgm:pt modelId="{816E6385-E3FF-493E-AE97-3F0C2589D45A}" type="pres">
      <dgm:prSet presAssocID="{D6BE9D89-8D50-4572-BCFA-38E0E7CAB8D3}" presName="childText" presStyleLbl="conFgAcc1" presStyleIdx="0" presStyleCnt="5">
        <dgm:presLayoutVars>
          <dgm:bulletEnabled val="1"/>
        </dgm:presLayoutVars>
      </dgm:prSet>
      <dgm:spPr/>
    </dgm:pt>
    <dgm:pt modelId="{4099219B-92DA-49FA-972B-601658E5D678}" type="pres">
      <dgm:prSet presAssocID="{112E80B2-CFAD-4E29-B62A-0ED8F91AACCB}" presName="spaceBetweenRectangles" presStyleCnt="0"/>
      <dgm:spPr/>
    </dgm:pt>
    <dgm:pt modelId="{053B451F-E457-4AB2-928E-746A5F47F165}" type="pres">
      <dgm:prSet presAssocID="{36EEF75B-292C-43CB-A5E6-B6E81ECE5C64}" presName="parentLin" presStyleCnt="0"/>
      <dgm:spPr/>
    </dgm:pt>
    <dgm:pt modelId="{256DCF69-E7CE-48E3-A07B-7C8434B8F102}" type="pres">
      <dgm:prSet presAssocID="{36EEF75B-292C-43CB-A5E6-B6E81ECE5C64}" presName="parentLeftMargin" presStyleLbl="node1" presStyleIdx="0" presStyleCnt="5"/>
      <dgm:spPr/>
    </dgm:pt>
    <dgm:pt modelId="{3D541310-141D-48DC-A674-31B145DA2FE2}" type="pres">
      <dgm:prSet presAssocID="{36EEF75B-292C-43CB-A5E6-B6E81ECE5C64}" presName="parentText" presStyleLbl="node1" presStyleIdx="1" presStyleCnt="5">
        <dgm:presLayoutVars>
          <dgm:chMax val="0"/>
          <dgm:bulletEnabled val="1"/>
        </dgm:presLayoutVars>
      </dgm:prSet>
      <dgm:spPr/>
    </dgm:pt>
    <dgm:pt modelId="{61DB45C5-F57C-4F22-BB57-7016C61D9690}" type="pres">
      <dgm:prSet presAssocID="{36EEF75B-292C-43CB-A5E6-B6E81ECE5C64}" presName="negativeSpace" presStyleCnt="0"/>
      <dgm:spPr/>
    </dgm:pt>
    <dgm:pt modelId="{96989D65-68AF-4B56-82E7-DC3E089A5C02}" type="pres">
      <dgm:prSet presAssocID="{36EEF75B-292C-43CB-A5E6-B6E81ECE5C64}" presName="childText" presStyleLbl="conFgAcc1" presStyleIdx="1" presStyleCnt="5">
        <dgm:presLayoutVars>
          <dgm:bulletEnabled val="1"/>
        </dgm:presLayoutVars>
      </dgm:prSet>
      <dgm:spPr/>
    </dgm:pt>
    <dgm:pt modelId="{AE13DBFE-CEC6-4861-840C-8CED71CF63DB}" type="pres">
      <dgm:prSet presAssocID="{F2735D8A-179A-4850-92CF-D7A73EF277D7}" presName="spaceBetweenRectangles" presStyleCnt="0"/>
      <dgm:spPr/>
    </dgm:pt>
    <dgm:pt modelId="{159865AB-8CB1-4480-96BE-6994A918D044}" type="pres">
      <dgm:prSet presAssocID="{58349466-893B-4966-A089-19665D2C3E4D}" presName="parentLin" presStyleCnt="0"/>
      <dgm:spPr/>
    </dgm:pt>
    <dgm:pt modelId="{823E0A19-0D3C-49D7-AC9F-9FC39506E503}" type="pres">
      <dgm:prSet presAssocID="{58349466-893B-4966-A089-19665D2C3E4D}" presName="parentLeftMargin" presStyleLbl="node1" presStyleIdx="1" presStyleCnt="5"/>
      <dgm:spPr/>
    </dgm:pt>
    <dgm:pt modelId="{FCCF8521-4E5B-430F-85EF-42BBD1372893}" type="pres">
      <dgm:prSet presAssocID="{58349466-893B-4966-A089-19665D2C3E4D}" presName="parentText" presStyleLbl="node1" presStyleIdx="2" presStyleCnt="5">
        <dgm:presLayoutVars>
          <dgm:chMax val="0"/>
          <dgm:bulletEnabled val="1"/>
        </dgm:presLayoutVars>
      </dgm:prSet>
      <dgm:spPr/>
    </dgm:pt>
    <dgm:pt modelId="{6EB32D87-C6FD-4EA6-98B7-1CBC775A24DF}" type="pres">
      <dgm:prSet presAssocID="{58349466-893B-4966-A089-19665D2C3E4D}" presName="negativeSpace" presStyleCnt="0"/>
      <dgm:spPr/>
    </dgm:pt>
    <dgm:pt modelId="{37079494-DA6E-454F-846C-47C283BFD9D5}" type="pres">
      <dgm:prSet presAssocID="{58349466-893B-4966-A089-19665D2C3E4D}" presName="childText" presStyleLbl="conFgAcc1" presStyleIdx="2" presStyleCnt="5">
        <dgm:presLayoutVars>
          <dgm:bulletEnabled val="1"/>
        </dgm:presLayoutVars>
      </dgm:prSet>
      <dgm:spPr/>
    </dgm:pt>
    <dgm:pt modelId="{AE94EE32-7178-49F7-A110-B510907209A5}" type="pres">
      <dgm:prSet presAssocID="{C3A900AD-F218-4E44-95BE-CBE7130061C9}" presName="spaceBetweenRectangles" presStyleCnt="0"/>
      <dgm:spPr/>
    </dgm:pt>
    <dgm:pt modelId="{260F4A23-528A-400C-AA46-AFA06649F2EF}" type="pres">
      <dgm:prSet presAssocID="{CFB8BE89-6C2A-46A4-9F87-4ACB1C7BBC36}" presName="parentLin" presStyleCnt="0"/>
      <dgm:spPr/>
    </dgm:pt>
    <dgm:pt modelId="{3ECE3677-3BF0-4721-8F8A-9FD74D1B96D8}" type="pres">
      <dgm:prSet presAssocID="{CFB8BE89-6C2A-46A4-9F87-4ACB1C7BBC36}" presName="parentLeftMargin" presStyleLbl="node1" presStyleIdx="2" presStyleCnt="5"/>
      <dgm:spPr/>
    </dgm:pt>
    <dgm:pt modelId="{F80CA97C-F09A-4544-87CD-77FD7BD31209}" type="pres">
      <dgm:prSet presAssocID="{CFB8BE89-6C2A-46A4-9F87-4ACB1C7BBC36}" presName="parentText" presStyleLbl="node1" presStyleIdx="3" presStyleCnt="5">
        <dgm:presLayoutVars>
          <dgm:chMax val="0"/>
          <dgm:bulletEnabled val="1"/>
        </dgm:presLayoutVars>
      </dgm:prSet>
      <dgm:spPr/>
    </dgm:pt>
    <dgm:pt modelId="{37393DFC-E708-4A89-B672-C946901501D4}" type="pres">
      <dgm:prSet presAssocID="{CFB8BE89-6C2A-46A4-9F87-4ACB1C7BBC36}" presName="negativeSpace" presStyleCnt="0"/>
      <dgm:spPr/>
    </dgm:pt>
    <dgm:pt modelId="{1355A89B-331F-4EA4-832F-0864616A051D}" type="pres">
      <dgm:prSet presAssocID="{CFB8BE89-6C2A-46A4-9F87-4ACB1C7BBC36}" presName="childText" presStyleLbl="conFgAcc1" presStyleIdx="3" presStyleCnt="5">
        <dgm:presLayoutVars>
          <dgm:bulletEnabled val="1"/>
        </dgm:presLayoutVars>
      </dgm:prSet>
      <dgm:spPr/>
    </dgm:pt>
    <dgm:pt modelId="{CF058B68-646B-42E4-990C-152AB84DB21E}" type="pres">
      <dgm:prSet presAssocID="{32E65137-3EBA-46BB-8C8F-7A6F3F52111D}" presName="spaceBetweenRectangles" presStyleCnt="0"/>
      <dgm:spPr/>
    </dgm:pt>
    <dgm:pt modelId="{81D46455-6C12-4D19-87AD-0FC2F6DE4DB0}" type="pres">
      <dgm:prSet presAssocID="{BF0C9A56-196A-4ECC-95DE-F905B2C61C49}" presName="parentLin" presStyleCnt="0"/>
      <dgm:spPr/>
    </dgm:pt>
    <dgm:pt modelId="{AF156E24-1D60-4653-94C3-068F2220BED4}" type="pres">
      <dgm:prSet presAssocID="{BF0C9A56-196A-4ECC-95DE-F905B2C61C49}" presName="parentLeftMargin" presStyleLbl="node1" presStyleIdx="3" presStyleCnt="5"/>
      <dgm:spPr/>
    </dgm:pt>
    <dgm:pt modelId="{642DE01E-187F-4A83-824D-9C542E66B6AF}" type="pres">
      <dgm:prSet presAssocID="{BF0C9A56-196A-4ECC-95DE-F905B2C61C49}" presName="parentText" presStyleLbl="node1" presStyleIdx="4" presStyleCnt="5">
        <dgm:presLayoutVars>
          <dgm:chMax val="0"/>
          <dgm:bulletEnabled val="1"/>
        </dgm:presLayoutVars>
      </dgm:prSet>
      <dgm:spPr/>
    </dgm:pt>
    <dgm:pt modelId="{D015D863-3D8E-4361-8A67-C303D0F4EA0C}" type="pres">
      <dgm:prSet presAssocID="{BF0C9A56-196A-4ECC-95DE-F905B2C61C49}" presName="negativeSpace" presStyleCnt="0"/>
      <dgm:spPr/>
    </dgm:pt>
    <dgm:pt modelId="{DEEA064D-8879-4A5B-AEDC-085618BB3B1B}" type="pres">
      <dgm:prSet presAssocID="{BF0C9A56-196A-4ECC-95DE-F905B2C61C49}" presName="childText" presStyleLbl="conFgAcc1" presStyleIdx="4" presStyleCnt="5">
        <dgm:presLayoutVars>
          <dgm:bulletEnabled val="1"/>
        </dgm:presLayoutVars>
      </dgm:prSet>
      <dgm:spPr/>
    </dgm:pt>
  </dgm:ptLst>
  <dgm:cxnLst>
    <dgm:cxn modelId="{76B2D201-8BEE-4627-A551-254A07974325}" srcId="{6ED65C9E-6F42-472A-8CD1-9B9F4A8E1294}" destId="{D6BE9D89-8D50-4572-BCFA-38E0E7CAB8D3}" srcOrd="0" destOrd="0" parTransId="{B2C5AD8E-9061-4441-B469-00D664FE2B35}" sibTransId="{112E80B2-CFAD-4E29-B62A-0ED8F91AACCB}"/>
    <dgm:cxn modelId="{345CB404-93D4-46A5-9FEC-664E034EF800}" srcId="{BF0C9A56-196A-4ECC-95DE-F905B2C61C49}" destId="{9B9E1456-24BA-449D-A3D3-9C9EE624C2D0}" srcOrd="0" destOrd="0" parTransId="{4DE9DA54-DBC3-40D4-8116-C8C61EBE3996}" sibTransId="{9FB83C14-12B5-4DF2-B692-72C5CD02E9B7}"/>
    <dgm:cxn modelId="{FC4B060C-9BE9-4085-9D6E-E25ADBEEC08D}" type="presOf" srcId="{BF0C9A56-196A-4ECC-95DE-F905B2C61C49}" destId="{AF156E24-1D60-4653-94C3-068F2220BED4}" srcOrd="0" destOrd="0" presId="urn:microsoft.com/office/officeart/2005/8/layout/list1"/>
    <dgm:cxn modelId="{6C4F4C0D-1253-44C7-BFF8-59687E98DED8}" type="presOf" srcId="{6ED65C9E-6F42-472A-8CD1-9B9F4A8E1294}" destId="{53801285-6D97-4E05-8EFD-29A3282C11BD}" srcOrd="0" destOrd="0" presId="urn:microsoft.com/office/officeart/2005/8/layout/list1"/>
    <dgm:cxn modelId="{434B510D-BD41-45F0-8118-F0D60034B864}" srcId="{D6BE9D89-8D50-4572-BCFA-38E0E7CAB8D3}" destId="{D1491503-2696-4E3A-A308-037EDBCA47A3}" srcOrd="0" destOrd="0" parTransId="{9075E227-7198-490F-AB65-3198EF56AAEF}" sibTransId="{70F39DF1-7B97-43CF-86B2-5413AC5C7F6B}"/>
    <dgm:cxn modelId="{777A5B11-73D3-4A64-B5F0-F224CFA3B791}" type="presOf" srcId="{36EEF75B-292C-43CB-A5E6-B6E81ECE5C64}" destId="{256DCF69-E7CE-48E3-A07B-7C8434B8F102}" srcOrd="0" destOrd="0" presId="urn:microsoft.com/office/officeart/2005/8/layout/list1"/>
    <dgm:cxn modelId="{5E600D1F-7B47-4F81-A7FC-8C48A74610C8}" srcId="{58349466-893B-4966-A089-19665D2C3E4D}" destId="{E05FB904-8D39-41FF-B123-DDB7A09B6A6B}" srcOrd="0" destOrd="0" parTransId="{5015B377-E5ED-48E5-8B5B-28C1CA2341E2}" sibTransId="{F9875224-5B86-45B3-8AD8-E4ED18E03A79}"/>
    <dgm:cxn modelId="{C60E7D1F-DAE4-457E-A470-57151D2522BD}" type="presOf" srcId="{58349466-893B-4966-A089-19665D2C3E4D}" destId="{FCCF8521-4E5B-430F-85EF-42BBD1372893}" srcOrd="1" destOrd="0" presId="urn:microsoft.com/office/officeart/2005/8/layout/list1"/>
    <dgm:cxn modelId="{12490623-490A-45EB-BC5A-49A491E26319}" type="presOf" srcId="{B515ED21-B34A-4EAB-A9BF-2ACB30BE1F55}" destId="{816E6385-E3FF-493E-AE97-3F0C2589D45A}" srcOrd="0" destOrd="1" presId="urn:microsoft.com/office/officeart/2005/8/layout/list1"/>
    <dgm:cxn modelId="{B7D7E728-427B-4204-BEB9-838D75E5A1C4}" type="presOf" srcId="{07A8CFE4-F8A0-482D-8595-BCCE12C3528B}" destId="{96989D65-68AF-4B56-82E7-DC3E089A5C02}" srcOrd="0" destOrd="0" presId="urn:microsoft.com/office/officeart/2005/8/layout/list1"/>
    <dgm:cxn modelId="{8CCB182D-33B8-4E67-B4F2-F9F50D8A8B80}" type="presOf" srcId="{58349466-893B-4966-A089-19665D2C3E4D}" destId="{823E0A19-0D3C-49D7-AC9F-9FC39506E503}" srcOrd="0" destOrd="0" presId="urn:microsoft.com/office/officeart/2005/8/layout/list1"/>
    <dgm:cxn modelId="{95666C39-E828-4675-90AF-940D1585ECD6}" type="presOf" srcId="{BF0C9A56-196A-4ECC-95DE-F905B2C61C49}" destId="{642DE01E-187F-4A83-824D-9C542E66B6AF}" srcOrd="1" destOrd="0" presId="urn:microsoft.com/office/officeart/2005/8/layout/list1"/>
    <dgm:cxn modelId="{4696CF3C-7A46-438F-A98C-B212C0A697E9}" srcId="{6ED65C9E-6F42-472A-8CD1-9B9F4A8E1294}" destId="{36EEF75B-292C-43CB-A5E6-B6E81ECE5C64}" srcOrd="1" destOrd="0" parTransId="{76BB61BA-9B3B-4855-A26E-9FC7FC3E8745}" sibTransId="{F2735D8A-179A-4850-92CF-D7A73EF277D7}"/>
    <dgm:cxn modelId="{F7E6D85D-F9A6-4167-9FE7-63FBFE81C022}" srcId="{6ED65C9E-6F42-472A-8CD1-9B9F4A8E1294}" destId="{CFB8BE89-6C2A-46A4-9F87-4ACB1C7BBC36}" srcOrd="3" destOrd="0" parTransId="{143E71D9-E60E-4839-A41F-423454BFA646}" sibTransId="{32E65137-3EBA-46BB-8C8F-7A6F3F52111D}"/>
    <dgm:cxn modelId="{B36D9D49-2184-4C12-9C3E-D77828EDA474}" type="presOf" srcId="{D1491503-2696-4E3A-A308-037EDBCA47A3}" destId="{816E6385-E3FF-493E-AE97-3F0C2589D45A}" srcOrd="0" destOrd="0" presId="urn:microsoft.com/office/officeart/2005/8/layout/list1"/>
    <dgm:cxn modelId="{3A116887-3375-43F5-95E6-8FD8CE16A827}" type="presOf" srcId="{CFB8BE89-6C2A-46A4-9F87-4ACB1C7BBC36}" destId="{F80CA97C-F09A-4544-87CD-77FD7BD31209}" srcOrd="1" destOrd="0" presId="urn:microsoft.com/office/officeart/2005/8/layout/list1"/>
    <dgm:cxn modelId="{5CCA0D93-4695-4E12-A615-2F08EE6E510B}" type="presOf" srcId="{36EEF75B-292C-43CB-A5E6-B6E81ECE5C64}" destId="{3D541310-141D-48DC-A674-31B145DA2FE2}" srcOrd="1" destOrd="0" presId="urn:microsoft.com/office/officeart/2005/8/layout/list1"/>
    <dgm:cxn modelId="{84E71C97-928F-479D-822F-877A596327DB}" srcId="{36EEF75B-292C-43CB-A5E6-B6E81ECE5C64}" destId="{102E2627-3CE0-4723-9524-CFD05E59C54B}" srcOrd="2" destOrd="0" parTransId="{95E85CA6-2FD5-460E-905B-A5703BA1C788}" sibTransId="{5F57066C-EF94-470C-BB23-82AAB1A28C8D}"/>
    <dgm:cxn modelId="{A5922BA2-EB90-4D4D-BC72-11B4AD97FA4A}" srcId="{D6BE9D89-8D50-4572-BCFA-38E0E7CAB8D3}" destId="{B515ED21-B34A-4EAB-A9BF-2ACB30BE1F55}" srcOrd="1" destOrd="0" parTransId="{E824206D-EBFD-4B4C-872A-7672DE91CA67}" sibTransId="{3256AED8-5D80-4DDB-AAD5-8E853BD23411}"/>
    <dgm:cxn modelId="{56B7EDA3-1A80-46F1-B1EE-FA2AEA1BA82D}" type="presOf" srcId="{9B9E1456-24BA-449D-A3D3-9C9EE624C2D0}" destId="{DEEA064D-8879-4A5B-AEDC-085618BB3B1B}" srcOrd="0" destOrd="0" presId="urn:microsoft.com/office/officeart/2005/8/layout/list1"/>
    <dgm:cxn modelId="{C84B4FB1-5212-43CF-8441-2F67039629A2}" type="presOf" srcId="{81169773-078B-4344-B4AB-4F5A339349BA}" destId="{96989D65-68AF-4B56-82E7-DC3E089A5C02}" srcOrd="0" destOrd="1" presId="urn:microsoft.com/office/officeart/2005/8/layout/list1"/>
    <dgm:cxn modelId="{BA68E4B8-EA34-4C38-96A5-0616AEB7980F}" type="presOf" srcId="{A6119179-2D41-43DF-885B-2A5A8DD5B1A4}" destId="{1355A89B-331F-4EA4-832F-0864616A051D}" srcOrd="0" destOrd="0" presId="urn:microsoft.com/office/officeart/2005/8/layout/list1"/>
    <dgm:cxn modelId="{2A6F98BB-ADC5-4302-AE5B-6C8BF2F0CB49}" type="presOf" srcId="{CFB8BE89-6C2A-46A4-9F87-4ACB1C7BBC36}" destId="{3ECE3677-3BF0-4721-8F8A-9FD74D1B96D8}" srcOrd="0" destOrd="0" presId="urn:microsoft.com/office/officeart/2005/8/layout/list1"/>
    <dgm:cxn modelId="{D3E847C7-5DB2-4F52-A7A7-548E604C509F}" srcId="{36EEF75B-292C-43CB-A5E6-B6E81ECE5C64}" destId="{07A8CFE4-F8A0-482D-8595-BCCE12C3528B}" srcOrd="0" destOrd="0" parTransId="{01E02FF6-9C9E-49E7-B238-C18B7B5F22CB}" sibTransId="{49A06DB5-8F98-451B-A044-5122DB1F8E09}"/>
    <dgm:cxn modelId="{3BC3A1D1-1420-4C67-8B29-CB574580DE7F}" srcId="{6ED65C9E-6F42-472A-8CD1-9B9F4A8E1294}" destId="{BF0C9A56-196A-4ECC-95DE-F905B2C61C49}" srcOrd="4" destOrd="0" parTransId="{00D77796-A4C1-4A79-84B8-3CF90A593E69}" sibTransId="{CFC30A72-9F62-4CD2-8453-F34DE93083DA}"/>
    <dgm:cxn modelId="{5FCB38D3-8484-478C-97F3-8CAB4B4F180B}" srcId="{6ED65C9E-6F42-472A-8CD1-9B9F4A8E1294}" destId="{58349466-893B-4966-A089-19665D2C3E4D}" srcOrd="2" destOrd="0" parTransId="{10F6254C-7D14-4514-9715-4E7806E410FC}" sibTransId="{C3A900AD-F218-4E44-95BE-CBE7130061C9}"/>
    <dgm:cxn modelId="{463B0BE9-A1AF-4E88-B96A-3E1EDAE0990D}" type="presOf" srcId="{E05FB904-8D39-41FF-B123-DDB7A09B6A6B}" destId="{37079494-DA6E-454F-846C-47C283BFD9D5}" srcOrd="0" destOrd="0" presId="urn:microsoft.com/office/officeart/2005/8/layout/list1"/>
    <dgm:cxn modelId="{C2B759F2-A7DC-47F6-A20E-6564C0AD1386}" type="presOf" srcId="{D6BE9D89-8D50-4572-BCFA-38E0E7CAB8D3}" destId="{9F7BB18A-AB7B-4B8E-A7D8-0133214DF738}" srcOrd="1" destOrd="0" presId="urn:microsoft.com/office/officeart/2005/8/layout/list1"/>
    <dgm:cxn modelId="{E077B4F9-C0EE-498D-9D29-D4ECBC7F3B9B}" srcId="{CFB8BE89-6C2A-46A4-9F87-4ACB1C7BBC36}" destId="{A6119179-2D41-43DF-885B-2A5A8DD5B1A4}" srcOrd="0" destOrd="0" parTransId="{98D3EA92-5A20-43CD-BCEE-D5DF5D3DFA21}" sibTransId="{D19A668B-EE48-4635-8046-065D011EF837}"/>
    <dgm:cxn modelId="{4CB099FA-497A-4D62-967F-4E64C6A5374F}" type="presOf" srcId="{102E2627-3CE0-4723-9524-CFD05E59C54B}" destId="{96989D65-68AF-4B56-82E7-DC3E089A5C02}" srcOrd="0" destOrd="2" presId="urn:microsoft.com/office/officeart/2005/8/layout/list1"/>
    <dgm:cxn modelId="{CB0B59FC-2CBD-4785-8F0F-4270611D87F9}" type="presOf" srcId="{D6BE9D89-8D50-4572-BCFA-38E0E7CAB8D3}" destId="{8739E490-871E-4591-A1AF-C8630AEE1E40}" srcOrd="0" destOrd="0" presId="urn:microsoft.com/office/officeart/2005/8/layout/list1"/>
    <dgm:cxn modelId="{732D20FF-E17E-4624-A94E-86ACC0483B0D}" srcId="{36EEF75B-292C-43CB-A5E6-B6E81ECE5C64}" destId="{81169773-078B-4344-B4AB-4F5A339349BA}" srcOrd="1" destOrd="0" parTransId="{82BF6380-59E3-4F1F-8A3C-C08D33941CB6}" sibTransId="{46EEE422-AD3D-44AB-BA25-80772683A5B2}"/>
    <dgm:cxn modelId="{CF8B68AA-5103-468F-8C47-2C99A7541F7A}" type="presParOf" srcId="{53801285-6D97-4E05-8EFD-29A3282C11BD}" destId="{4DB1D354-5E04-4179-A892-838B43D1DF47}" srcOrd="0" destOrd="0" presId="urn:microsoft.com/office/officeart/2005/8/layout/list1"/>
    <dgm:cxn modelId="{7CB9A68C-1FE7-4C85-B4B2-895448920DAB}" type="presParOf" srcId="{4DB1D354-5E04-4179-A892-838B43D1DF47}" destId="{8739E490-871E-4591-A1AF-C8630AEE1E40}" srcOrd="0" destOrd="0" presId="urn:microsoft.com/office/officeart/2005/8/layout/list1"/>
    <dgm:cxn modelId="{07D0B585-FDAE-45FC-9A35-C8D641816BBD}" type="presParOf" srcId="{4DB1D354-5E04-4179-A892-838B43D1DF47}" destId="{9F7BB18A-AB7B-4B8E-A7D8-0133214DF738}" srcOrd="1" destOrd="0" presId="urn:microsoft.com/office/officeart/2005/8/layout/list1"/>
    <dgm:cxn modelId="{90B2DD7E-150A-4B66-9250-9ACE4276B212}" type="presParOf" srcId="{53801285-6D97-4E05-8EFD-29A3282C11BD}" destId="{0309CBA4-61D0-468F-B2A5-86251D550F3A}" srcOrd="1" destOrd="0" presId="urn:microsoft.com/office/officeart/2005/8/layout/list1"/>
    <dgm:cxn modelId="{FEFEB9EA-F7AE-4567-A654-6B34E1FBB8F2}" type="presParOf" srcId="{53801285-6D97-4E05-8EFD-29A3282C11BD}" destId="{816E6385-E3FF-493E-AE97-3F0C2589D45A}" srcOrd="2" destOrd="0" presId="urn:microsoft.com/office/officeart/2005/8/layout/list1"/>
    <dgm:cxn modelId="{31EE8C1D-D71F-4AAF-BFE1-B639D3839DC2}" type="presParOf" srcId="{53801285-6D97-4E05-8EFD-29A3282C11BD}" destId="{4099219B-92DA-49FA-972B-601658E5D678}" srcOrd="3" destOrd="0" presId="urn:microsoft.com/office/officeart/2005/8/layout/list1"/>
    <dgm:cxn modelId="{EAAC8099-090F-48CD-880D-A152FC1F42F1}" type="presParOf" srcId="{53801285-6D97-4E05-8EFD-29A3282C11BD}" destId="{053B451F-E457-4AB2-928E-746A5F47F165}" srcOrd="4" destOrd="0" presId="urn:microsoft.com/office/officeart/2005/8/layout/list1"/>
    <dgm:cxn modelId="{A2D9E709-6578-4FAB-A8BF-60CA15952584}" type="presParOf" srcId="{053B451F-E457-4AB2-928E-746A5F47F165}" destId="{256DCF69-E7CE-48E3-A07B-7C8434B8F102}" srcOrd="0" destOrd="0" presId="urn:microsoft.com/office/officeart/2005/8/layout/list1"/>
    <dgm:cxn modelId="{FD79558D-75AE-41D3-82D6-59B9C38EEFE1}" type="presParOf" srcId="{053B451F-E457-4AB2-928E-746A5F47F165}" destId="{3D541310-141D-48DC-A674-31B145DA2FE2}" srcOrd="1" destOrd="0" presId="urn:microsoft.com/office/officeart/2005/8/layout/list1"/>
    <dgm:cxn modelId="{787476B0-D994-45DD-94E7-51355D440D7B}" type="presParOf" srcId="{53801285-6D97-4E05-8EFD-29A3282C11BD}" destId="{61DB45C5-F57C-4F22-BB57-7016C61D9690}" srcOrd="5" destOrd="0" presId="urn:microsoft.com/office/officeart/2005/8/layout/list1"/>
    <dgm:cxn modelId="{75846750-9193-4EBF-97B5-0E688E3CD37B}" type="presParOf" srcId="{53801285-6D97-4E05-8EFD-29A3282C11BD}" destId="{96989D65-68AF-4B56-82E7-DC3E089A5C02}" srcOrd="6" destOrd="0" presId="urn:microsoft.com/office/officeart/2005/8/layout/list1"/>
    <dgm:cxn modelId="{F83171B3-7289-463C-84AA-024F8F824206}" type="presParOf" srcId="{53801285-6D97-4E05-8EFD-29A3282C11BD}" destId="{AE13DBFE-CEC6-4861-840C-8CED71CF63DB}" srcOrd="7" destOrd="0" presId="urn:microsoft.com/office/officeart/2005/8/layout/list1"/>
    <dgm:cxn modelId="{AE830941-77C8-4E6E-8D9C-7FABDA0C1AC6}" type="presParOf" srcId="{53801285-6D97-4E05-8EFD-29A3282C11BD}" destId="{159865AB-8CB1-4480-96BE-6994A918D044}" srcOrd="8" destOrd="0" presId="urn:microsoft.com/office/officeart/2005/8/layout/list1"/>
    <dgm:cxn modelId="{A2A30FC1-D8CB-4F48-B9CE-50169652D554}" type="presParOf" srcId="{159865AB-8CB1-4480-96BE-6994A918D044}" destId="{823E0A19-0D3C-49D7-AC9F-9FC39506E503}" srcOrd="0" destOrd="0" presId="urn:microsoft.com/office/officeart/2005/8/layout/list1"/>
    <dgm:cxn modelId="{7CCC971F-FF2D-4DCE-8B8D-2909AB345F89}" type="presParOf" srcId="{159865AB-8CB1-4480-96BE-6994A918D044}" destId="{FCCF8521-4E5B-430F-85EF-42BBD1372893}" srcOrd="1" destOrd="0" presId="urn:microsoft.com/office/officeart/2005/8/layout/list1"/>
    <dgm:cxn modelId="{E2CD5D4C-2EAA-4C5E-A68C-00830ABAAC40}" type="presParOf" srcId="{53801285-6D97-4E05-8EFD-29A3282C11BD}" destId="{6EB32D87-C6FD-4EA6-98B7-1CBC775A24DF}" srcOrd="9" destOrd="0" presId="urn:microsoft.com/office/officeart/2005/8/layout/list1"/>
    <dgm:cxn modelId="{4319204F-A170-43AC-9F15-00CDA7C67E16}" type="presParOf" srcId="{53801285-6D97-4E05-8EFD-29A3282C11BD}" destId="{37079494-DA6E-454F-846C-47C283BFD9D5}" srcOrd="10" destOrd="0" presId="urn:microsoft.com/office/officeart/2005/8/layout/list1"/>
    <dgm:cxn modelId="{4BE661F9-3AD3-4E27-AA76-B282A88C803D}" type="presParOf" srcId="{53801285-6D97-4E05-8EFD-29A3282C11BD}" destId="{AE94EE32-7178-49F7-A110-B510907209A5}" srcOrd="11" destOrd="0" presId="urn:microsoft.com/office/officeart/2005/8/layout/list1"/>
    <dgm:cxn modelId="{31FCDB76-DD76-4A82-8340-7FD09241FBC1}" type="presParOf" srcId="{53801285-6D97-4E05-8EFD-29A3282C11BD}" destId="{260F4A23-528A-400C-AA46-AFA06649F2EF}" srcOrd="12" destOrd="0" presId="urn:microsoft.com/office/officeart/2005/8/layout/list1"/>
    <dgm:cxn modelId="{115D0E4B-964B-4F18-A4DF-54A3D0E45D3F}" type="presParOf" srcId="{260F4A23-528A-400C-AA46-AFA06649F2EF}" destId="{3ECE3677-3BF0-4721-8F8A-9FD74D1B96D8}" srcOrd="0" destOrd="0" presId="urn:microsoft.com/office/officeart/2005/8/layout/list1"/>
    <dgm:cxn modelId="{4C5158A5-C3C2-43A5-80E9-9916DB1FC410}" type="presParOf" srcId="{260F4A23-528A-400C-AA46-AFA06649F2EF}" destId="{F80CA97C-F09A-4544-87CD-77FD7BD31209}" srcOrd="1" destOrd="0" presId="urn:microsoft.com/office/officeart/2005/8/layout/list1"/>
    <dgm:cxn modelId="{F252FAA3-111C-4080-9E1D-4B80D9A8778F}" type="presParOf" srcId="{53801285-6D97-4E05-8EFD-29A3282C11BD}" destId="{37393DFC-E708-4A89-B672-C946901501D4}" srcOrd="13" destOrd="0" presId="urn:microsoft.com/office/officeart/2005/8/layout/list1"/>
    <dgm:cxn modelId="{14FBC030-3506-4D28-A953-F910B1B8F543}" type="presParOf" srcId="{53801285-6D97-4E05-8EFD-29A3282C11BD}" destId="{1355A89B-331F-4EA4-832F-0864616A051D}" srcOrd="14" destOrd="0" presId="urn:microsoft.com/office/officeart/2005/8/layout/list1"/>
    <dgm:cxn modelId="{51F973FC-3C61-4B9A-A6EA-774F9AA02F7F}" type="presParOf" srcId="{53801285-6D97-4E05-8EFD-29A3282C11BD}" destId="{CF058B68-646B-42E4-990C-152AB84DB21E}" srcOrd="15" destOrd="0" presId="urn:microsoft.com/office/officeart/2005/8/layout/list1"/>
    <dgm:cxn modelId="{EA7E9896-841E-4490-9B4F-3F9A6049FEFB}" type="presParOf" srcId="{53801285-6D97-4E05-8EFD-29A3282C11BD}" destId="{81D46455-6C12-4D19-87AD-0FC2F6DE4DB0}" srcOrd="16" destOrd="0" presId="urn:microsoft.com/office/officeart/2005/8/layout/list1"/>
    <dgm:cxn modelId="{A56B3908-8B98-4396-B72D-A057322DAC96}" type="presParOf" srcId="{81D46455-6C12-4D19-87AD-0FC2F6DE4DB0}" destId="{AF156E24-1D60-4653-94C3-068F2220BED4}" srcOrd="0" destOrd="0" presId="urn:microsoft.com/office/officeart/2005/8/layout/list1"/>
    <dgm:cxn modelId="{0B2CB509-C9AF-4DD2-AF7B-9BA007941947}" type="presParOf" srcId="{81D46455-6C12-4D19-87AD-0FC2F6DE4DB0}" destId="{642DE01E-187F-4A83-824D-9C542E66B6AF}" srcOrd="1" destOrd="0" presId="urn:microsoft.com/office/officeart/2005/8/layout/list1"/>
    <dgm:cxn modelId="{FCE8E945-C6CE-4E62-AC2E-E328CE694AA4}" type="presParOf" srcId="{53801285-6D97-4E05-8EFD-29A3282C11BD}" destId="{D015D863-3D8E-4361-8A67-C303D0F4EA0C}" srcOrd="17" destOrd="0" presId="urn:microsoft.com/office/officeart/2005/8/layout/list1"/>
    <dgm:cxn modelId="{B5433BBC-A092-41B8-9BCF-1CCCFE3D7BD5}" type="presParOf" srcId="{53801285-6D97-4E05-8EFD-29A3282C11BD}" destId="{DEEA064D-8879-4A5B-AEDC-085618BB3B1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5EF2E-BEE2-46A6-841A-76FDF468F9A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EBBB474-2552-4D3B-B5CF-DF399164F2F0}">
      <dgm:prSet phldrT="[Text]" custT="1"/>
      <dgm:spPr>
        <a:solidFill>
          <a:srgbClr val="008777"/>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with insecure immigration status</a:t>
          </a:r>
          <a:endParaRPr lang="en-GB" sz="1200" b="0">
            <a:solidFill>
              <a:schemeClr val="bg1"/>
            </a:solidFill>
            <a:latin typeface="Barlow" panose="00000500000000000000" pitchFamily="2" charset="0"/>
          </a:endParaRPr>
        </a:p>
      </dgm:t>
    </dgm:pt>
    <dgm:pt modelId="{20FFCB95-B15D-4998-82A4-942C93381865}" type="parTrans" cxnId="{CA3CE0DF-DEA5-4B9B-B12F-CDC3E7B0EB3D}">
      <dgm:prSet/>
      <dgm:spPr/>
      <dgm:t>
        <a:bodyPr/>
        <a:lstStyle/>
        <a:p>
          <a:endParaRPr lang="en-GB" sz="1200" b="0">
            <a:solidFill>
              <a:schemeClr val="bg1"/>
            </a:solidFill>
            <a:latin typeface="Barlow" panose="00000500000000000000" pitchFamily="2" charset="0"/>
          </a:endParaRPr>
        </a:p>
      </dgm:t>
    </dgm:pt>
    <dgm:pt modelId="{9F191120-62BC-4189-A36E-05C3B3CD9EF8}" type="sibTrans" cxnId="{CA3CE0DF-DEA5-4B9B-B12F-CDC3E7B0EB3D}">
      <dgm:prSet/>
      <dgm:spPr/>
      <dgm:t>
        <a:bodyPr/>
        <a:lstStyle/>
        <a:p>
          <a:endParaRPr lang="en-GB" sz="1200" b="0">
            <a:solidFill>
              <a:schemeClr val="bg1"/>
            </a:solidFill>
            <a:latin typeface="Barlow" panose="00000500000000000000" pitchFamily="2" charset="0"/>
          </a:endParaRPr>
        </a:p>
      </dgm:t>
    </dgm:pt>
    <dgm:pt modelId="{0818119D-9C85-490D-A008-22F71F366744}">
      <dgm:prSet phldrT="[Text]" custT="1"/>
      <dgm:spPr>
        <a:solidFill>
          <a:srgbClr val="CB0568"/>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experiencing homelessness</a:t>
          </a:r>
          <a:endParaRPr lang="en-GB" sz="1200" b="0">
            <a:solidFill>
              <a:schemeClr val="bg1"/>
            </a:solidFill>
            <a:latin typeface="Barlow" panose="00000500000000000000" pitchFamily="2" charset="0"/>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C9D5AAD6-6F72-49C1-A5C7-0F30C71580D9}" type="parTrans" cxnId="{F98A3131-1371-4F3F-AA6C-E8763CC67B14}">
      <dgm:prSet/>
      <dgm:spPr/>
      <dgm:t>
        <a:bodyPr/>
        <a:lstStyle/>
        <a:p>
          <a:endParaRPr lang="en-GB" sz="1200" b="0">
            <a:solidFill>
              <a:schemeClr val="bg1"/>
            </a:solidFill>
            <a:latin typeface="Barlow" panose="00000500000000000000" pitchFamily="2" charset="0"/>
          </a:endParaRPr>
        </a:p>
      </dgm:t>
    </dgm:pt>
    <dgm:pt modelId="{11E4CCB7-089D-439A-86E2-A29E81A1E9AD}" type="sibTrans" cxnId="{F98A3131-1371-4F3F-AA6C-E8763CC67B14}">
      <dgm:prSet/>
      <dgm:spPr/>
      <dgm:t>
        <a:bodyPr/>
        <a:lstStyle/>
        <a:p>
          <a:endParaRPr lang="en-GB" sz="1200" b="0">
            <a:solidFill>
              <a:schemeClr val="bg1"/>
            </a:solidFill>
            <a:latin typeface="Barlow" panose="00000500000000000000" pitchFamily="2" charset="0"/>
          </a:endParaRPr>
        </a:p>
      </dgm:t>
    </dgm:pt>
    <dgm:pt modelId="{4DB43154-1929-45E1-916A-02F45706EF57}">
      <dgm:prSet phldrT="[Text]" custT="1"/>
      <dgm:spPr>
        <a:solidFill>
          <a:srgbClr val="F37321"/>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from Gypsy, Roma and Traveller communities</a:t>
          </a:r>
          <a:endParaRPr lang="en-GB" sz="1200" b="0">
            <a:solidFill>
              <a:schemeClr val="bg1"/>
            </a:solidFill>
            <a:latin typeface="Barlow" panose="00000500000000000000" pitchFamily="2" charset="0"/>
          </a:endParaRPr>
        </a:p>
      </dgm:t>
      <dgm:extLst>
        <a:ext uri="{E40237B7-FDA0-4F09-8148-C483321AD2D9}">
          <dgm14:cNvPr xmlns:dgm14="http://schemas.microsoft.com/office/drawing/2010/diagram" id="0" name="">
            <a:hlinkClick xmlns:r="http://schemas.openxmlformats.org/officeDocument/2006/relationships" r:id="rId2"/>
          </dgm14:cNvPr>
        </a:ext>
      </dgm:extLst>
    </dgm:pt>
    <dgm:pt modelId="{D199F94D-9C3A-4B3F-9385-8EF91D061460}" type="parTrans" cxnId="{B63213DA-5DBC-4C08-A944-B4A16AA95EF5}">
      <dgm:prSet/>
      <dgm:spPr/>
      <dgm:t>
        <a:bodyPr/>
        <a:lstStyle/>
        <a:p>
          <a:endParaRPr lang="en-GB" sz="1200" b="0">
            <a:solidFill>
              <a:schemeClr val="bg1"/>
            </a:solidFill>
            <a:latin typeface="Barlow" panose="00000500000000000000" pitchFamily="2" charset="0"/>
          </a:endParaRPr>
        </a:p>
      </dgm:t>
    </dgm:pt>
    <dgm:pt modelId="{E9CD81E6-7150-45A7-8CA8-84F97CF1FFE4}" type="sibTrans" cxnId="{B63213DA-5DBC-4C08-A944-B4A16AA95EF5}">
      <dgm:prSet/>
      <dgm:spPr/>
      <dgm:t>
        <a:bodyPr/>
        <a:lstStyle/>
        <a:p>
          <a:endParaRPr lang="en-GB" sz="1200" b="0">
            <a:solidFill>
              <a:schemeClr val="bg1"/>
            </a:solidFill>
            <a:latin typeface="Barlow" panose="00000500000000000000" pitchFamily="2" charset="0"/>
          </a:endParaRPr>
        </a:p>
      </dgm:t>
    </dgm:pt>
    <dgm:pt modelId="{04D43212-629D-4406-84D9-A1D828EE19D5}">
      <dgm:prSet phldrT="[Text]" custT="1"/>
      <dgm:spPr>
        <a:solidFill>
          <a:srgbClr val="00A8EA"/>
        </a:solidFill>
      </dgm:spPr>
      <dgm:t>
        <a:bodyPr/>
        <a:lstStyle/>
        <a:p>
          <a:r>
            <a:rPr lang="en-GB" sz="1200" b="0">
              <a:solidFill>
                <a:schemeClr val="bg1"/>
              </a:solidFill>
              <a:latin typeface="Barlow" panose="00000500000000000000" pitchFamily="2" charset="0"/>
            </a:rPr>
            <a:t>People who sell sex</a:t>
          </a:r>
        </a:p>
      </dgm:t>
      <dgm:extLst>
        <a:ext uri="{E40237B7-FDA0-4F09-8148-C483321AD2D9}">
          <dgm14:cNvPr xmlns:dgm14="http://schemas.microsoft.com/office/drawing/2010/diagram" id="0" name="">
            <a:hlinkClick xmlns:r="http://schemas.openxmlformats.org/officeDocument/2006/relationships" r:id="rId3"/>
          </dgm14:cNvPr>
        </a:ext>
      </dgm:extLst>
    </dgm:pt>
    <dgm:pt modelId="{E924C1FE-A3C1-4724-9168-AE18484CA1A4}" type="parTrans" cxnId="{EB12575C-4AA4-4D87-946C-8FFE8A14DAB2}">
      <dgm:prSet/>
      <dgm:spPr/>
      <dgm:t>
        <a:bodyPr/>
        <a:lstStyle/>
        <a:p>
          <a:endParaRPr lang="en-GB" sz="1200" b="0">
            <a:solidFill>
              <a:schemeClr val="bg1"/>
            </a:solidFill>
            <a:latin typeface="Barlow" panose="00000500000000000000" pitchFamily="2" charset="0"/>
          </a:endParaRPr>
        </a:p>
      </dgm:t>
    </dgm:pt>
    <dgm:pt modelId="{97323DE2-C060-4098-9298-7F65699C9DCA}" type="sibTrans" cxnId="{EB12575C-4AA4-4D87-946C-8FFE8A14DAB2}">
      <dgm:prSet/>
      <dgm:spPr/>
      <dgm:t>
        <a:bodyPr/>
        <a:lstStyle/>
        <a:p>
          <a:endParaRPr lang="en-GB" sz="1200" b="0">
            <a:solidFill>
              <a:schemeClr val="bg1"/>
            </a:solidFill>
            <a:latin typeface="Barlow" panose="00000500000000000000" pitchFamily="2" charset="0"/>
          </a:endParaRPr>
        </a:p>
      </dgm:t>
    </dgm:pt>
    <dgm:pt modelId="{4C7E2C11-CCB2-4D1B-A131-EAFA7D123F80}">
      <dgm:prSet phldrT="[Text]" custT="1"/>
      <dgm:spPr>
        <a:solidFill>
          <a:srgbClr val="005CA7"/>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Survivors of modern day slavery </a:t>
          </a:r>
          <a:endParaRPr lang="en-GB" sz="1200" b="0">
            <a:solidFill>
              <a:schemeClr val="bg1"/>
            </a:solidFill>
            <a:latin typeface="Barlow" panose="00000500000000000000" pitchFamily="2" charset="0"/>
          </a:endParaRPr>
        </a:p>
      </dgm:t>
    </dgm:pt>
    <dgm:pt modelId="{D83BFEF4-CB81-4F52-93E3-D550CCAC45CC}" type="parTrans" cxnId="{5D3B8FAC-0371-41D4-B3D6-07FB0CB47B09}">
      <dgm:prSet/>
      <dgm:spPr/>
      <dgm:t>
        <a:bodyPr/>
        <a:lstStyle/>
        <a:p>
          <a:endParaRPr lang="en-GB" sz="1200" b="0">
            <a:solidFill>
              <a:schemeClr val="bg1"/>
            </a:solidFill>
            <a:latin typeface="Barlow" panose="00000500000000000000" pitchFamily="2" charset="0"/>
          </a:endParaRPr>
        </a:p>
      </dgm:t>
    </dgm:pt>
    <dgm:pt modelId="{73CAD453-E76D-4915-A5F4-C6FEC97C20F1}" type="sibTrans" cxnId="{5D3B8FAC-0371-41D4-B3D6-07FB0CB47B09}">
      <dgm:prSet/>
      <dgm:spPr/>
      <dgm:t>
        <a:bodyPr/>
        <a:lstStyle/>
        <a:p>
          <a:endParaRPr lang="en-GB" sz="1200" b="0">
            <a:solidFill>
              <a:schemeClr val="bg1"/>
            </a:solidFill>
            <a:latin typeface="Barlow" panose="00000500000000000000" pitchFamily="2" charset="0"/>
          </a:endParaRPr>
        </a:p>
      </dgm:t>
    </dgm:pt>
    <dgm:pt modelId="{29733FC5-B760-44B2-9547-3052E2D393C4}">
      <dgm:prSet phldrT="[Text]" custT="1"/>
      <dgm:spPr>
        <a:solidFill>
          <a:srgbClr val="9A3397"/>
        </a:solidFill>
      </dgm:spPr>
      <dgm:t>
        <a:bodyPr/>
        <a:lstStyle/>
        <a:p>
          <a:pPr>
            <a:buClr>
              <a:srgbClr val="000000"/>
            </a:buClr>
            <a:buSzTx/>
            <a:buFont typeface="Arial"/>
            <a:buNone/>
          </a:pPr>
          <a:r>
            <a:rPr kumimoji="0" lang="en-GB" sz="1200" b="0" i="0" u="none" strike="noStrike" cap="none" spc="0" normalizeH="0" baseline="0" noProof="0" dirty="0">
              <a:ln>
                <a:noFill/>
              </a:ln>
              <a:solidFill>
                <a:schemeClr val="bg1"/>
              </a:solidFill>
              <a:effectLst/>
              <a:uLnTx/>
              <a:uFillTx/>
              <a:latin typeface="Barlow" panose="00000500000000000000" pitchFamily="2" charset="0"/>
              <a:ea typeface="Helvetica Neue"/>
              <a:cs typeface="Helvetica Neue"/>
              <a:sym typeface="Helvetica Neue"/>
            </a:rPr>
            <a:t>People who have experienced domestic violence </a:t>
          </a:r>
          <a:endParaRPr lang="en-GB" sz="1200" b="0" dirty="0">
            <a:solidFill>
              <a:schemeClr val="bg1"/>
            </a:solidFill>
            <a:latin typeface="Barlow" panose="00000500000000000000" pitchFamily="2" charset="0"/>
          </a:endParaRPr>
        </a:p>
      </dgm:t>
    </dgm:pt>
    <dgm:pt modelId="{A5B0A6B8-5434-499C-AA8E-8C773620464F}" type="parTrans" cxnId="{33460700-B6DA-4B4B-ABFF-12605576FD9A}">
      <dgm:prSet/>
      <dgm:spPr/>
      <dgm:t>
        <a:bodyPr/>
        <a:lstStyle/>
        <a:p>
          <a:endParaRPr lang="en-GB" sz="1200" b="0">
            <a:solidFill>
              <a:schemeClr val="bg1"/>
            </a:solidFill>
            <a:latin typeface="Barlow" panose="00000500000000000000" pitchFamily="2" charset="0"/>
          </a:endParaRPr>
        </a:p>
      </dgm:t>
    </dgm:pt>
    <dgm:pt modelId="{BF38D583-82CD-4100-BDEA-F849B99CCBA1}" type="sibTrans" cxnId="{33460700-B6DA-4B4B-ABFF-12605576FD9A}">
      <dgm:prSet/>
      <dgm:spPr/>
      <dgm:t>
        <a:bodyPr/>
        <a:lstStyle/>
        <a:p>
          <a:endParaRPr lang="en-GB" sz="1200" b="0">
            <a:solidFill>
              <a:schemeClr val="bg1"/>
            </a:solidFill>
            <a:latin typeface="Barlow" panose="00000500000000000000" pitchFamily="2" charset="0"/>
          </a:endParaRPr>
        </a:p>
      </dgm:t>
    </dgm:pt>
    <dgm:pt modelId="{EAC18774-4CBA-451E-8E4C-2762D1F1675B}">
      <dgm:prSet phldrT="[Text]" custT="1"/>
      <dgm:spPr>
        <a:solidFill>
          <a:srgbClr val="008777"/>
        </a:solidFill>
      </dgm:spPr>
      <dgm:t>
        <a:bodyPr/>
        <a:lstStyle/>
        <a:p>
          <a:pPr>
            <a:buClr>
              <a:srgbClr val="000000"/>
            </a:buClr>
            <a:buSzTx/>
            <a:buFont typeface="Arial"/>
            <a:buNone/>
          </a:pPr>
          <a:r>
            <a:rPr lang="en-GB" sz="1200" b="0">
              <a:solidFill>
                <a:schemeClr val="bg1"/>
              </a:solidFill>
              <a:latin typeface="Barlow" panose="00000500000000000000" pitchFamily="2" charset="0"/>
            </a:rPr>
            <a:t>People recently released from prison</a:t>
          </a:r>
        </a:p>
      </dgm:t>
    </dgm:pt>
    <dgm:pt modelId="{0384CD59-802C-464D-9230-9459BB6B756F}" type="parTrans" cxnId="{0C4564E2-E97A-463F-807B-7D2E915AE5D6}">
      <dgm:prSet/>
      <dgm:spPr/>
      <dgm:t>
        <a:bodyPr/>
        <a:lstStyle/>
        <a:p>
          <a:endParaRPr lang="en-GB" sz="1200" b="0">
            <a:solidFill>
              <a:schemeClr val="bg1"/>
            </a:solidFill>
            <a:latin typeface="Barlow" panose="00000500000000000000" pitchFamily="2" charset="0"/>
          </a:endParaRPr>
        </a:p>
      </dgm:t>
    </dgm:pt>
    <dgm:pt modelId="{CD5B7CC4-90D8-47E9-9813-AB591EBBFE01}" type="sibTrans" cxnId="{0C4564E2-E97A-463F-807B-7D2E915AE5D6}">
      <dgm:prSet/>
      <dgm:spPr/>
      <dgm:t>
        <a:bodyPr/>
        <a:lstStyle/>
        <a:p>
          <a:endParaRPr lang="en-GB" sz="1200" b="0">
            <a:solidFill>
              <a:schemeClr val="bg1"/>
            </a:solidFill>
            <a:latin typeface="Barlow" panose="00000500000000000000" pitchFamily="2" charset="0"/>
          </a:endParaRPr>
        </a:p>
      </dgm:t>
    </dgm:pt>
    <dgm:pt modelId="{802B56C3-F52B-498C-B89B-335596F72EB3}">
      <dgm:prSet phldrT="[Text]" custT="1"/>
      <dgm:spPr>
        <a:solidFill>
          <a:srgbClr val="CB0568"/>
        </a:solidFill>
      </dgm:spPr>
      <dgm:t>
        <a:bodyPr/>
        <a:lstStyle/>
        <a:p>
          <a:pPr>
            <a:buClr>
              <a:srgbClr val="000000"/>
            </a:buClr>
            <a:buSzTx/>
            <a:buFont typeface="Arial"/>
            <a:buNone/>
          </a:pPr>
          <a:r>
            <a:rPr lang="en-GB" sz="1200" b="0" dirty="0">
              <a:solidFill>
                <a:schemeClr val="bg1"/>
              </a:solidFill>
              <a:latin typeface="Barlow" panose="00000500000000000000" pitchFamily="2" charset="0"/>
            </a:rPr>
            <a:t>People with learning disabilities</a:t>
          </a:r>
        </a:p>
      </dgm:t>
    </dgm:pt>
    <dgm:pt modelId="{F531A6DC-F15F-4D25-99A8-A56A291C95B9}" type="parTrans" cxnId="{06627ACB-C017-45E4-B8E1-DA313175658F}">
      <dgm:prSet/>
      <dgm:spPr/>
      <dgm:t>
        <a:bodyPr/>
        <a:lstStyle/>
        <a:p>
          <a:endParaRPr lang="en-GB" sz="1200" b="0">
            <a:solidFill>
              <a:schemeClr val="bg1"/>
            </a:solidFill>
            <a:latin typeface="Barlow" panose="00000500000000000000" pitchFamily="2" charset="0"/>
          </a:endParaRPr>
        </a:p>
      </dgm:t>
    </dgm:pt>
    <dgm:pt modelId="{773E2D3C-AE71-4AC8-8FCF-80EDD95FD91B}" type="sibTrans" cxnId="{06627ACB-C017-45E4-B8E1-DA313175658F}">
      <dgm:prSet/>
      <dgm:spPr/>
      <dgm:t>
        <a:bodyPr/>
        <a:lstStyle/>
        <a:p>
          <a:endParaRPr lang="en-GB" sz="1200" b="0">
            <a:solidFill>
              <a:schemeClr val="bg1"/>
            </a:solidFill>
            <a:latin typeface="Barlow" panose="00000500000000000000" pitchFamily="2" charset="0"/>
          </a:endParaRPr>
        </a:p>
      </dgm:t>
    </dgm:pt>
    <dgm:pt modelId="{C260706E-5D95-4F79-8FA1-463F2DE64C1B}" type="pres">
      <dgm:prSet presAssocID="{49E5EF2E-BEE2-46A6-841A-76FDF468F9AA}" presName="diagram" presStyleCnt="0">
        <dgm:presLayoutVars>
          <dgm:dir/>
          <dgm:resizeHandles val="exact"/>
        </dgm:presLayoutVars>
      </dgm:prSet>
      <dgm:spPr/>
    </dgm:pt>
    <dgm:pt modelId="{026717D2-6E4B-46B2-92F2-959E6AE00360}" type="pres">
      <dgm:prSet presAssocID="{3EBBB474-2552-4D3B-B5CF-DF399164F2F0}" presName="node" presStyleLbl="node1" presStyleIdx="0" presStyleCnt="8">
        <dgm:presLayoutVars>
          <dgm:bulletEnabled val="1"/>
        </dgm:presLayoutVars>
      </dgm:prSet>
      <dgm:spPr/>
    </dgm:pt>
    <dgm:pt modelId="{B8DA065A-D801-4E70-8E61-D5B3C34EDB73}" type="pres">
      <dgm:prSet presAssocID="{9F191120-62BC-4189-A36E-05C3B3CD9EF8}" presName="sibTrans" presStyleCnt="0"/>
      <dgm:spPr/>
    </dgm:pt>
    <dgm:pt modelId="{679DD934-D1B2-4E34-A60D-264C7FAA174C}" type="pres">
      <dgm:prSet presAssocID="{0818119D-9C85-490D-A008-22F71F366744}" presName="node" presStyleLbl="node1" presStyleIdx="1" presStyleCnt="8">
        <dgm:presLayoutVars>
          <dgm:bulletEnabled val="1"/>
        </dgm:presLayoutVars>
      </dgm:prSet>
      <dgm:spPr/>
    </dgm:pt>
    <dgm:pt modelId="{B86E04DC-7D78-4145-A6F5-1C40399D4E85}" type="pres">
      <dgm:prSet presAssocID="{11E4CCB7-089D-439A-86E2-A29E81A1E9AD}" presName="sibTrans" presStyleCnt="0"/>
      <dgm:spPr/>
    </dgm:pt>
    <dgm:pt modelId="{A813D6E0-E739-4715-916F-D418C1A1C5D5}" type="pres">
      <dgm:prSet presAssocID="{4DB43154-1929-45E1-916A-02F45706EF57}" presName="node" presStyleLbl="node1" presStyleIdx="2" presStyleCnt="8">
        <dgm:presLayoutVars>
          <dgm:bulletEnabled val="1"/>
        </dgm:presLayoutVars>
      </dgm:prSet>
      <dgm:spPr/>
    </dgm:pt>
    <dgm:pt modelId="{1CA0B5F4-A72A-41A2-8CD8-57C0BD7E9FCE}" type="pres">
      <dgm:prSet presAssocID="{E9CD81E6-7150-45A7-8CA8-84F97CF1FFE4}" presName="sibTrans" presStyleCnt="0"/>
      <dgm:spPr/>
    </dgm:pt>
    <dgm:pt modelId="{DC7A1641-2076-4607-8D23-C552DAFB9B75}" type="pres">
      <dgm:prSet presAssocID="{04D43212-629D-4406-84D9-A1D828EE19D5}" presName="node" presStyleLbl="node1" presStyleIdx="3" presStyleCnt="8">
        <dgm:presLayoutVars>
          <dgm:bulletEnabled val="1"/>
        </dgm:presLayoutVars>
      </dgm:prSet>
      <dgm:spPr/>
    </dgm:pt>
    <dgm:pt modelId="{10014B5B-B5F2-49F2-ACB7-28B9873096A9}" type="pres">
      <dgm:prSet presAssocID="{97323DE2-C060-4098-9298-7F65699C9DCA}" presName="sibTrans" presStyleCnt="0"/>
      <dgm:spPr/>
    </dgm:pt>
    <dgm:pt modelId="{FA0A0F25-538C-4D35-9659-84BEA3BCA55D}" type="pres">
      <dgm:prSet presAssocID="{29733FC5-B760-44B2-9547-3052E2D393C4}" presName="node" presStyleLbl="node1" presStyleIdx="4" presStyleCnt="8">
        <dgm:presLayoutVars>
          <dgm:bulletEnabled val="1"/>
        </dgm:presLayoutVars>
      </dgm:prSet>
      <dgm:spPr/>
    </dgm:pt>
    <dgm:pt modelId="{4F21540C-0BD4-4366-A6F7-93B686B894F6}" type="pres">
      <dgm:prSet presAssocID="{BF38D583-82CD-4100-BDEA-F849B99CCBA1}" presName="sibTrans" presStyleCnt="0"/>
      <dgm:spPr/>
    </dgm:pt>
    <dgm:pt modelId="{EEA2452C-CC84-419D-881F-798F2CF03226}" type="pres">
      <dgm:prSet presAssocID="{4C7E2C11-CCB2-4D1B-A131-EAFA7D123F80}" presName="node" presStyleLbl="node1" presStyleIdx="5" presStyleCnt="8">
        <dgm:presLayoutVars>
          <dgm:bulletEnabled val="1"/>
        </dgm:presLayoutVars>
      </dgm:prSet>
      <dgm:spPr/>
    </dgm:pt>
    <dgm:pt modelId="{B4BFA1F4-D004-441D-B74D-A1B0BA050198}" type="pres">
      <dgm:prSet presAssocID="{73CAD453-E76D-4915-A5F4-C6FEC97C20F1}" presName="sibTrans" presStyleCnt="0"/>
      <dgm:spPr/>
    </dgm:pt>
    <dgm:pt modelId="{3501F352-1A76-492B-8AD1-DD3E417A0938}" type="pres">
      <dgm:prSet presAssocID="{EAC18774-4CBA-451E-8E4C-2762D1F1675B}" presName="node" presStyleLbl="node1" presStyleIdx="6" presStyleCnt="8">
        <dgm:presLayoutVars>
          <dgm:bulletEnabled val="1"/>
        </dgm:presLayoutVars>
      </dgm:prSet>
      <dgm:spPr/>
    </dgm:pt>
    <dgm:pt modelId="{D1D99BB9-3F74-476C-930D-BE7489F4589D}" type="pres">
      <dgm:prSet presAssocID="{CD5B7CC4-90D8-47E9-9813-AB591EBBFE01}" presName="sibTrans" presStyleCnt="0"/>
      <dgm:spPr/>
    </dgm:pt>
    <dgm:pt modelId="{00B026B4-A83C-4B73-BC3C-7310D65EC697}" type="pres">
      <dgm:prSet presAssocID="{802B56C3-F52B-498C-B89B-335596F72EB3}" presName="node" presStyleLbl="node1" presStyleIdx="7" presStyleCnt="8">
        <dgm:presLayoutVars>
          <dgm:bulletEnabled val="1"/>
        </dgm:presLayoutVars>
      </dgm:prSet>
      <dgm:spPr/>
    </dgm:pt>
  </dgm:ptLst>
  <dgm:cxnLst>
    <dgm:cxn modelId="{33460700-B6DA-4B4B-ABFF-12605576FD9A}" srcId="{49E5EF2E-BEE2-46A6-841A-76FDF468F9AA}" destId="{29733FC5-B760-44B2-9547-3052E2D393C4}" srcOrd="4" destOrd="0" parTransId="{A5B0A6B8-5434-499C-AA8E-8C773620464F}" sibTransId="{BF38D583-82CD-4100-BDEA-F849B99CCBA1}"/>
    <dgm:cxn modelId="{D21F5F01-4451-4624-A94A-D6B0EF35D00C}" type="presOf" srcId="{4C7E2C11-CCB2-4D1B-A131-EAFA7D123F80}" destId="{EEA2452C-CC84-419D-881F-798F2CF03226}" srcOrd="0" destOrd="0" presId="urn:microsoft.com/office/officeart/2005/8/layout/default"/>
    <dgm:cxn modelId="{F98A3131-1371-4F3F-AA6C-E8763CC67B14}" srcId="{49E5EF2E-BEE2-46A6-841A-76FDF468F9AA}" destId="{0818119D-9C85-490D-A008-22F71F366744}" srcOrd="1" destOrd="0" parTransId="{C9D5AAD6-6F72-49C1-A5C7-0F30C71580D9}" sibTransId="{11E4CCB7-089D-439A-86E2-A29E81A1E9AD}"/>
    <dgm:cxn modelId="{EB12575C-4AA4-4D87-946C-8FFE8A14DAB2}" srcId="{49E5EF2E-BEE2-46A6-841A-76FDF468F9AA}" destId="{04D43212-629D-4406-84D9-A1D828EE19D5}" srcOrd="3" destOrd="0" parTransId="{E924C1FE-A3C1-4724-9168-AE18484CA1A4}" sibTransId="{97323DE2-C060-4098-9298-7F65699C9DCA}"/>
    <dgm:cxn modelId="{A4E67251-3744-478A-B5B1-4AF8A01D7CA8}" type="presOf" srcId="{4DB43154-1929-45E1-916A-02F45706EF57}" destId="{A813D6E0-E739-4715-916F-D418C1A1C5D5}" srcOrd="0" destOrd="0" presId="urn:microsoft.com/office/officeart/2005/8/layout/default"/>
    <dgm:cxn modelId="{7CDC98A7-3953-482E-91EA-D0B3002696E7}" type="presOf" srcId="{802B56C3-F52B-498C-B89B-335596F72EB3}" destId="{00B026B4-A83C-4B73-BC3C-7310D65EC697}" srcOrd="0" destOrd="0" presId="urn:microsoft.com/office/officeart/2005/8/layout/default"/>
    <dgm:cxn modelId="{5D3B8FAC-0371-41D4-B3D6-07FB0CB47B09}" srcId="{49E5EF2E-BEE2-46A6-841A-76FDF468F9AA}" destId="{4C7E2C11-CCB2-4D1B-A131-EAFA7D123F80}" srcOrd="5" destOrd="0" parTransId="{D83BFEF4-CB81-4F52-93E3-D550CCAC45CC}" sibTransId="{73CAD453-E76D-4915-A5F4-C6FEC97C20F1}"/>
    <dgm:cxn modelId="{A227A7B4-6DD2-4A66-89B6-364FA2A2238A}" type="presOf" srcId="{04D43212-629D-4406-84D9-A1D828EE19D5}" destId="{DC7A1641-2076-4607-8D23-C552DAFB9B75}" srcOrd="0" destOrd="0" presId="urn:microsoft.com/office/officeart/2005/8/layout/default"/>
    <dgm:cxn modelId="{06627ACB-C017-45E4-B8E1-DA313175658F}" srcId="{49E5EF2E-BEE2-46A6-841A-76FDF468F9AA}" destId="{802B56C3-F52B-498C-B89B-335596F72EB3}" srcOrd="7" destOrd="0" parTransId="{F531A6DC-F15F-4D25-99A8-A56A291C95B9}" sibTransId="{773E2D3C-AE71-4AC8-8FCF-80EDD95FD91B}"/>
    <dgm:cxn modelId="{B63213DA-5DBC-4C08-A944-B4A16AA95EF5}" srcId="{49E5EF2E-BEE2-46A6-841A-76FDF468F9AA}" destId="{4DB43154-1929-45E1-916A-02F45706EF57}" srcOrd="2" destOrd="0" parTransId="{D199F94D-9C3A-4B3F-9385-8EF91D061460}" sibTransId="{E9CD81E6-7150-45A7-8CA8-84F97CF1FFE4}"/>
    <dgm:cxn modelId="{378305DB-8090-4026-B8CB-2712A2E9ADBD}" type="presOf" srcId="{49E5EF2E-BEE2-46A6-841A-76FDF468F9AA}" destId="{C260706E-5D95-4F79-8FA1-463F2DE64C1B}" srcOrd="0" destOrd="0" presId="urn:microsoft.com/office/officeart/2005/8/layout/default"/>
    <dgm:cxn modelId="{CA3CE0DF-DEA5-4B9B-B12F-CDC3E7B0EB3D}" srcId="{49E5EF2E-BEE2-46A6-841A-76FDF468F9AA}" destId="{3EBBB474-2552-4D3B-B5CF-DF399164F2F0}" srcOrd="0" destOrd="0" parTransId="{20FFCB95-B15D-4998-82A4-942C93381865}" sibTransId="{9F191120-62BC-4189-A36E-05C3B3CD9EF8}"/>
    <dgm:cxn modelId="{0C4564E2-E97A-463F-807B-7D2E915AE5D6}" srcId="{49E5EF2E-BEE2-46A6-841A-76FDF468F9AA}" destId="{EAC18774-4CBA-451E-8E4C-2762D1F1675B}" srcOrd="6" destOrd="0" parTransId="{0384CD59-802C-464D-9230-9459BB6B756F}" sibTransId="{CD5B7CC4-90D8-47E9-9813-AB591EBBFE01}"/>
    <dgm:cxn modelId="{57D749E6-6582-4788-933E-64337E2149B1}" type="presOf" srcId="{EAC18774-4CBA-451E-8E4C-2762D1F1675B}" destId="{3501F352-1A76-492B-8AD1-DD3E417A0938}" srcOrd="0" destOrd="0" presId="urn:microsoft.com/office/officeart/2005/8/layout/default"/>
    <dgm:cxn modelId="{63C83AEF-CC3D-41F3-8A8E-B9868BD1272E}" type="presOf" srcId="{0818119D-9C85-490D-A008-22F71F366744}" destId="{679DD934-D1B2-4E34-A60D-264C7FAA174C}" srcOrd="0" destOrd="0" presId="urn:microsoft.com/office/officeart/2005/8/layout/default"/>
    <dgm:cxn modelId="{A3FA45F8-5CDC-4D26-BDD6-F5CC47CD5C92}" type="presOf" srcId="{3EBBB474-2552-4D3B-B5CF-DF399164F2F0}" destId="{026717D2-6E4B-46B2-92F2-959E6AE00360}" srcOrd="0" destOrd="0" presId="urn:microsoft.com/office/officeart/2005/8/layout/default"/>
    <dgm:cxn modelId="{F9C89FFA-0B7A-4312-8D07-D9C8864D5842}" type="presOf" srcId="{29733FC5-B760-44B2-9547-3052E2D393C4}" destId="{FA0A0F25-538C-4D35-9659-84BEA3BCA55D}" srcOrd="0" destOrd="0" presId="urn:microsoft.com/office/officeart/2005/8/layout/default"/>
    <dgm:cxn modelId="{C14E5137-1BE7-4F57-BD9B-D39A404988BA}" type="presParOf" srcId="{C260706E-5D95-4F79-8FA1-463F2DE64C1B}" destId="{026717D2-6E4B-46B2-92F2-959E6AE00360}" srcOrd="0" destOrd="0" presId="urn:microsoft.com/office/officeart/2005/8/layout/default"/>
    <dgm:cxn modelId="{F051ADDA-6877-44EE-84A8-C076121CCAF8}" type="presParOf" srcId="{C260706E-5D95-4F79-8FA1-463F2DE64C1B}" destId="{B8DA065A-D801-4E70-8E61-D5B3C34EDB73}" srcOrd="1" destOrd="0" presId="urn:microsoft.com/office/officeart/2005/8/layout/default"/>
    <dgm:cxn modelId="{9E40B850-E1DA-4DB9-B2DA-61DB59C9629B}" type="presParOf" srcId="{C260706E-5D95-4F79-8FA1-463F2DE64C1B}" destId="{679DD934-D1B2-4E34-A60D-264C7FAA174C}" srcOrd="2" destOrd="0" presId="urn:microsoft.com/office/officeart/2005/8/layout/default"/>
    <dgm:cxn modelId="{E86ED5F2-6549-4418-9EE0-7DF02475894A}" type="presParOf" srcId="{C260706E-5D95-4F79-8FA1-463F2DE64C1B}" destId="{B86E04DC-7D78-4145-A6F5-1C40399D4E85}" srcOrd="3" destOrd="0" presId="urn:microsoft.com/office/officeart/2005/8/layout/default"/>
    <dgm:cxn modelId="{10D6AD12-4B2A-4007-B4A0-B5AE30C41D9F}" type="presParOf" srcId="{C260706E-5D95-4F79-8FA1-463F2DE64C1B}" destId="{A813D6E0-E739-4715-916F-D418C1A1C5D5}" srcOrd="4" destOrd="0" presId="urn:microsoft.com/office/officeart/2005/8/layout/default"/>
    <dgm:cxn modelId="{1FCB5AE8-19E9-4017-B94F-024D3D27D8D2}" type="presParOf" srcId="{C260706E-5D95-4F79-8FA1-463F2DE64C1B}" destId="{1CA0B5F4-A72A-41A2-8CD8-57C0BD7E9FCE}" srcOrd="5" destOrd="0" presId="urn:microsoft.com/office/officeart/2005/8/layout/default"/>
    <dgm:cxn modelId="{CD53B868-40FB-40BD-88F8-14E529018A1E}" type="presParOf" srcId="{C260706E-5D95-4F79-8FA1-463F2DE64C1B}" destId="{DC7A1641-2076-4607-8D23-C552DAFB9B75}" srcOrd="6" destOrd="0" presId="urn:microsoft.com/office/officeart/2005/8/layout/default"/>
    <dgm:cxn modelId="{417EA36A-7A91-4366-BD42-51367D4F6939}" type="presParOf" srcId="{C260706E-5D95-4F79-8FA1-463F2DE64C1B}" destId="{10014B5B-B5F2-49F2-ACB7-28B9873096A9}" srcOrd="7" destOrd="0" presId="urn:microsoft.com/office/officeart/2005/8/layout/default"/>
    <dgm:cxn modelId="{DEAB03B8-2545-47A6-8DF4-106A1E4AACFF}" type="presParOf" srcId="{C260706E-5D95-4F79-8FA1-463F2DE64C1B}" destId="{FA0A0F25-538C-4D35-9659-84BEA3BCA55D}" srcOrd="8" destOrd="0" presId="urn:microsoft.com/office/officeart/2005/8/layout/default"/>
    <dgm:cxn modelId="{0D763ADC-BD07-45C3-A8FE-547A34DE522A}" type="presParOf" srcId="{C260706E-5D95-4F79-8FA1-463F2DE64C1B}" destId="{4F21540C-0BD4-4366-A6F7-93B686B894F6}" srcOrd="9" destOrd="0" presId="urn:microsoft.com/office/officeart/2005/8/layout/default"/>
    <dgm:cxn modelId="{6F980773-A033-4750-98A1-DEF409D0F77A}" type="presParOf" srcId="{C260706E-5D95-4F79-8FA1-463F2DE64C1B}" destId="{EEA2452C-CC84-419D-881F-798F2CF03226}" srcOrd="10" destOrd="0" presId="urn:microsoft.com/office/officeart/2005/8/layout/default"/>
    <dgm:cxn modelId="{5B38DE4D-2ADF-49D5-9D60-041C3A9D3219}" type="presParOf" srcId="{C260706E-5D95-4F79-8FA1-463F2DE64C1B}" destId="{B4BFA1F4-D004-441D-B74D-A1B0BA050198}" srcOrd="11" destOrd="0" presId="urn:microsoft.com/office/officeart/2005/8/layout/default"/>
    <dgm:cxn modelId="{23E87218-548F-458F-A7D7-2FBAC2952838}" type="presParOf" srcId="{C260706E-5D95-4F79-8FA1-463F2DE64C1B}" destId="{3501F352-1A76-492B-8AD1-DD3E417A0938}" srcOrd="12" destOrd="0" presId="urn:microsoft.com/office/officeart/2005/8/layout/default"/>
    <dgm:cxn modelId="{D1CB3E91-928E-46D0-9838-62EDDC825836}" type="presParOf" srcId="{C260706E-5D95-4F79-8FA1-463F2DE64C1B}" destId="{D1D99BB9-3F74-476C-930D-BE7489F4589D}" srcOrd="13" destOrd="0" presId="urn:microsoft.com/office/officeart/2005/8/layout/default"/>
    <dgm:cxn modelId="{F55F2CF7-3778-4F29-A99F-F36D749D3C5B}" type="presParOf" srcId="{C260706E-5D95-4F79-8FA1-463F2DE64C1B}" destId="{00B026B4-A83C-4B73-BC3C-7310D65EC697}"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A7051BD-A4DF-400E-96A6-8E96D963DF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C11A757-F574-4BF8-B74C-721B4371E6F5}">
      <dgm:prSet phldrT="[Text]" custT="1"/>
      <dgm:spPr>
        <a:solidFill>
          <a:srgbClr val="92278F"/>
        </a:solidFill>
      </dgm:spPr>
      <dgm:t>
        <a:bodyPr/>
        <a:lstStyle/>
        <a:p>
          <a:r>
            <a:rPr lang="en-GB" sz="2500">
              <a:solidFill>
                <a:schemeClr val="bg1"/>
              </a:solidFill>
              <a:latin typeface="Barlow" panose="00000500000000000000" pitchFamily="2" charset="0"/>
              <a:ea typeface="Helvetica Neue" charset="0"/>
              <a:cs typeface="Arial" panose="020B0604020202020204" pitchFamily="34" charset="0"/>
            </a:rPr>
            <a:t>Asylum seeker</a:t>
          </a:r>
          <a:endParaRPr lang="en-GB" sz="2500">
            <a:latin typeface="Barlow" panose="00000500000000000000" pitchFamily="2" charset="0"/>
            <a:cs typeface="Arial" panose="020B0604020202020204" pitchFamily="34" charset="0"/>
          </a:endParaRPr>
        </a:p>
      </dgm:t>
    </dgm:pt>
    <dgm:pt modelId="{FBBDE7D6-675B-4D6E-A4A5-245B5E09CCF7}" type="parTrans" cxnId="{5222C4FD-CCF6-41C5-AEC1-ACCC4D144132}">
      <dgm:prSet/>
      <dgm:spPr/>
      <dgm:t>
        <a:bodyPr/>
        <a:lstStyle/>
        <a:p>
          <a:endParaRPr lang="en-GB">
            <a:latin typeface="Barlow" panose="00000500000000000000" pitchFamily="2" charset="0"/>
          </a:endParaRPr>
        </a:p>
      </dgm:t>
    </dgm:pt>
    <dgm:pt modelId="{364C9B1A-9D38-4707-9407-4A29266880A6}" type="sibTrans" cxnId="{5222C4FD-CCF6-41C5-AEC1-ACCC4D144132}">
      <dgm:prSet/>
      <dgm:spPr/>
      <dgm:t>
        <a:bodyPr/>
        <a:lstStyle/>
        <a:p>
          <a:endParaRPr lang="en-GB">
            <a:latin typeface="Barlow" panose="00000500000000000000" pitchFamily="2" charset="0"/>
          </a:endParaRPr>
        </a:p>
      </dgm:t>
    </dgm:pt>
    <dgm:pt modelId="{A63BB9B0-3B50-4D47-B2E0-98E5346D42AA}">
      <dgm:prSet phldrT="[Text]"/>
      <dgm:spPr>
        <a:solidFill>
          <a:srgbClr val="92278F">
            <a:alpha val="13000"/>
          </a:srgbClr>
        </a:solidFill>
      </dgm:spPr>
      <dgm:t>
        <a:bodyPr/>
        <a:lstStyle/>
        <a:p>
          <a:pPr>
            <a:buNone/>
          </a:pPr>
          <a:r>
            <a:rPr lang="en-GB">
              <a:solidFill>
                <a:schemeClr val="tx1"/>
              </a:solidFill>
              <a:latin typeface="Barlow" panose="00000500000000000000" pitchFamily="2" charset="0"/>
              <a:ea typeface="Helvetica Neue" charset="0"/>
              <a:cs typeface="Helvetica Neue" charset="0"/>
            </a:rPr>
            <a:t>	A person who has left their country of origin and applied for asylum in another country but whose application has not yet been concluded.</a:t>
          </a:r>
          <a:endParaRPr lang="en-GB">
            <a:latin typeface="Barlow" panose="00000500000000000000" pitchFamily="2" charset="0"/>
          </a:endParaRPr>
        </a:p>
      </dgm:t>
    </dgm:pt>
    <dgm:pt modelId="{9B2CC09F-C68E-41E4-B114-0D58C0A2D76F}" type="parTrans" cxnId="{27694E6C-6743-41A8-A92F-95CC6AC4B051}">
      <dgm:prSet/>
      <dgm:spPr/>
      <dgm:t>
        <a:bodyPr/>
        <a:lstStyle/>
        <a:p>
          <a:endParaRPr lang="en-GB">
            <a:latin typeface="Barlow" panose="00000500000000000000" pitchFamily="2" charset="0"/>
          </a:endParaRPr>
        </a:p>
      </dgm:t>
    </dgm:pt>
    <dgm:pt modelId="{54FF44C8-E0C7-42DE-A201-141443E7D0EE}" type="sibTrans" cxnId="{27694E6C-6743-41A8-A92F-95CC6AC4B051}">
      <dgm:prSet/>
      <dgm:spPr/>
      <dgm:t>
        <a:bodyPr/>
        <a:lstStyle/>
        <a:p>
          <a:endParaRPr lang="en-GB">
            <a:latin typeface="Barlow" panose="00000500000000000000" pitchFamily="2" charset="0"/>
          </a:endParaRPr>
        </a:p>
      </dgm:t>
    </dgm:pt>
    <dgm:pt modelId="{6E734FCB-5458-4B0A-B57B-933A7F60846C}">
      <dgm:prSet phldrT="[Text]" custT="1"/>
      <dgm:spPr>
        <a:solidFill>
          <a:srgbClr val="008876"/>
        </a:solidFill>
      </dgm:spPr>
      <dgm:t>
        <a:bodyPr/>
        <a:lstStyle/>
        <a:p>
          <a:r>
            <a:rPr lang="en-GB" sz="2500">
              <a:solidFill>
                <a:schemeClr val="bg1"/>
              </a:solidFill>
              <a:latin typeface="Barlow" panose="00000500000000000000" pitchFamily="2" charset="0"/>
              <a:ea typeface="Helvetica Neue" charset="0"/>
              <a:cs typeface="Arial" panose="020B0604020202020204" pitchFamily="34" charset="0"/>
            </a:rPr>
            <a:t>Refused asylum seeker</a:t>
          </a:r>
          <a:endParaRPr lang="en-GB" sz="2500">
            <a:latin typeface="Barlow" panose="00000500000000000000" pitchFamily="2" charset="0"/>
            <a:cs typeface="Arial" panose="020B0604020202020204" pitchFamily="34" charset="0"/>
          </a:endParaRPr>
        </a:p>
      </dgm:t>
    </dgm:pt>
    <dgm:pt modelId="{9F41980D-28C5-482D-922A-9722A4226988}" type="parTrans" cxnId="{DA5A7B9A-8B92-4FFB-9F5E-E0DFAE2DA313}">
      <dgm:prSet/>
      <dgm:spPr/>
      <dgm:t>
        <a:bodyPr/>
        <a:lstStyle/>
        <a:p>
          <a:endParaRPr lang="en-GB">
            <a:latin typeface="Barlow" panose="00000500000000000000" pitchFamily="2" charset="0"/>
          </a:endParaRPr>
        </a:p>
      </dgm:t>
    </dgm:pt>
    <dgm:pt modelId="{E83447B2-5313-4563-90A4-D314A7E054C8}" type="sibTrans" cxnId="{DA5A7B9A-8B92-4FFB-9F5E-E0DFAE2DA313}">
      <dgm:prSet/>
      <dgm:spPr/>
      <dgm:t>
        <a:bodyPr/>
        <a:lstStyle/>
        <a:p>
          <a:endParaRPr lang="en-GB">
            <a:latin typeface="Barlow" panose="00000500000000000000" pitchFamily="2" charset="0"/>
          </a:endParaRPr>
        </a:p>
      </dgm:t>
    </dgm:pt>
    <dgm:pt modelId="{AA5202CF-9DB3-4A99-B667-6E8497913793}">
      <dgm:prSet phldrT="[Text]"/>
      <dgm:spPr>
        <a:solidFill>
          <a:srgbClr val="008876">
            <a:alpha val="24000"/>
          </a:srgbClr>
        </a:solidFill>
      </dgm:spPr>
      <dgm:t>
        <a:bodyPr/>
        <a:lstStyle/>
        <a:p>
          <a:pPr>
            <a:buNone/>
          </a:pPr>
          <a:r>
            <a:rPr lang="en-GB">
              <a:solidFill>
                <a:schemeClr val="tx1"/>
              </a:solidFill>
              <a:latin typeface="Barlow" panose="00000500000000000000" pitchFamily="2" charset="0"/>
              <a:ea typeface="Helvetica Neue" charset="0"/>
              <a:cs typeface="Helvetica Neue" charset="0"/>
            </a:rPr>
            <a:t>	A person whose asylum application has been unsuccessful</a:t>
          </a:r>
          <a:endParaRPr lang="en-GB">
            <a:latin typeface="Barlow" panose="00000500000000000000" pitchFamily="2" charset="0"/>
          </a:endParaRPr>
        </a:p>
      </dgm:t>
    </dgm:pt>
    <dgm:pt modelId="{83FFD198-F3BE-4564-9249-8BB1682B7C28}" type="parTrans" cxnId="{DDCA8DE0-9CD0-4EF7-AAD3-EA99015D55B6}">
      <dgm:prSet/>
      <dgm:spPr/>
      <dgm:t>
        <a:bodyPr/>
        <a:lstStyle/>
        <a:p>
          <a:endParaRPr lang="en-GB">
            <a:latin typeface="Barlow" panose="00000500000000000000" pitchFamily="2" charset="0"/>
          </a:endParaRPr>
        </a:p>
      </dgm:t>
    </dgm:pt>
    <dgm:pt modelId="{EB67FCBD-8763-406A-9524-7AEA9C1564BD}" type="sibTrans" cxnId="{DDCA8DE0-9CD0-4EF7-AAD3-EA99015D55B6}">
      <dgm:prSet/>
      <dgm:spPr/>
      <dgm:t>
        <a:bodyPr/>
        <a:lstStyle/>
        <a:p>
          <a:endParaRPr lang="en-GB">
            <a:latin typeface="Barlow" panose="00000500000000000000" pitchFamily="2" charset="0"/>
          </a:endParaRPr>
        </a:p>
      </dgm:t>
    </dgm:pt>
    <dgm:pt modelId="{3CF5AE3D-E7B9-415F-805B-4C25951A81FD}">
      <dgm:prSet phldrT="[Text]" custT="1"/>
      <dgm:spPr>
        <a:solidFill>
          <a:srgbClr val="ED0677"/>
        </a:solidFill>
      </dgm:spPr>
      <dgm:t>
        <a:bodyPr/>
        <a:lstStyle/>
        <a:p>
          <a:r>
            <a:rPr lang="en-GB" sz="2500">
              <a:latin typeface="Barlow" panose="00000500000000000000" pitchFamily="2" charset="0"/>
              <a:cs typeface="Arial" panose="020B0604020202020204" pitchFamily="34" charset="0"/>
            </a:rPr>
            <a:t>Refugee</a:t>
          </a:r>
        </a:p>
      </dgm:t>
    </dgm:pt>
    <dgm:pt modelId="{4E022114-4C81-4053-A646-67F4C8111BB3}" type="parTrans" cxnId="{6CFDCF8A-E281-4DBA-B3AE-4DB0F3A24574}">
      <dgm:prSet/>
      <dgm:spPr/>
      <dgm:t>
        <a:bodyPr/>
        <a:lstStyle/>
        <a:p>
          <a:endParaRPr lang="en-GB">
            <a:latin typeface="Barlow" panose="00000500000000000000" pitchFamily="2" charset="0"/>
          </a:endParaRPr>
        </a:p>
      </dgm:t>
    </dgm:pt>
    <dgm:pt modelId="{A84EC2C0-9C53-4DD5-A64B-85E14117F5DC}" type="sibTrans" cxnId="{6CFDCF8A-E281-4DBA-B3AE-4DB0F3A24574}">
      <dgm:prSet/>
      <dgm:spPr/>
      <dgm:t>
        <a:bodyPr/>
        <a:lstStyle/>
        <a:p>
          <a:endParaRPr lang="en-GB">
            <a:latin typeface="Barlow" panose="00000500000000000000" pitchFamily="2" charset="0"/>
          </a:endParaRPr>
        </a:p>
      </dgm:t>
    </dgm:pt>
    <dgm:pt modelId="{C4299F11-2B0D-4CB1-A9A0-5B6364BF0B8E}">
      <dgm:prSet phldrT="[Text]" custT="1"/>
      <dgm:spPr>
        <a:solidFill>
          <a:srgbClr val="F37321"/>
        </a:solidFill>
      </dgm:spPr>
      <dgm:t>
        <a:bodyPr/>
        <a:lstStyle/>
        <a:p>
          <a:r>
            <a:rPr lang="en-GB" sz="2500">
              <a:latin typeface="Barlow" panose="00000500000000000000" pitchFamily="2" charset="0"/>
              <a:cs typeface="Arial" panose="020B0604020202020204" pitchFamily="34" charset="0"/>
            </a:rPr>
            <a:t> </a:t>
          </a:r>
          <a:r>
            <a:rPr lang="en-GB" sz="2500">
              <a:solidFill>
                <a:schemeClr val="bg1"/>
              </a:solidFill>
              <a:latin typeface="Barlow" panose="00000500000000000000" pitchFamily="2" charset="0"/>
              <a:ea typeface="Helvetica Neue" charset="0"/>
              <a:cs typeface="Arial" panose="020B0604020202020204" pitchFamily="34" charset="0"/>
            </a:rPr>
            <a:t>Undocumented migrant</a:t>
          </a:r>
          <a:endParaRPr lang="en-GB" sz="2500">
            <a:latin typeface="Barlow" panose="00000500000000000000" pitchFamily="2" charset="0"/>
            <a:cs typeface="Arial" panose="020B0604020202020204" pitchFamily="34" charset="0"/>
          </a:endParaRPr>
        </a:p>
      </dgm:t>
    </dgm:pt>
    <dgm:pt modelId="{07D749C5-A62E-40D9-BD07-11D16C96B1A1}" type="parTrans" cxnId="{78DE390E-4824-4088-B238-09E4BF0FB213}">
      <dgm:prSet/>
      <dgm:spPr/>
      <dgm:t>
        <a:bodyPr/>
        <a:lstStyle/>
        <a:p>
          <a:endParaRPr lang="en-GB">
            <a:latin typeface="Barlow" panose="00000500000000000000" pitchFamily="2" charset="0"/>
          </a:endParaRPr>
        </a:p>
      </dgm:t>
    </dgm:pt>
    <dgm:pt modelId="{862071F6-8843-44C9-B3ED-8F811E3A094D}" type="sibTrans" cxnId="{78DE390E-4824-4088-B238-09E4BF0FB213}">
      <dgm:prSet/>
      <dgm:spPr/>
      <dgm:t>
        <a:bodyPr/>
        <a:lstStyle/>
        <a:p>
          <a:endParaRPr lang="en-GB">
            <a:latin typeface="Barlow" panose="00000500000000000000" pitchFamily="2" charset="0"/>
          </a:endParaRPr>
        </a:p>
      </dgm:t>
    </dgm:pt>
    <dgm:pt modelId="{E132E90F-5D2F-4654-B30F-49884895A17F}">
      <dgm:prSet phldrT="[Text]"/>
      <dgm:spPr>
        <a:solidFill>
          <a:srgbClr val="F37321">
            <a:alpha val="22000"/>
          </a:srgbClr>
        </a:solidFill>
      </dgm:spPr>
      <dgm:t>
        <a:bodyPr/>
        <a:lstStyle/>
        <a:p>
          <a:pPr>
            <a:buClr>
              <a:srgbClr val="F79646"/>
            </a:buClr>
            <a:buNone/>
          </a:pPr>
          <a:r>
            <a:rPr lang="en-GB">
              <a:solidFill>
                <a:schemeClr val="tx1"/>
              </a:solidFill>
              <a:latin typeface="Barlow" panose="00000500000000000000" pitchFamily="2" charset="0"/>
              <a:ea typeface="Helvetica Neue" charset="0"/>
              <a:cs typeface="Helvetica Neue" charset="0"/>
            </a:rPr>
            <a:t>	Someone who enters or stays in the UK without the documents required under immigration regulations.</a:t>
          </a:r>
          <a:endParaRPr lang="en-GB">
            <a:solidFill>
              <a:schemeClr val="tx1"/>
            </a:solidFill>
            <a:latin typeface="Barlow" panose="00000500000000000000" pitchFamily="2" charset="0"/>
          </a:endParaRPr>
        </a:p>
      </dgm:t>
    </dgm:pt>
    <dgm:pt modelId="{4AE9D5F4-F08D-4D98-9272-3CA4D8C04632}" type="parTrans" cxnId="{EA51D696-CA84-4E62-B481-4706F8837037}">
      <dgm:prSet/>
      <dgm:spPr/>
      <dgm:t>
        <a:bodyPr/>
        <a:lstStyle/>
        <a:p>
          <a:endParaRPr lang="en-GB">
            <a:latin typeface="Barlow" panose="00000500000000000000" pitchFamily="2" charset="0"/>
          </a:endParaRPr>
        </a:p>
      </dgm:t>
    </dgm:pt>
    <dgm:pt modelId="{DDC1CD90-DAD7-4CAA-9BCB-373F22A8D55D}" type="sibTrans" cxnId="{EA51D696-CA84-4E62-B481-4706F8837037}">
      <dgm:prSet/>
      <dgm:spPr/>
      <dgm:t>
        <a:bodyPr/>
        <a:lstStyle/>
        <a:p>
          <a:endParaRPr lang="en-GB">
            <a:latin typeface="Barlow" panose="00000500000000000000" pitchFamily="2" charset="0"/>
          </a:endParaRPr>
        </a:p>
      </dgm:t>
    </dgm:pt>
    <dgm:pt modelId="{A3313162-A680-4A48-B410-EFE1E3E05AC0}">
      <dgm:prSet phldrT="[Text]"/>
      <dgm:spPr>
        <a:solidFill>
          <a:srgbClr val="ED0678">
            <a:alpha val="8000"/>
          </a:srgbClr>
        </a:solidFill>
      </dgm:spPr>
      <dgm:t>
        <a:bodyPr/>
        <a:lstStyle/>
        <a:p>
          <a:pPr>
            <a:buClr>
              <a:srgbClr val="F79646"/>
            </a:buClr>
            <a:buNone/>
          </a:pPr>
          <a:r>
            <a:rPr lang="en-GB">
              <a:solidFill>
                <a:schemeClr val="tx1"/>
              </a:solidFill>
              <a:latin typeface="Barlow" panose="00000500000000000000" pitchFamily="2" charset="0"/>
              <a:ea typeface="Helvetica Neue" charset="0"/>
              <a:cs typeface="Helvetica Neue" charset="0"/>
            </a:rPr>
            <a:t>	Someone whose asylum application has been successful. The Government recognises they are unable to return to their country of origin owing to a well-founded fear of being persecuted</a:t>
          </a:r>
          <a:endParaRPr lang="en-GB">
            <a:solidFill>
              <a:schemeClr val="tx1"/>
            </a:solidFill>
            <a:latin typeface="Barlow" panose="00000500000000000000" pitchFamily="2" charset="0"/>
          </a:endParaRPr>
        </a:p>
      </dgm:t>
    </dgm:pt>
    <dgm:pt modelId="{0EAE1FA5-1756-4918-93AD-DBEC8CDA15A3}" type="parTrans" cxnId="{ACF1661A-F841-4B90-9EB4-4AB4F5D38EDE}">
      <dgm:prSet/>
      <dgm:spPr/>
      <dgm:t>
        <a:bodyPr/>
        <a:lstStyle/>
        <a:p>
          <a:endParaRPr lang="en-GB">
            <a:latin typeface="Barlow" panose="00000500000000000000" pitchFamily="2" charset="0"/>
          </a:endParaRPr>
        </a:p>
      </dgm:t>
    </dgm:pt>
    <dgm:pt modelId="{1FB35103-3A3C-4729-8711-1991B052AF96}" type="sibTrans" cxnId="{ACF1661A-F841-4B90-9EB4-4AB4F5D38EDE}">
      <dgm:prSet/>
      <dgm:spPr/>
      <dgm:t>
        <a:bodyPr/>
        <a:lstStyle/>
        <a:p>
          <a:endParaRPr lang="en-GB">
            <a:latin typeface="Barlow" panose="00000500000000000000" pitchFamily="2" charset="0"/>
          </a:endParaRPr>
        </a:p>
      </dgm:t>
    </dgm:pt>
    <dgm:pt modelId="{EE6E2BF1-DA7F-425A-B7A3-F1229233D927}" type="pres">
      <dgm:prSet presAssocID="{DA7051BD-A4DF-400E-96A6-8E96D963DF79}" presName="Name0" presStyleCnt="0">
        <dgm:presLayoutVars>
          <dgm:dir/>
          <dgm:animLvl val="lvl"/>
          <dgm:resizeHandles val="exact"/>
        </dgm:presLayoutVars>
      </dgm:prSet>
      <dgm:spPr/>
    </dgm:pt>
    <dgm:pt modelId="{32640721-D9E6-4D30-B63C-2CDA4CEF74F3}" type="pres">
      <dgm:prSet presAssocID="{BC11A757-F574-4BF8-B74C-721B4371E6F5}" presName="linNode" presStyleCnt="0"/>
      <dgm:spPr/>
    </dgm:pt>
    <dgm:pt modelId="{DDBB5DC1-2D9F-46BF-B850-A5411EBAD77D}" type="pres">
      <dgm:prSet presAssocID="{BC11A757-F574-4BF8-B74C-721B4371E6F5}" presName="parentText" presStyleLbl="node1" presStyleIdx="0" presStyleCnt="4">
        <dgm:presLayoutVars>
          <dgm:chMax val="1"/>
          <dgm:bulletEnabled val="1"/>
        </dgm:presLayoutVars>
      </dgm:prSet>
      <dgm:spPr/>
    </dgm:pt>
    <dgm:pt modelId="{E35159E6-1080-4E10-B1B7-FC2ED6E487C7}" type="pres">
      <dgm:prSet presAssocID="{BC11A757-F574-4BF8-B74C-721B4371E6F5}" presName="descendantText" presStyleLbl="alignAccFollowNode1" presStyleIdx="0" presStyleCnt="4" custLinFactNeighborX="2005" custLinFactNeighborY="3612">
        <dgm:presLayoutVars>
          <dgm:bulletEnabled val="1"/>
        </dgm:presLayoutVars>
      </dgm:prSet>
      <dgm:spPr/>
    </dgm:pt>
    <dgm:pt modelId="{153C787F-2D89-4667-8BA2-C6C4B5F8FA2D}" type="pres">
      <dgm:prSet presAssocID="{364C9B1A-9D38-4707-9407-4A29266880A6}" presName="sp" presStyleCnt="0"/>
      <dgm:spPr/>
    </dgm:pt>
    <dgm:pt modelId="{D77AD6DD-EEF2-4F89-9787-D40CE3430509}" type="pres">
      <dgm:prSet presAssocID="{6E734FCB-5458-4B0A-B57B-933A7F60846C}" presName="linNode" presStyleCnt="0"/>
      <dgm:spPr/>
    </dgm:pt>
    <dgm:pt modelId="{A8CE0ED2-9C77-4268-9979-6300B9949A61}" type="pres">
      <dgm:prSet presAssocID="{6E734FCB-5458-4B0A-B57B-933A7F60846C}" presName="parentText" presStyleLbl="node1" presStyleIdx="1" presStyleCnt="4" custLinFactNeighborX="184">
        <dgm:presLayoutVars>
          <dgm:chMax val="1"/>
          <dgm:bulletEnabled val="1"/>
        </dgm:presLayoutVars>
      </dgm:prSet>
      <dgm:spPr/>
    </dgm:pt>
    <dgm:pt modelId="{AC4933FD-4C4A-42D0-8297-FFCB8E42D875}" type="pres">
      <dgm:prSet presAssocID="{6E734FCB-5458-4B0A-B57B-933A7F60846C}" presName="descendantText" presStyleLbl="alignAccFollowNode1" presStyleIdx="1" presStyleCnt="4">
        <dgm:presLayoutVars>
          <dgm:bulletEnabled val="1"/>
        </dgm:presLayoutVars>
      </dgm:prSet>
      <dgm:spPr/>
    </dgm:pt>
    <dgm:pt modelId="{F9D5C2AC-D9FA-40B4-A2F2-BCC638CD20E3}" type="pres">
      <dgm:prSet presAssocID="{E83447B2-5313-4563-90A4-D314A7E054C8}" presName="sp" presStyleCnt="0"/>
      <dgm:spPr/>
    </dgm:pt>
    <dgm:pt modelId="{B416DA82-A0CE-4191-B46D-A74C8C8D9D01}" type="pres">
      <dgm:prSet presAssocID="{3CF5AE3D-E7B9-415F-805B-4C25951A81FD}" presName="linNode" presStyleCnt="0"/>
      <dgm:spPr/>
    </dgm:pt>
    <dgm:pt modelId="{F10282D6-28AF-4D3D-A605-A9960B482EA8}" type="pres">
      <dgm:prSet presAssocID="{3CF5AE3D-E7B9-415F-805B-4C25951A81FD}" presName="parentText" presStyleLbl="node1" presStyleIdx="2" presStyleCnt="4">
        <dgm:presLayoutVars>
          <dgm:chMax val="1"/>
          <dgm:bulletEnabled val="1"/>
        </dgm:presLayoutVars>
      </dgm:prSet>
      <dgm:spPr/>
    </dgm:pt>
    <dgm:pt modelId="{51632019-146B-420F-90E6-3E962AFDECF8}" type="pres">
      <dgm:prSet presAssocID="{3CF5AE3D-E7B9-415F-805B-4C25951A81FD}" presName="descendantText" presStyleLbl="alignAccFollowNode1" presStyleIdx="2" presStyleCnt="4" custScaleY="169328">
        <dgm:presLayoutVars>
          <dgm:bulletEnabled val="1"/>
        </dgm:presLayoutVars>
      </dgm:prSet>
      <dgm:spPr/>
    </dgm:pt>
    <dgm:pt modelId="{32512B96-0D63-4EB5-AF34-F350E9BD218F}" type="pres">
      <dgm:prSet presAssocID="{A84EC2C0-9C53-4DD5-A64B-85E14117F5DC}" presName="sp" presStyleCnt="0"/>
      <dgm:spPr/>
    </dgm:pt>
    <dgm:pt modelId="{91352E98-BBAC-442B-924F-712829AC08FA}" type="pres">
      <dgm:prSet presAssocID="{C4299F11-2B0D-4CB1-A9A0-5B6364BF0B8E}" presName="linNode" presStyleCnt="0"/>
      <dgm:spPr/>
    </dgm:pt>
    <dgm:pt modelId="{EDD6117A-5557-4BD4-851A-53019910BEB8}" type="pres">
      <dgm:prSet presAssocID="{C4299F11-2B0D-4CB1-A9A0-5B6364BF0B8E}" presName="parentText" presStyleLbl="node1" presStyleIdx="3" presStyleCnt="4">
        <dgm:presLayoutVars>
          <dgm:chMax val="1"/>
          <dgm:bulletEnabled val="1"/>
        </dgm:presLayoutVars>
      </dgm:prSet>
      <dgm:spPr/>
    </dgm:pt>
    <dgm:pt modelId="{431C2711-D79C-486A-B4E1-747CED68A99D}" type="pres">
      <dgm:prSet presAssocID="{C4299F11-2B0D-4CB1-A9A0-5B6364BF0B8E}" presName="descendantText" presStyleLbl="alignAccFollowNode1" presStyleIdx="3" presStyleCnt="4">
        <dgm:presLayoutVars>
          <dgm:bulletEnabled val="1"/>
        </dgm:presLayoutVars>
      </dgm:prSet>
      <dgm:spPr/>
    </dgm:pt>
  </dgm:ptLst>
  <dgm:cxnLst>
    <dgm:cxn modelId="{78DE390E-4824-4088-B238-09E4BF0FB213}" srcId="{DA7051BD-A4DF-400E-96A6-8E96D963DF79}" destId="{C4299F11-2B0D-4CB1-A9A0-5B6364BF0B8E}" srcOrd="3" destOrd="0" parTransId="{07D749C5-A62E-40D9-BD07-11D16C96B1A1}" sibTransId="{862071F6-8843-44C9-B3ED-8F811E3A094D}"/>
    <dgm:cxn modelId="{3A527815-B409-4EBB-9B4E-B20CA9EF8900}" type="presOf" srcId="{3CF5AE3D-E7B9-415F-805B-4C25951A81FD}" destId="{F10282D6-28AF-4D3D-A605-A9960B482EA8}" srcOrd="0" destOrd="0" presId="urn:microsoft.com/office/officeart/2005/8/layout/vList5"/>
    <dgm:cxn modelId="{ACF1661A-F841-4B90-9EB4-4AB4F5D38EDE}" srcId="{3CF5AE3D-E7B9-415F-805B-4C25951A81FD}" destId="{A3313162-A680-4A48-B410-EFE1E3E05AC0}" srcOrd="0" destOrd="0" parTransId="{0EAE1FA5-1756-4918-93AD-DBEC8CDA15A3}" sibTransId="{1FB35103-3A3C-4729-8711-1991B052AF96}"/>
    <dgm:cxn modelId="{FE4AB368-4187-4B60-8E79-EFAAA0478552}" type="presOf" srcId="{AA5202CF-9DB3-4A99-B667-6E8497913793}" destId="{AC4933FD-4C4A-42D0-8297-FFCB8E42D875}" srcOrd="0" destOrd="0" presId="urn:microsoft.com/office/officeart/2005/8/layout/vList5"/>
    <dgm:cxn modelId="{27694E6C-6743-41A8-A92F-95CC6AC4B051}" srcId="{BC11A757-F574-4BF8-B74C-721B4371E6F5}" destId="{A63BB9B0-3B50-4D47-B2E0-98E5346D42AA}" srcOrd="0" destOrd="0" parTransId="{9B2CC09F-C68E-41E4-B114-0D58C0A2D76F}" sibTransId="{54FF44C8-E0C7-42DE-A201-141443E7D0EE}"/>
    <dgm:cxn modelId="{D2C83185-2461-4470-AE12-25329A9F65DA}" type="presOf" srcId="{BC11A757-F574-4BF8-B74C-721B4371E6F5}" destId="{DDBB5DC1-2D9F-46BF-B850-A5411EBAD77D}" srcOrd="0" destOrd="0" presId="urn:microsoft.com/office/officeart/2005/8/layout/vList5"/>
    <dgm:cxn modelId="{6CFDCF8A-E281-4DBA-B3AE-4DB0F3A24574}" srcId="{DA7051BD-A4DF-400E-96A6-8E96D963DF79}" destId="{3CF5AE3D-E7B9-415F-805B-4C25951A81FD}" srcOrd="2" destOrd="0" parTransId="{4E022114-4C81-4053-A646-67F4C8111BB3}" sibTransId="{A84EC2C0-9C53-4DD5-A64B-85E14117F5DC}"/>
    <dgm:cxn modelId="{EA51D696-CA84-4E62-B481-4706F8837037}" srcId="{C4299F11-2B0D-4CB1-A9A0-5B6364BF0B8E}" destId="{E132E90F-5D2F-4654-B30F-49884895A17F}" srcOrd="0" destOrd="0" parTransId="{4AE9D5F4-F08D-4D98-9272-3CA4D8C04632}" sibTransId="{DDC1CD90-DAD7-4CAA-9BCB-373F22A8D55D}"/>
    <dgm:cxn modelId="{DA5A7B9A-8B92-4FFB-9F5E-E0DFAE2DA313}" srcId="{DA7051BD-A4DF-400E-96A6-8E96D963DF79}" destId="{6E734FCB-5458-4B0A-B57B-933A7F60846C}" srcOrd="1" destOrd="0" parTransId="{9F41980D-28C5-482D-922A-9722A4226988}" sibTransId="{E83447B2-5313-4563-90A4-D314A7E054C8}"/>
    <dgm:cxn modelId="{09DECDA2-C4D1-4EFA-8854-2468ABEE073B}" type="presOf" srcId="{C4299F11-2B0D-4CB1-A9A0-5B6364BF0B8E}" destId="{EDD6117A-5557-4BD4-851A-53019910BEB8}" srcOrd="0" destOrd="0" presId="urn:microsoft.com/office/officeart/2005/8/layout/vList5"/>
    <dgm:cxn modelId="{37DC11A6-82E7-4617-8C81-DAF6ECBBA60F}" type="presOf" srcId="{A63BB9B0-3B50-4D47-B2E0-98E5346D42AA}" destId="{E35159E6-1080-4E10-B1B7-FC2ED6E487C7}" srcOrd="0" destOrd="0" presId="urn:microsoft.com/office/officeart/2005/8/layout/vList5"/>
    <dgm:cxn modelId="{F0415BC7-AF81-49AC-84C4-2ED2E51D117F}" type="presOf" srcId="{A3313162-A680-4A48-B410-EFE1E3E05AC0}" destId="{51632019-146B-420F-90E6-3E962AFDECF8}" srcOrd="0" destOrd="0" presId="urn:microsoft.com/office/officeart/2005/8/layout/vList5"/>
    <dgm:cxn modelId="{958CBEC9-79A5-49FA-8286-23583B0A9238}" type="presOf" srcId="{6E734FCB-5458-4B0A-B57B-933A7F60846C}" destId="{A8CE0ED2-9C77-4268-9979-6300B9949A61}" srcOrd="0" destOrd="0" presId="urn:microsoft.com/office/officeart/2005/8/layout/vList5"/>
    <dgm:cxn modelId="{EE0D96CF-6DF5-44D4-9885-745F75F240EB}" type="presOf" srcId="{DA7051BD-A4DF-400E-96A6-8E96D963DF79}" destId="{EE6E2BF1-DA7F-425A-B7A3-F1229233D927}" srcOrd="0" destOrd="0" presId="urn:microsoft.com/office/officeart/2005/8/layout/vList5"/>
    <dgm:cxn modelId="{DDCA8DE0-9CD0-4EF7-AAD3-EA99015D55B6}" srcId="{6E734FCB-5458-4B0A-B57B-933A7F60846C}" destId="{AA5202CF-9DB3-4A99-B667-6E8497913793}" srcOrd="0" destOrd="0" parTransId="{83FFD198-F3BE-4564-9249-8BB1682B7C28}" sibTransId="{EB67FCBD-8763-406A-9524-7AEA9C1564BD}"/>
    <dgm:cxn modelId="{9D1320F3-9318-439D-B4BC-EDAB1476CE1B}" type="presOf" srcId="{E132E90F-5D2F-4654-B30F-49884895A17F}" destId="{431C2711-D79C-486A-B4E1-747CED68A99D}" srcOrd="0" destOrd="0" presId="urn:microsoft.com/office/officeart/2005/8/layout/vList5"/>
    <dgm:cxn modelId="{5222C4FD-CCF6-41C5-AEC1-ACCC4D144132}" srcId="{DA7051BD-A4DF-400E-96A6-8E96D963DF79}" destId="{BC11A757-F574-4BF8-B74C-721B4371E6F5}" srcOrd="0" destOrd="0" parTransId="{FBBDE7D6-675B-4D6E-A4A5-245B5E09CCF7}" sibTransId="{364C9B1A-9D38-4707-9407-4A29266880A6}"/>
    <dgm:cxn modelId="{808FD880-94EE-43B3-A8C3-F3ED5FA407A2}" type="presParOf" srcId="{EE6E2BF1-DA7F-425A-B7A3-F1229233D927}" destId="{32640721-D9E6-4D30-B63C-2CDA4CEF74F3}" srcOrd="0" destOrd="0" presId="urn:microsoft.com/office/officeart/2005/8/layout/vList5"/>
    <dgm:cxn modelId="{7A310B60-6076-4D88-80CD-8455AB8E9A60}" type="presParOf" srcId="{32640721-D9E6-4D30-B63C-2CDA4CEF74F3}" destId="{DDBB5DC1-2D9F-46BF-B850-A5411EBAD77D}" srcOrd="0" destOrd="0" presId="urn:microsoft.com/office/officeart/2005/8/layout/vList5"/>
    <dgm:cxn modelId="{ACE6651F-2CEC-4D19-941E-166365DD87E0}" type="presParOf" srcId="{32640721-D9E6-4D30-B63C-2CDA4CEF74F3}" destId="{E35159E6-1080-4E10-B1B7-FC2ED6E487C7}" srcOrd="1" destOrd="0" presId="urn:microsoft.com/office/officeart/2005/8/layout/vList5"/>
    <dgm:cxn modelId="{8A8F1EE7-DBED-430D-9253-A02F9AE85F89}" type="presParOf" srcId="{EE6E2BF1-DA7F-425A-B7A3-F1229233D927}" destId="{153C787F-2D89-4667-8BA2-C6C4B5F8FA2D}" srcOrd="1" destOrd="0" presId="urn:microsoft.com/office/officeart/2005/8/layout/vList5"/>
    <dgm:cxn modelId="{7F7E0C45-5BD6-40DC-B0DC-FD38B406D3AC}" type="presParOf" srcId="{EE6E2BF1-DA7F-425A-B7A3-F1229233D927}" destId="{D77AD6DD-EEF2-4F89-9787-D40CE3430509}" srcOrd="2" destOrd="0" presId="urn:microsoft.com/office/officeart/2005/8/layout/vList5"/>
    <dgm:cxn modelId="{338DBB74-AF65-4FD6-B53D-D1EE4D295019}" type="presParOf" srcId="{D77AD6DD-EEF2-4F89-9787-D40CE3430509}" destId="{A8CE0ED2-9C77-4268-9979-6300B9949A61}" srcOrd="0" destOrd="0" presId="urn:microsoft.com/office/officeart/2005/8/layout/vList5"/>
    <dgm:cxn modelId="{247E5DDB-1142-46E8-A343-EBB6069E8FD9}" type="presParOf" srcId="{D77AD6DD-EEF2-4F89-9787-D40CE3430509}" destId="{AC4933FD-4C4A-42D0-8297-FFCB8E42D875}" srcOrd="1" destOrd="0" presId="urn:microsoft.com/office/officeart/2005/8/layout/vList5"/>
    <dgm:cxn modelId="{1C2EA4A9-A6A2-4CDC-BC4C-A7DA8160F744}" type="presParOf" srcId="{EE6E2BF1-DA7F-425A-B7A3-F1229233D927}" destId="{F9D5C2AC-D9FA-40B4-A2F2-BCC638CD20E3}" srcOrd="3" destOrd="0" presId="urn:microsoft.com/office/officeart/2005/8/layout/vList5"/>
    <dgm:cxn modelId="{CE600589-ADFB-4E8B-8E6F-96420D4A76DE}" type="presParOf" srcId="{EE6E2BF1-DA7F-425A-B7A3-F1229233D927}" destId="{B416DA82-A0CE-4191-B46D-A74C8C8D9D01}" srcOrd="4" destOrd="0" presId="urn:microsoft.com/office/officeart/2005/8/layout/vList5"/>
    <dgm:cxn modelId="{726E212A-9216-4CC3-BECD-DB742616AB93}" type="presParOf" srcId="{B416DA82-A0CE-4191-B46D-A74C8C8D9D01}" destId="{F10282D6-28AF-4D3D-A605-A9960B482EA8}" srcOrd="0" destOrd="0" presId="urn:microsoft.com/office/officeart/2005/8/layout/vList5"/>
    <dgm:cxn modelId="{FBC547CD-D1F9-4B25-A257-1BA40A8D059A}" type="presParOf" srcId="{B416DA82-A0CE-4191-B46D-A74C8C8D9D01}" destId="{51632019-146B-420F-90E6-3E962AFDECF8}" srcOrd="1" destOrd="0" presId="urn:microsoft.com/office/officeart/2005/8/layout/vList5"/>
    <dgm:cxn modelId="{FA8688C5-93B2-431B-8874-568FABBC5B04}" type="presParOf" srcId="{EE6E2BF1-DA7F-425A-B7A3-F1229233D927}" destId="{32512B96-0D63-4EB5-AF34-F350E9BD218F}" srcOrd="5" destOrd="0" presId="urn:microsoft.com/office/officeart/2005/8/layout/vList5"/>
    <dgm:cxn modelId="{7D24E029-F446-4571-95BD-ED92CB51C21E}" type="presParOf" srcId="{EE6E2BF1-DA7F-425A-B7A3-F1229233D927}" destId="{91352E98-BBAC-442B-924F-712829AC08FA}" srcOrd="6" destOrd="0" presId="urn:microsoft.com/office/officeart/2005/8/layout/vList5"/>
    <dgm:cxn modelId="{68DCF7B9-B79B-42B3-A1E2-5BF43CC27209}" type="presParOf" srcId="{91352E98-BBAC-442B-924F-712829AC08FA}" destId="{EDD6117A-5557-4BD4-851A-53019910BEB8}" srcOrd="0" destOrd="0" presId="urn:microsoft.com/office/officeart/2005/8/layout/vList5"/>
    <dgm:cxn modelId="{E1F02F2C-DAE3-4A68-A233-7EA6C9189CAA}" type="presParOf" srcId="{91352E98-BBAC-442B-924F-712829AC08FA}" destId="{431C2711-D79C-486A-B4E1-747CED68A99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C3179C-F6FC-44E6-8C59-F84B849E8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BF1E66A-2D24-4E53-8DA5-00F6724B60FB}">
      <dgm:prSet phldrT="[Text]" custT="1"/>
      <dgm:spPr>
        <a:solidFill>
          <a:srgbClr val="E1F2FF"/>
        </a:solidFill>
      </dgm:spPr>
      <dgm:t>
        <a:bodyPr/>
        <a:lstStyle/>
        <a:p>
          <a:r>
            <a:rPr lang="en-GB" sz="2400" b="1" dirty="0">
              <a:solidFill>
                <a:schemeClr val="tx1"/>
              </a:solidFill>
              <a:latin typeface="Barlow" panose="00000500000000000000" pitchFamily="2" charset="0"/>
            </a:rPr>
            <a:t>Proof of ID or address?</a:t>
          </a:r>
        </a:p>
      </dgm:t>
    </dgm:pt>
    <dgm:pt modelId="{DDAC6838-C21A-43B6-B963-952823826D81}" type="parTrans" cxnId="{4BD4F25A-FFB8-461E-8E8E-7F89702F9A7A}">
      <dgm:prSet/>
      <dgm:spPr/>
      <dgm:t>
        <a:bodyPr/>
        <a:lstStyle/>
        <a:p>
          <a:endParaRPr lang="en-GB" sz="4400">
            <a:solidFill>
              <a:schemeClr val="tx1"/>
            </a:solidFill>
            <a:latin typeface="Barlow" panose="00000500000000000000" pitchFamily="2" charset="0"/>
          </a:endParaRPr>
        </a:p>
      </dgm:t>
    </dgm:pt>
    <dgm:pt modelId="{7B793FCA-DA79-4CF8-B6B3-2DA2F2322C14}" type="sibTrans" cxnId="{4BD4F25A-FFB8-461E-8E8E-7F89702F9A7A}">
      <dgm:prSet/>
      <dgm:spPr/>
      <dgm:t>
        <a:bodyPr/>
        <a:lstStyle/>
        <a:p>
          <a:endParaRPr lang="en-GB" sz="4400">
            <a:solidFill>
              <a:schemeClr val="tx1"/>
            </a:solidFill>
            <a:latin typeface="Barlow" panose="00000500000000000000" pitchFamily="2" charset="0"/>
          </a:endParaRPr>
        </a:p>
      </dgm:t>
    </dgm:pt>
    <dgm:pt modelId="{42BDE60D-E04C-4525-B737-B0C46E43CCB0}">
      <dgm:prSet phldrT="[Text]" custT="1"/>
      <dgm:spPr>
        <a:solidFill>
          <a:srgbClr val="FDE3D3"/>
        </a:solidFill>
      </dgm:spPr>
      <dgm:t>
        <a:bodyPr/>
        <a:lstStyle/>
        <a:p>
          <a:r>
            <a:rPr lang="en-GB" sz="1400" dirty="0">
              <a:solidFill>
                <a:schemeClr val="tx1"/>
              </a:solidFill>
              <a:latin typeface="Barlow" panose="00000500000000000000" pitchFamily="2" charset="0"/>
            </a:rPr>
            <a:t>People who are undocumented</a:t>
          </a:r>
        </a:p>
      </dgm:t>
    </dgm:pt>
    <dgm:pt modelId="{E640824E-AE0E-4BBE-AF24-91DB8E8A4023}" type="parTrans" cxnId="{0F0BD5FB-2427-4C6D-AD6A-D9E7CB66B562}">
      <dgm:prSet custT="1"/>
      <dgm:spPr/>
      <dgm:t>
        <a:bodyPr/>
        <a:lstStyle/>
        <a:p>
          <a:endParaRPr lang="en-GB" sz="1400">
            <a:solidFill>
              <a:schemeClr val="tx1"/>
            </a:solidFill>
            <a:latin typeface="Barlow" panose="00000500000000000000" pitchFamily="2" charset="0"/>
          </a:endParaRPr>
        </a:p>
      </dgm:t>
    </dgm:pt>
    <dgm:pt modelId="{47E2779B-077A-4A04-9CBE-DC0E0F74C4AC}" type="sibTrans" cxnId="{0F0BD5FB-2427-4C6D-AD6A-D9E7CB66B562}">
      <dgm:prSet/>
      <dgm:spPr/>
      <dgm:t>
        <a:bodyPr/>
        <a:lstStyle/>
        <a:p>
          <a:endParaRPr lang="en-GB" sz="4400">
            <a:solidFill>
              <a:schemeClr val="tx1"/>
            </a:solidFill>
            <a:latin typeface="Barlow" panose="00000500000000000000" pitchFamily="2" charset="0"/>
          </a:endParaRPr>
        </a:p>
      </dgm:t>
    </dgm:pt>
    <dgm:pt modelId="{55453DFE-E9F0-499B-ADD4-9D48C23F3A77}">
      <dgm:prSet phldrT="[Text]" custT="1"/>
      <dgm:spPr>
        <a:solidFill>
          <a:srgbClr val="FDE3D3"/>
        </a:solidFill>
      </dgm:spPr>
      <dgm:t>
        <a:bodyPr/>
        <a:lstStyle/>
        <a:p>
          <a:r>
            <a:rPr lang="en-GB" sz="1400" dirty="0">
              <a:solidFill>
                <a:schemeClr val="tx1"/>
              </a:solidFill>
              <a:latin typeface="Barlow" panose="00000500000000000000" pitchFamily="2" charset="0"/>
            </a:rPr>
            <a:t>Survivors of trafficking or modern slavery</a:t>
          </a:r>
        </a:p>
      </dgm:t>
    </dgm:pt>
    <dgm:pt modelId="{37BB8DB4-7C48-42B2-89EB-33CB706BF9D2}" type="parTrans" cxnId="{35245B0A-8791-431B-8020-F91BB4DCDAF4}">
      <dgm:prSet custT="1"/>
      <dgm:spPr/>
      <dgm:t>
        <a:bodyPr/>
        <a:lstStyle/>
        <a:p>
          <a:endParaRPr lang="en-GB" sz="1400">
            <a:solidFill>
              <a:schemeClr val="tx1"/>
            </a:solidFill>
            <a:latin typeface="Barlow" panose="00000500000000000000" pitchFamily="2" charset="0"/>
          </a:endParaRPr>
        </a:p>
      </dgm:t>
    </dgm:pt>
    <dgm:pt modelId="{8DD8CB58-7C32-46DA-A846-46C4C1D0F4BE}" type="sibTrans" cxnId="{35245B0A-8791-431B-8020-F91BB4DCDAF4}">
      <dgm:prSet/>
      <dgm:spPr/>
      <dgm:t>
        <a:bodyPr/>
        <a:lstStyle/>
        <a:p>
          <a:endParaRPr lang="en-GB" sz="4400">
            <a:solidFill>
              <a:schemeClr val="tx1"/>
            </a:solidFill>
            <a:latin typeface="Barlow" panose="00000500000000000000" pitchFamily="2" charset="0"/>
          </a:endParaRPr>
        </a:p>
      </dgm:t>
    </dgm:pt>
    <dgm:pt modelId="{CC76ECA4-6E10-474F-8AF6-85397AA526EC}">
      <dgm:prSet phldrT="[Text]" custT="1"/>
      <dgm:spPr>
        <a:solidFill>
          <a:srgbClr val="FDE3D3"/>
        </a:solidFill>
      </dgm:spPr>
      <dgm:t>
        <a:bodyPr/>
        <a:lstStyle/>
        <a:p>
          <a:pPr>
            <a:buClr>
              <a:srgbClr val="005CA7"/>
            </a:buClr>
          </a:pPr>
          <a:r>
            <a:rPr lang="en-GB" sz="1400" b="0" i="0" dirty="0">
              <a:solidFill>
                <a:schemeClr val="tx1"/>
              </a:solidFill>
              <a:effectLst/>
              <a:latin typeface="Barlow" panose="00000500000000000000" pitchFamily="2" charset="0"/>
            </a:rPr>
            <a:t>Children born in the UK to parents without documentation</a:t>
          </a:r>
          <a:endParaRPr lang="en-GB" sz="1400" dirty="0">
            <a:solidFill>
              <a:schemeClr val="tx1"/>
            </a:solidFill>
            <a:latin typeface="Barlow" panose="00000500000000000000" pitchFamily="2" charset="0"/>
          </a:endParaRPr>
        </a:p>
      </dgm:t>
    </dgm:pt>
    <dgm:pt modelId="{E887EF9D-A677-45DC-9BC3-2F00E8513E63}" type="parTrans" cxnId="{487A90BC-E4FF-4F13-A7D5-91953CBA5DD4}">
      <dgm:prSet custT="1"/>
      <dgm:spPr/>
      <dgm:t>
        <a:bodyPr/>
        <a:lstStyle/>
        <a:p>
          <a:endParaRPr lang="en-GB" sz="1400">
            <a:solidFill>
              <a:schemeClr val="tx1"/>
            </a:solidFill>
            <a:latin typeface="Barlow" panose="00000500000000000000" pitchFamily="2" charset="0"/>
          </a:endParaRPr>
        </a:p>
      </dgm:t>
    </dgm:pt>
    <dgm:pt modelId="{BEB2FB11-3781-443C-A509-026C0CE8217A}" type="sibTrans" cxnId="{487A90BC-E4FF-4F13-A7D5-91953CBA5DD4}">
      <dgm:prSet/>
      <dgm:spPr/>
      <dgm:t>
        <a:bodyPr/>
        <a:lstStyle/>
        <a:p>
          <a:endParaRPr lang="en-GB" sz="4400">
            <a:solidFill>
              <a:schemeClr val="tx1"/>
            </a:solidFill>
            <a:latin typeface="Barlow" panose="00000500000000000000" pitchFamily="2" charset="0"/>
          </a:endParaRPr>
        </a:p>
      </dgm:t>
    </dgm:pt>
    <dgm:pt modelId="{5213B0C9-EF8A-49C1-871C-33A50621DFCE}">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rPr>
            <a:t>People who cannot afford to renew documents e.g. passport</a:t>
          </a:r>
        </a:p>
      </dgm:t>
    </dgm:pt>
    <dgm:pt modelId="{DD8F5192-9AF2-4C21-89D9-1DCA6DAC1F4F}" type="parTrans" cxnId="{B52BC573-1531-40DF-B6F7-2B0097C05FCB}">
      <dgm:prSet custT="1"/>
      <dgm:spPr/>
      <dgm:t>
        <a:bodyPr/>
        <a:lstStyle/>
        <a:p>
          <a:endParaRPr lang="en-GB" sz="1400">
            <a:solidFill>
              <a:schemeClr val="tx1"/>
            </a:solidFill>
            <a:latin typeface="Barlow" panose="00000500000000000000" pitchFamily="2" charset="0"/>
          </a:endParaRPr>
        </a:p>
      </dgm:t>
    </dgm:pt>
    <dgm:pt modelId="{F9BFE9F7-14B7-4B8A-A89D-11F9EA1CB951}" type="sibTrans" cxnId="{B52BC573-1531-40DF-B6F7-2B0097C05FCB}">
      <dgm:prSet/>
      <dgm:spPr/>
      <dgm:t>
        <a:bodyPr/>
        <a:lstStyle/>
        <a:p>
          <a:endParaRPr lang="en-GB" sz="4400">
            <a:solidFill>
              <a:schemeClr val="tx1"/>
            </a:solidFill>
            <a:latin typeface="Barlow" panose="00000500000000000000" pitchFamily="2" charset="0"/>
          </a:endParaRPr>
        </a:p>
      </dgm:t>
    </dgm:pt>
    <dgm:pt modelId="{AB0A4FCD-3B39-4369-942F-F4CA36BC30F9}">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cs typeface="Arial" panose="020B0604020202020204" pitchFamily="34" charset="0"/>
            </a:rPr>
            <a:t>People fleeing domestic abuse </a:t>
          </a:r>
          <a:r>
            <a:rPr lang="en-GB" sz="1400" i="0" dirty="0">
              <a:solidFill>
                <a:schemeClr val="tx1"/>
              </a:solidFill>
              <a:effectLst/>
              <a:latin typeface="Barlow" panose="00000500000000000000" pitchFamily="2" charset="0"/>
            </a:rPr>
            <a:t>staying with friends, family or in a shelter</a:t>
          </a:r>
          <a:endParaRPr lang="en-GB" sz="1400" dirty="0">
            <a:solidFill>
              <a:schemeClr val="tx1"/>
            </a:solidFill>
            <a:latin typeface="Barlow" panose="00000500000000000000" pitchFamily="2" charset="0"/>
          </a:endParaRPr>
        </a:p>
      </dgm:t>
    </dgm:pt>
    <dgm:pt modelId="{2D66CAEB-2F29-4181-BA72-35891FC56B3D}" type="parTrans" cxnId="{928C31AA-C79D-4A88-B308-1101826DEED8}">
      <dgm:prSet custT="1"/>
      <dgm:spPr/>
      <dgm:t>
        <a:bodyPr/>
        <a:lstStyle/>
        <a:p>
          <a:endParaRPr lang="en-GB" sz="1400">
            <a:solidFill>
              <a:schemeClr val="tx1"/>
            </a:solidFill>
            <a:latin typeface="Barlow" panose="00000500000000000000" pitchFamily="2" charset="0"/>
          </a:endParaRPr>
        </a:p>
      </dgm:t>
    </dgm:pt>
    <dgm:pt modelId="{4328BDA8-B228-4C74-A52B-5C1CA0F56A76}" type="sibTrans" cxnId="{928C31AA-C79D-4A88-B308-1101826DEED8}">
      <dgm:prSet/>
      <dgm:spPr/>
      <dgm:t>
        <a:bodyPr/>
        <a:lstStyle/>
        <a:p>
          <a:endParaRPr lang="en-GB" sz="4400">
            <a:solidFill>
              <a:schemeClr val="tx1"/>
            </a:solidFill>
            <a:latin typeface="Barlow" panose="00000500000000000000" pitchFamily="2" charset="0"/>
          </a:endParaRPr>
        </a:p>
      </dgm:t>
    </dgm:pt>
    <dgm:pt modelId="{407D5895-F0C2-4175-A2F7-4D8D513FF46F}">
      <dgm:prSet phldrT="[Text]" custT="1"/>
      <dgm:spPr>
        <a:solidFill>
          <a:srgbClr val="FDE3D3"/>
        </a:solidFill>
      </dgm:spPr>
      <dgm:t>
        <a:bodyPr/>
        <a:lstStyle/>
        <a:p>
          <a:pPr>
            <a:buClr>
              <a:srgbClr val="005CA7"/>
            </a:buClr>
          </a:pPr>
          <a:r>
            <a:rPr lang="en-GB" sz="1400" b="0" i="0" dirty="0">
              <a:solidFill>
                <a:schemeClr val="tx1"/>
              </a:solidFill>
              <a:effectLst/>
              <a:latin typeface="Barlow" panose="00000500000000000000" pitchFamily="2" charset="0"/>
            </a:rPr>
            <a:t>People working in exploitative situations whose’ employer has taken their documents</a:t>
          </a:r>
          <a:endParaRPr lang="en-GB" sz="1400" dirty="0">
            <a:solidFill>
              <a:schemeClr val="tx1"/>
            </a:solidFill>
            <a:latin typeface="Barlow" panose="00000500000000000000" pitchFamily="2" charset="0"/>
          </a:endParaRPr>
        </a:p>
      </dgm:t>
    </dgm:pt>
    <dgm:pt modelId="{B5DA6CD7-2DD1-4D95-A42B-3A718D12C472}" type="parTrans" cxnId="{72662BCC-77C0-4D63-9FE5-B070604EFF35}">
      <dgm:prSet custT="1"/>
      <dgm:spPr/>
      <dgm:t>
        <a:bodyPr/>
        <a:lstStyle/>
        <a:p>
          <a:endParaRPr lang="en-GB" sz="1400">
            <a:solidFill>
              <a:schemeClr val="tx1"/>
            </a:solidFill>
            <a:latin typeface="Barlow" panose="00000500000000000000" pitchFamily="2" charset="0"/>
          </a:endParaRPr>
        </a:p>
      </dgm:t>
    </dgm:pt>
    <dgm:pt modelId="{8EFFA351-D3C1-433B-A5AD-ECEA87EA6C3C}" type="sibTrans" cxnId="{72662BCC-77C0-4D63-9FE5-B070604EFF35}">
      <dgm:prSet/>
      <dgm:spPr/>
      <dgm:t>
        <a:bodyPr/>
        <a:lstStyle/>
        <a:p>
          <a:endParaRPr lang="en-GB" sz="4400">
            <a:solidFill>
              <a:schemeClr val="tx1"/>
            </a:solidFill>
            <a:latin typeface="Barlow" panose="00000500000000000000" pitchFamily="2" charset="0"/>
          </a:endParaRPr>
        </a:p>
      </dgm:t>
    </dgm:pt>
    <dgm:pt modelId="{4C4BAB87-ECE2-4642-B6FC-D00A5B8DCCA5}">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cs typeface="Arial" panose="020B0604020202020204" pitchFamily="34" charset="0"/>
            </a:rPr>
            <a:t>People </a:t>
          </a:r>
          <a:r>
            <a:rPr lang="en-GB" sz="1400" b="0" i="0" dirty="0">
              <a:solidFill>
                <a:schemeClr val="tx1"/>
              </a:solidFill>
              <a:latin typeface="Barlow" panose="00000500000000000000" pitchFamily="2" charset="0"/>
            </a:rPr>
            <a:t>seeking asylum and refugees who have lost documents during their journey to the UK</a:t>
          </a:r>
          <a:endParaRPr lang="en-GB" sz="1400" dirty="0">
            <a:solidFill>
              <a:schemeClr val="tx1"/>
            </a:solidFill>
            <a:latin typeface="Barlow" panose="00000500000000000000" pitchFamily="2" charset="0"/>
          </a:endParaRPr>
        </a:p>
      </dgm:t>
    </dgm:pt>
    <dgm:pt modelId="{6B6D70DF-FD94-4EE5-8A4F-CBA7AE90F8A2}" type="parTrans" cxnId="{CA3C5632-7A61-4C83-8C81-58D33C1ADD90}">
      <dgm:prSet custT="1"/>
      <dgm:spPr/>
      <dgm:t>
        <a:bodyPr/>
        <a:lstStyle/>
        <a:p>
          <a:endParaRPr lang="en-GB" sz="1400">
            <a:solidFill>
              <a:schemeClr val="tx1"/>
            </a:solidFill>
            <a:latin typeface="Barlow" panose="00000500000000000000" pitchFamily="2" charset="0"/>
          </a:endParaRPr>
        </a:p>
      </dgm:t>
    </dgm:pt>
    <dgm:pt modelId="{5996D0BE-56B2-4A58-BF0C-D76E599977E2}" type="sibTrans" cxnId="{CA3C5632-7A61-4C83-8C81-58D33C1ADD90}">
      <dgm:prSet/>
      <dgm:spPr/>
      <dgm:t>
        <a:bodyPr/>
        <a:lstStyle/>
        <a:p>
          <a:endParaRPr lang="en-GB" sz="4400">
            <a:solidFill>
              <a:schemeClr val="tx1"/>
            </a:solidFill>
            <a:latin typeface="Barlow" panose="00000500000000000000" pitchFamily="2" charset="0"/>
          </a:endParaRPr>
        </a:p>
      </dgm:t>
    </dgm:pt>
    <dgm:pt modelId="{BBEA5689-EE63-47D2-9BDA-C4ADDD9904DF}">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cs typeface="Arial" panose="020B0604020202020204" pitchFamily="34" charset="0"/>
            </a:rPr>
            <a:t>People who have submitted documents to the Home Office for application</a:t>
          </a:r>
          <a:endParaRPr lang="en-GB" sz="1400" dirty="0">
            <a:solidFill>
              <a:schemeClr val="tx1"/>
            </a:solidFill>
            <a:latin typeface="Barlow" panose="00000500000000000000" pitchFamily="2" charset="0"/>
          </a:endParaRPr>
        </a:p>
      </dgm:t>
    </dgm:pt>
    <dgm:pt modelId="{9A501107-30C0-48E8-AAD1-8EC121A2B1E6}" type="parTrans" cxnId="{55B64B97-3763-4770-A54A-7E6E2B86373C}">
      <dgm:prSet custT="1"/>
      <dgm:spPr/>
      <dgm:t>
        <a:bodyPr/>
        <a:lstStyle/>
        <a:p>
          <a:endParaRPr lang="en-GB" sz="1400">
            <a:solidFill>
              <a:schemeClr val="tx1"/>
            </a:solidFill>
            <a:latin typeface="Barlow" panose="00000500000000000000" pitchFamily="2" charset="0"/>
          </a:endParaRPr>
        </a:p>
      </dgm:t>
    </dgm:pt>
    <dgm:pt modelId="{E4BABEE6-600F-43BD-AE4A-59DD29339895}" type="sibTrans" cxnId="{55B64B97-3763-4770-A54A-7E6E2B86373C}">
      <dgm:prSet/>
      <dgm:spPr/>
      <dgm:t>
        <a:bodyPr/>
        <a:lstStyle/>
        <a:p>
          <a:endParaRPr lang="en-GB" sz="4400">
            <a:solidFill>
              <a:schemeClr val="tx1"/>
            </a:solidFill>
            <a:latin typeface="Barlow" panose="00000500000000000000" pitchFamily="2" charset="0"/>
          </a:endParaRPr>
        </a:p>
      </dgm:t>
    </dgm:pt>
    <dgm:pt modelId="{6FA298A8-CB94-4B4A-A561-501F74EBAAD1}">
      <dgm:prSet phldrT="[Text]" custT="1"/>
      <dgm:spPr>
        <a:solidFill>
          <a:srgbClr val="FDE3D3"/>
        </a:solidFill>
      </dgm:spPr>
      <dgm:t>
        <a:bodyPr/>
        <a:lstStyle/>
        <a:p>
          <a:r>
            <a:rPr lang="en-GB" sz="1400" dirty="0">
              <a:solidFill>
                <a:schemeClr val="tx1"/>
              </a:solidFill>
              <a:latin typeface="Barlow" panose="00000500000000000000" pitchFamily="2" charset="0"/>
            </a:rPr>
            <a:t>People living on a boat</a:t>
          </a:r>
        </a:p>
      </dgm:t>
    </dgm:pt>
    <dgm:pt modelId="{391490C4-119E-403F-A4C8-8A1A82575D04}" type="parTrans" cxnId="{0E9018D7-8F2B-4F5F-BCB6-EB0C1035A505}">
      <dgm:prSet custT="1"/>
      <dgm:spPr/>
      <dgm:t>
        <a:bodyPr/>
        <a:lstStyle/>
        <a:p>
          <a:endParaRPr lang="en-GB" sz="1400">
            <a:solidFill>
              <a:schemeClr val="tx1"/>
            </a:solidFill>
            <a:latin typeface="Barlow" panose="00000500000000000000" pitchFamily="2" charset="0"/>
          </a:endParaRPr>
        </a:p>
      </dgm:t>
    </dgm:pt>
    <dgm:pt modelId="{7D03F1CC-44D0-465C-B7F6-A7E33FDF9AC4}" type="sibTrans" cxnId="{0E9018D7-8F2B-4F5F-BCB6-EB0C1035A505}">
      <dgm:prSet/>
      <dgm:spPr/>
      <dgm:t>
        <a:bodyPr/>
        <a:lstStyle/>
        <a:p>
          <a:endParaRPr lang="en-GB" sz="4400">
            <a:solidFill>
              <a:schemeClr val="tx1"/>
            </a:solidFill>
            <a:latin typeface="Barlow" panose="00000500000000000000" pitchFamily="2" charset="0"/>
          </a:endParaRPr>
        </a:p>
      </dgm:t>
    </dgm:pt>
    <dgm:pt modelId="{0C33FE72-DB1C-4DB0-8FE2-EC36EB1136E0}">
      <dgm:prSet phldrT="[Text]" custT="1"/>
      <dgm:spPr>
        <a:solidFill>
          <a:srgbClr val="FDE3D3"/>
        </a:solidFill>
      </dgm:spPr>
      <dgm:t>
        <a:bodyPr/>
        <a:lstStyle/>
        <a:p>
          <a:r>
            <a:rPr lang="en-GB" sz="1400" dirty="0">
              <a:solidFill>
                <a:schemeClr val="tx1"/>
              </a:solidFill>
              <a:latin typeface="Barlow" panose="00000500000000000000" pitchFamily="2" charset="0"/>
            </a:rPr>
            <a:t>People with no fixed address (unstable accommodation, sofa-surfing, street homeless</a:t>
          </a:r>
          <a:endParaRPr lang="en-GB" sz="4000" dirty="0">
            <a:solidFill>
              <a:schemeClr val="tx1"/>
            </a:solidFill>
            <a:latin typeface="Barlow" panose="00000500000000000000" pitchFamily="2" charset="0"/>
          </a:endParaRPr>
        </a:p>
      </dgm:t>
    </dgm:pt>
    <dgm:pt modelId="{21AF4354-1B9C-4D03-86B8-32A4C6603A89}" type="parTrans" cxnId="{E6AFA75D-1799-4DDE-BC42-E7D191E23EEE}">
      <dgm:prSet/>
      <dgm:spPr/>
      <dgm:t>
        <a:bodyPr/>
        <a:lstStyle/>
        <a:p>
          <a:endParaRPr lang="en-GB" sz="4000">
            <a:solidFill>
              <a:schemeClr val="tx1"/>
            </a:solidFill>
            <a:latin typeface="Barlow" panose="00000500000000000000" pitchFamily="2" charset="0"/>
          </a:endParaRPr>
        </a:p>
      </dgm:t>
    </dgm:pt>
    <dgm:pt modelId="{11C65FA9-E1F1-42BF-AD9C-CD6405B22669}" type="sibTrans" cxnId="{E6AFA75D-1799-4DDE-BC42-E7D191E23EEE}">
      <dgm:prSet/>
      <dgm:spPr/>
      <dgm:t>
        <a:bodyPr/>
        <a:lstStyle/>
        <a:p>
          <a:endParaRPr lang="en-GB" sz="4000">
            <a:solidFill>
              <a:schemeClr val="tx1"/>
            </a:solidFill>
            <a:latin typeface="Barlow" panose="00000500000000000000" pitchFamily="2" charset="0"/>
          </a:endParaRPr>
        </a:p>
      </dgm:t>
    </dgm:pt>
    <dgm:pt modelId="{3BFA11AB-BE70-434C-AAC4-FA9C84003EF9}">
      <dgm:prSet phldrT="[Text]" custT="1"/>
      <dgm:spPr>
        <a:solidFill>
          <a:srgbClr val="FDE3D3"/>
        </a:solidFill>
      </dgm:spPr>
      <dgm:t>
        <a:bodyPr/>
        <a:lstStyle/>
        <a:p>
          <a:r>
            <a:rPr lang="en-GB" sz="1400" dirty="0">
              <a:solidFill>
                <a:schemeClr val="tx1"/>
              </a:solidFill>
              <a:latin typeface="Barlow" panose="00000500000000000000" pitchFamily="2" charset="0"/>
            </a:rPr>
            <a:t>Young people leaving care</a:t>
          </a:r>
        </a:p>
      </dgm:t>
    </dgm:pt>
    <dgm:pt modelId="{3742D4FD-E8B6-4397-B363-BB7FF85D8B1C}" type="parTrans" cxnId="{DC57CB7B-8AF3-4699-A5ED-3DF7CF7F2C01}">
      <dgm:prSet/>
      <dgm:spPr/>
      <dgm:t>
        <a:bodyPr/>
        <a:lstStyle/>
        <a:p>
          <a:endParaRPr lang="en-GB">
            <a:solidFill>
              <a:schemeClr val="tx1"/>
            </a:solidFill>
            <a:latin typeface="Barlow" panose="00000500000000000000" pitchFamily="2" charset="0"/>
          </a:endParaRPr>
        </a:p>
      </dgm:t>
    </dgm:pt>
    <dgm:pt modelId="{D660BECD-6F8B-4AA4-AD2E-41825F3E6538}" type="sibTrans" cxnId="{DC57CB7B-8AF3-4699-A5ED-3DF7CF7F2C01}">
      <dgm:prSet/>
      <dgm:spPr/>
      <dgm:t>
        <a:bodyPr/>
        <a:lstStyle/>
        <a:p>
          <a:endParaRPr lang="en-GB">
            <a:solidFill>
              <a:schemeClr val="tx1"/>
            </a:solidFill>
            <a:latin typeface="Barlow" panose="00000500000000000000" pitchFamily="2" charset="0"/>
          </a:endParaRPr>
        </a:p>
      </dgm:t>
    </dgm:pt>
    <dgm:pt modelId="{F639F281-97D6-40D7-9F3E-BAE8D611D530}" type="pres">
      <dgm:prSet presAssocID="{F2C3179C-F6FC-44E6-8C59-F84B849E8B5F}" presName="diagram" presStyleCnt="0">
        <dgm:presLayoutVars>
          <dgm:dir/>
          <dgm:resizeHandles val="exact"/>
        </dgm:presLayoutVars>
      </dgm:prSet>
      <dgm:spPr/>
    </dgm:pt>
    <dgm:pt modelId="{45E89BBB-43C8-45F6-958E-C52C7B2C58AF}" type="pres">
      <dgm:prSet presAssocID="{EBF1E66A-2D24-4E53-8DA5-00F6724B60FB}" presName="node" presStyleLbl="node1" presStyleIdx="0" presStyleCnt="12">
        <dgm:presLayoutVars>
          <dgm:bulletEnabled val="1"/>
        </dgm:presLayoutVars>
      </dgm:prSet>
      <dgm:spPr>
        <a:prstGeom prst="roundRect">
          <a:avLst/>
        </a:prstGeom>
      </dgm:spPr>
    </dgm:pt>
    <dgm:pt modelId="{99837152-3AB6-441D-BF08-6DBDEB502378}" type="pres">
      <dgm:prSet presAssocID="{7B793FCA-DA79-4CF8-B6B3-2DA2F2322C14}" presName="sibTrans" presStyleCnt="0"/>
      <dgm:spPr/>
    </dgm:pt>
    <dgm:pt modelId="{47167A55-04EC-41C8-A0F0-382EB637ABDA}" type="pres">
      <dgm:prSet presAssocID="{0C33FE72-DB1C-4DB0-8FE2-EC36EB1136E0}" presName="node" presStyleLbl="node1" presStyleIdx="1" presStyleCnt="12">
        <dgm:presLayoutVars>
          <dgm:bulletEnabled val="1"/>
        </dgm:presLayoutVars>
      </dgm:prSet>
      <dgm:spPr>
        <a:prstGeom prst="roundRect">
          <a:avLst/>
        </a:prstGeom>
      </dgm:spPr>
    </dgm:pt>
    <dgm:pt modelId="{25C28121-C733-4616-AAFF-3D8D7CD5286D}" type="pres">
      <dgm:prSet presAssocID="{11C65FA9-E1F1-42BF-AD9C-CD6405B22669}" presName="sibTrans" presStyleCnt="0"/>
      <dgm:spPr/>
    </dgm:pt>
    <dgm:pt modelId="{6A389CCE-9BF2-4214-A59C-E6FFF3BFDDA7}" type="pres">
      <dgm:prSet presAssocID="{42BDE60D-E04C-4525-B737-B0C46E43CCB0}" presName="node" presStyleLbl="node1" presStyleIdx="2" presStyleCnt="12">
        <dgm:presLayoutVars>
          <dgm:bulletEnabled val="1"/>
        </dgm:presLayoutVars>
      </dgm:prSet>
      <dgm:spPr>
        <a:prstGeom prst="roundRect">
          <a:avLst/>
        </a:prstGeom>
      </dgm:spPr>
    </dgm:pt>
    <dgm:pt modelId="{5324F47E-91D6-453B-9C40-8108FAE0F34A}" type="pres">
      <dgm:prSet presAssocID="{47E2779B-077A-4A04-9CBE-DC0E0F74C4AC}" presName="sibTrans" presStyleCnt="0"/>
      <dgm:spPr/>
    </dgm:pt>
    <dgm:pt modelId="{8B79AD98-8E81-4FFB-99FC-7E586816DAD9}" type="pres">
      <dgm:prSet presAssocID="{55453DFE-E9F0-499B-ADD4-9D48C23F3A77}" presName="node" presStyleLbl="node1" presStyleIdx="3" presStyleCnt="12">
        <dgm:presLayoutVars>
          <dgm:bulletEnabled val="1"/>
        </dgm:presLayoutVars>
      </dgm:prSet>
      <dgm:spPr>
        <a:prstGeom prst="roundRect">
          <a:avLst/>
        </a:prstGeom>
      </dgm:spPr>
    </dgm:pt>
    <dgm:pt modelId="{DD1DC020-C96C-4212-883A-7B69F79C42CC}" type="pres">
      <dgm:prSet presAssocID="{8DD8CB58-7C32-46DA-A846-46C4C1D0F4BE}" presName="sibTrans" presStyleCnt="0"/>
      <dgm:spPr/>
    </dgm:pt>
    <dgm:pt modelId="{2EC88978-3772-4B0D-BB8C-6A2AF39999F2}" type="pres">
      <dgm:prSet presAssocID="{CC76ECA4-6E10-474F-8AF6-85397AA526EC}" presName="node" presStyleLbl="node1" presStyleIdx="4" presStyleCnt="12">
        <dgm:presLayoutVars>
          <dgm:bulletEnabled val="1"/>
        </dgm:presLayoutVars>
      </dgm:prSet>
      <dgm:spPr>
        <a:prstGeom prst="roundRect">
          <a:avLst/>
        </a:prstGeom>
      </dgm:spPr>
    </dgm:pt>
    <dgm:pt modelId="{7FC30FC9-C04E-4079-907B-79388F5D6F6D}" type="pres">
      <dgm:prSet presAssocID="{BEB2FB11-3781-443C-A509-026C0CE8217A}" presName="sibTrans" presStyleCnt="0"/>
      <dgm:spPr/>
    </dgm:pt>
    <dgm:pt modelId="{1300E6A5-63CA-44FE-BE35-3B17F8B04C4A}" type="pres">
      <dgm:prSet presAssocID="{5213B0C9-EF8A-49C1-871C-33A50621DFCE}" presName="node" presStyleLbl="node1" presStyleIdx="5" presStyleCnt="12">
        <dgm:presLayoutVars>
          <dgm:bulletEnabled val="1"/>
        </dgm:presLayoutVars>
      </dgm:prSet>
      <dgm:spPr>
        <a:prstGeom prst="roundRect">
          <a:avLst/>
        </a:prstGeom>
      </dgm:spPr>
    </dgm:pt>
    <dgm:pt modelId="{2722214D-F0BA-4A2F-A392-FF54F77CA0F2}" type="pres">
      <dgm:prSet presAssocID="{F9BFE9F7-14B7-4B8A-A89D-11F9EA1CB951}" presName="sibTrans" presStyleCnt="0"/>
      <dgm:spPr/>
    </dgm:pt>
    <dgm:pt modelId="{18308EC1-BF18-4ED6-A503-EBAE7DE5AFA6}" type="pres">
      <dgm:prSet presAssocID="{AB0A4FCD-3B39-4369-942F-F4CA36BC30F9}" presName="node" presStyleLbl="node1" presStyleIdx="6" presStyleCnt="12">
        <dgm:presLayoutVars>
          <dgm:bulletEnabled val="1"/>
        </dgm:presLayoutVars>
      </dgm:prSet>
      <dgm:spPr>
        <a:prstGeom prst="roundRect">
          <a:avLst/>
        </a:prstGeom>
      </dgm:spPr>
    </dgm:pt>
    <dgm:pt modelId="{F3FB0442-824B-4123-BAD5-ABD6C6F6EFC5}" type="pres">
      <dgm:prSet presAssocID="{4328BDA8-B228-4C74-A52B-5C1CA0F56A76}" presName="sibTrans" presStyleCnt="0"/>
      <dgm:spPr/>
    </dgm:pt>
    <dgm:pt modelId="{75DD2EB0-9B2E-4C3F-9A4E-D7FDF4D68C04}" type="pres">
      <dgm:prSet presAssocID="{407D5895-F0C2-4175-A2F7-4D8D513FF46F}" presName="node" presStyleLbl="node1" presStyleIdx="7" presStyleCnt="12">
        <dgm:presLayoutVars>
          <dgm:bulletEnabled val="1"/>
        </dgm:presLayoutVars>
      </dgm:prSet>
      <dgm:spPr>
        <a:prstGeom prst="roundRect">
          <a:avLst/>
        </a:prstGeom>
      </dgm:spPr>
    </dgm:pt>
    <dgm:pt modelId="{426960A1-342C-41D0-89E8-B716CD3BE978}" type="pres">
      <dgm:prSet presAssocID="{8EFFA351-D3C1-433B-A5AD-ECEA87EA6C3C}" presName="sibTrans" presStyleCnt="0"/>
      <dgm:spPr/>
    </dgm:pt>
    <dgm:pt modelId="{0B403DA6-7BAC-4611-9715-835B9AB24F5F}" type="pres">
      <dgm:prSet presAssocID="{4C4BAB87-ECE2-4642-B6FC-D00A5B8DCCA5}" presName="node" presStyleLbl="node1" presStyleIdx="8" presStyleCnt="12">
        <dgm:presLayoutVars>
          <dgm:bulletEnabled val="1"/>
        </dgm:presLayoutVars>
      </dgm:prSet>
      <dgm:spPr>
        <a:prstGeom prst="roundRect">
          <a:avLst/>
        </a:prstGeom>
      </dgm:spPr>
    </dgm:pt>
    <dgm:pt modelId="{FEDB91B8-CA47-46DE-8D08-0BCD2C1E6901}" type="pres">
      <dgm:prSet presAssocID="{5996D0BE-56B2-4A58-BF0C-D76E599977E2}" presName="sibTrans" presStyleCnt="0"/>
      <dgm:spPr/>
    </dgm:pt>
    <dgm:pt modelId="{545BAF26-4254-431B-8255-8887E423569F}" type="pres">
      <dgm:prSet presAssocID="{BBEA5689-EE63-47D2-9BDA-C4ADDD9904DF}" presName="node" presStyleLbl="node1" presStyleIdx="9" presStyleCnt="12">
        <dgm:presLayoutVars>
          <dgm:bulletEnabled val="1"/>
        </dgm:presLayoutVars>
      </dgm:prSet>
      <dgm:spPr>
        <a:prstGeom prst="roundRect">
          <a:avLst/>
        </a:prstGeom>
      </dgm:spPr>
    </dgm:pt>
    <dgm:pt modelId="{F830BD37-D552-40BF-9308-FD2FCECE64A9}" type="pres">
      <dgm:prSet presAssocID="{E4BABEE6-600F-43BD-AE4A-59DD29339895}" presName="sibTrans" presStyleCnt="0"/>
      <dgm:spPr/>
    </dgm:pt>
    <dgm:pt modelId="{C2C7E842-00F5-4F32-BBD0-5685E47F3675}" type="pres">
      <dgm:prSet presAssocID="{6FA298A8-CB94-4B4A-A561-501F74EBAAD1}" presName="node" presStyleLbl="node1" presStyleIdx="10" presStyleCnt="12">
        <dgm:presLayoutVars>
          <dgm:bulletEnabled val="1"/>
        </dgm:presLayoutVars>
      </dgm:prSet>
      <dgm:spPr>
        <a:prstGeom prst="roundRect">
          <a:avLst/>
        </a:prstGeom>
      </dgm:spPr>
    </dgm:pt>
    <dgm:pt modelId="{A615ECFD-91E3-459E-AADA-4F9CD09EFF88}" type="pres">
      <dgm:prSet presAssocID="{7D03F1CC-44D0-465C-B7F6-A7E33FDF9AC4}" presName="sibTrans" presStyleCnt="0"/>
      <dgm:spPr/>
    </dgm:pt>
    <dgm:pt modelId="{5A36E6D5-E56F-41AF-B48F-5A68A460311A}" type="pres">
      <dgm:prSet presAssocID="{3BFA11AB-BE70-434C-AAC4-FA9C84003EF9}" presName="node" presStyleLbl="node1" presStyleIdx="11" presStyleCnt="12">
        <dgm:presLayoutVars>
          <dgm:bulletEnabled val="1"/>
        </dgm:presLayoutVars>
      </dgm:prSet>
      <dgm:spPr>
        <a:prstGeom prst="roundRect">
          <a:avLst/>
        </a:prstGeom>
      </dgm:spPr>
    </dgm:pt>
  </dgm:ptLst>
  <dgm:cxnLst>
    <dgm:cxn modelId="{C2461D04-0FB9-49DD-BEA4-67B60CC0CC59}" type="presOf" srcId="{AB0A4FCD-3B39-4369-942F-F4CA36BC30F9}" destId="{18308EC1-BF18-4ED6-A503-EBAE7DE5AFA6}" srcOrd="0" destOrd="0" presId="urn:microsoft.com/office/officeart/2005/8/layout/default"/>
    <dgm:cxn modelId="{35245B0A-8791-431B-8020-F91BB4DCDAF4}" srcId="{F2C3179C-F6FC-44E6-8C59-F84B849E8B5F}" destId="{55453DFE-E9F0-499B-ADD4-9D48C23F3A77}" srcOrd="3" destOrd="0" parTransId="{37BB8DB4-7C48-42B2-89EB-33CB706BF9D2}" sibTransId="{8DD8CB58-7C32-46DA-A846-46C4C1D0F4BE}"/>
    <dgm:cxn modelId="{6467EF2A-D90B-47D9-B11D-3C1195F5EEAF}" type="presOf" srcId="{BBEA5689-EE63-47D2-9BDA-C4ADDD9904DF}" destId="{545BAF26-4254-431B-8255-8887E423569F}" srcOrd="0" destOrd="0" presId="urn:microsoft.com/office/officeart/2005/8/layout/default"/>
    <dgm:cxn modelId="{CA3C5632-7A61-4C83-8C81-58D33C1ADD90}" srcId="{F2C3179C-F6FC-44E6-8C59-F84B849E8B5F}" destId="{4C4BAB87-ECE2-4642-B6FC-D00A5B8DCCA5}" srcOrd="8" destOrd="0" parTransId="{6B6D70DF-FD94-4EE5-8A4F-CBA7AE90F8A2}" sibTransId="{5996D0BE-56B2-4A58-BF0C-D76E599977E2}"/>
    <dgm:cxn modelId="{4808C935-2138-47A2-AE18-AD103A22DB70}" type="presOf" srcId="{0C33FE72-DB1C-4DB0-8FE2-EC36EB1136E0}" destId="{47167A55-04EC-41C8-A0F0-382EB637ABDA}" srcOrd="0" destOrd="0" presId="urn:microsoft.com/office/officeart/2005/8/layout/default"/>
    <dgm:cxn modelId="{E6AFA75D-1799-4DDE-BC42-E7D191E23EEE}" srcId="{F2C3179C-F6FC-44E6-8C59-F84B849E8B5F}" destId="{0C33FE72-DB1C-4DB0-8FE2-EC36EB1136E0}" srcOrd="1" destOrd="0" parTransId="{21AF4354-1B9C-4D03-86B8-32A4C6603A89}" sibTransId="{11C65FA9-E1F1-42BF-AD9C-CD6405B22669}"/>
    <dgm:cxn modelId="{B52BC573-1531-40DF-B6F7-2B0097C05FCB}" srcId="{F2C3179C-F6FC-44E6-8C59-F84B849E8B5F}" destId="{5213B0C9-EF8A-49C1-871C-33A50621DFCE}" srcOrd="5" destOrd="0" parTransId="{DD8F5192-9AF2-4C21-89D9-1DCA6DAC1F4F}" sibTransId="{F9BFE9F7-14B7-4B8A-A89D-11F9EA1CB951}"/>
    <dgm:cxn modelId="{E5E3A577-2EF1-416D-ABEF-3F55570A2562}" type="presOf" srcId="{407D5895-F0C2-4175-A2F7-4D8D513FF46F}" destId="{75DD2EB0-9B2E-4C3F-9A4E-D7FDF4D68C04}" srcOrd="0" destOrd="0" presId="urn:microsoft.com/office/officeart/2005/8/layout/default"/>
    <dgm:cxn modelId="{63CC2879-4780-4C9E-8432-7DFE7D9A6ECA}" type="presOf" srcId="{42BDE60D-E04C-4525-B737-B0C46E43CCB0}" destId="{6A389CCE-9BF2-4214-A59C-E6FFF3BFDDA7}" srcOrd="0" destOrd="0" presId="urn:microsoft.com/office/officeart/2005/8/layout/default"/>
    <dgm:cxn modelId="{4BD4F25A-FFB8-461E-8E8E-7F89702F9A7A}" srcId="{F2C3179C-F6FC-44E6-8C59-F84B849E8B5F}" destId="{EBF1E66A-2D24-4E53-8DA5-00F6724B60FB}" srcOrd="0" destOrd="0" parTransId="{DDAC6838-C21A-43B6-B963-952823826D81}" sibTransId="{7B793FCA-DA79-4CF8-B6B3-2DA2F2322C14}"/>
    <dgm:cxn modelId="{DC57CB7B-8AF3-4699-A5ED-3DF7CF7F2C01}" srcId="{F2C3179C-F6FC-44E6-8C59-F84B849E8B5F}" destId="{3BFA11AB-BE70-434C-AAC4-FA9C84003EF9}" srcOrd="11" destOrd="0" parTransId="{3742D4FD-E8B6-4397-B363-BB7FF85D8B1C}" sibTransId="{D660BECD-6F8B-4AA4-AD2E-41825F3E6538}"/>
    <dgm:cxn modelId="{71E89080-6847-4D39-9402-5518D1F6E39B}" type="presOf" srcId="{5213B0C9-EF8A-49C1-871C-33A50621DFCE}" destId="{1300E6A5-63CA-44FE-BE35-3B17F8B04C4A}" srcOrd="0" destOrd="0" presId="urn:microsoft.com/office/officeart/2005/8/layout/default"/>
    <dgm:cxn modelId="{B0C52189-F921-4FB1-9940-EDD8C4D343BC}" type="presOf" srcId="{F2C3179C-F6FC-44E6-8C59-F84B849E8B5F}" destId="{F639F281-97D6-40D7-9F3E-BAE8D611D530}" srcOrd="0" destOrd="0" presId="urn:microsoft.com/office/officeart/2005/8/layout/default"/>
    <dgm:cxn modelId="{0677D68C-E6A7-4A5C-A047-5C9369158653}" type="presOf" srcId="{CC76ECA4-6E10-474F-8AF6-85397AA526EC}" destId="{2EC88978-3772-4B0D-BB8C-6A2AF39999F2}" srcOrd="0" destOrd="0" presId="urn:microsoft.com/office/officeart/2005/8/layout/default"/>
    <dgm:cxn modelId="{36AAA795-CEE7-402B-8DAF-DBD4F874F8B1}" type="presOf" srcId="{55453DFE-E9F0-499B-ADD4-9D48C23F3A77}" destId="{8B79AD98-8E81-4FFB-99FC-7E586816DAD9}" srcOrd="0" destOrd="0" presId="urn:microsoft.com/office/officeart/2005/8/layout/default"/>
    <dgm:cxn modelId="{55B64B97-3763-4770-A54A-7E6E2B86373C}" srcId="{F2C3179C-F6FC-44E6-8C59-F84B849E8B5F}" destId="{BBEA5689-EE63-47D2-9BDA-C4ADDD9904DF}" srcOrd="9" destOrd="0" parTransId="{9A501107-30C0-48E8-AAD1-8EC121A2B1E6}" sibTransId="{E4BABEE6-600F-43BD-AE4A-59DD29339895}"/>
    <dgm:cxn modelId="{928C31AA-C79D-4A88-B308-1101826DEED8}" srcId="{F2C3179C-F6FC-44E6-8C59-F84B849E8B5F}" destId="{AB0A4FCD-3B39-4369-942F-F4CA36BC30F9}" srcOrd="6" destOrd="0" parTransId="{2D66CAEB-2F29-4181-BA72-35891FC56B3D}" sibTransId="{4328BDA8-B228-4C74-A52B-5C1CA0F56A76}"/>
    <dgm:cxn modelId="{7ACF5BBB-27F8-4560-AB08-2621F30CAF76}" type="presOf" srcId="{4C4BAB87-ECE2-4642-B6FC-D00A5B8DCCA5}" destId="{0B403DA6-7BAC-4611-9715-835B9AB24F5F}" srcOrd="0" destOrd="0" presId="urn:microsoft.com/office/officeart/2005/8/layout/default"/>
    <dgm:cxn modelId="{487A90BC-E4FF-4F13-A7D5-91953CBA5DD4}" srcId="{F2C3179C-F6FC-44E6-8C59-F84B849E8B5F}" destId="{CC76ECA4-6E10-474F-8AF6-85397AA526EC}" srcOrd="4" destOrd="0" parTransId="{E887EF9D-A677-45DC-9BC3-2F00E8513E63}" sibTransId="{BEB2FB11-3781-443C-A509-026C0CE8217A}"/>
    <dgm:cxn modelId="{2585AEC5-B787-47BB-8F64-10E0F9AD044B}" type="presOf" srcId="{EBF1E66A-2D24-4E53-8DA5-00F6724B60FB}" destId="{45E89BBB-43C8-45F6-958E-C52C7B2C58AF}" srcOrd="0" destOrd="0" presId="urn:microsoft.com/office/officeart/2005/8/layout/default"/>
    <dgm:cxn modelId="{72662BCC-77C0-4D63-9FE5-B070604EFF35}" srcId="{F2C3179C-F6FC-44E6-8C59-F84B849E8B5F}" destId="{407D5895-F0C2-4175-A2F7-4D8D513FF46F}" srcOrd="7" destOrd="0" parTransId="{B5DA6CD7-2DD1-4D95-A42B-3A718D12C472}" sibTransId="{8EFFA351-D3C1-433B-A5AD-ECEA87EA6C3C}"/>
    <dgm:cxn modelId="{E3927AD3-CD09-4486-9E39-EBCFF044BEA2}" type="presOf" srcId="{3BFA11AB-BE70-434C-AAC4-FA9C84003EF9}" destId="{5A36E6D5-E56F-41AF-B48F-5A68A460311A}" srcOrd="0" destOrd="0" presId="urn:microsoft.com/office/officeart/2005/8/layout/default"/>
    <dgm:cxn modelId="{0E9018D7-8F2B-4F5F-BCB6-EB0C1035A505}" srcId="{F2C3179C-F6FC-44E6-8C59-F84B849E8B5F}" destId="{6FA298A8-CB94-4B4A-A561-501F74EBAAD1}" srcOrd="10" destOrd="0" parTransId="{391490C4-119E-403F-A4C8-8A1A82575D04}" sibTransId="{7D03F1CC-44D0-465C-B7F6-A7E33FDF9AC4}"/>
    <dgm:cxn modelId="{622360DE-81DC-4AA6-8EFE-41BCB13B1E2B}" type="presOf" srcId="{6FA298A8-CB94-4B4A-A561-501F74EBAAD1}" destId="{C2C7E842-00F5-4F32-BBD0-5685E47F3675}" srcOrd="0" destOrd="0" presId="urn:microsoft.com/office/officeart/2005/8/layout/default"/>
    <dgm:cxn modelId="{0F0BD5FB-2427-4C6D-AD6A-D9E7CB66B562}" srcId="{F2C3179C-F6FC-44E6-8C59-F84B849E8B5F}" destId="{42BDE60D-E04C-4525-B737-B0C46E43CCB0}" srcOrd="2" destOrd="0" parTransId="{E640824E-AE0E-4BBE-AF24-91DB8E8A4023}" sibTransId="{47E2779B-077A-4A04-9CBE-DC0E0F74C4AC}"/>
    <dgm:cxn modelId="{EF56E97C-E3A3-4348-A202-D2051BD676BC}" type="presParOf" srcId="{F639F281-97D6-40D7-9F3E-BAE8D611D530}" destId="{45E89BBB-43C8-45F6-958E-C52C7B2C58AF}" srcOrd="0" destOrd="0" presId="urn:microsoft.com/office/officeart/2005/8/layout/default"/>
    <dgm:cxn modelId="{03BAB274-3545-4957-B048-54E87FB5E213}" type="presParOf" srcId="{F639F281-97D6-40D7-9F3E-BAE8D611D530}" destId="{99837152-3AB6-441D-BF08-6DBDEB502378}" srcOrd="1" destOrd="0" presId="urn:microsoft.com/office/officeart/2005/8/layout/default"/>
    <dgm:cxn modelId="{1EF55B64-A5A0-4B02-9281-743F2EFBB069}" type="presParOf" srcId="{F639F281-97D6-40D7-9F3E-BAE8D611D530}" destId="{47167A55-04EC-41C8-A0F0-382EB637ABDA}" srcOrd="2" destOrd="0" presId="urn:microsoft.com/office/officeart/2005/8/layout/default"/>
    <dgm:cxn modelId="{F061484B-1A40-4075-893D-61762B219F60}" type="presParOf" srcId="{F639F281-97D6-40D7-9F3E-BAE8D611D530}" destId="{25C28121-C733-4616-AAFF-3D8D7CD5286D}" srcOrd="3" destOrd="0" presId="urn:microsoft.com/office/officeart/2005/8/layout/default"/>
    <dgm:cxn modelId="{E0FB8D51-C296-4D30-8E15-510620A293AA}" type="presParOf" srcId="{F639F281-97D6-40D7-9F3E-BAE8D611D530}" destId="{6A389CCE-9BF2-4214-A59C-E6FFF3BFDDA7}" srcOrd="4" destOrd="0" presId="urn:microsoft.com/office/officeart/2005/8/layout/default"/>
    <dgm:cxn modelId="{FB9DB4C8-3A7F-4294-AC29-6253EEA70ED0}" type="presParOf" srcId="{F639F281-97D6-40D7-9F3E-BAE8D611D530}" destId="{5324F47E-91D6-453B-9C40-8108FAE0F34A}" srcOrd="5" destOrd="0" presId="urn:microsoft.com/office/officeart/2005/8/layout/default"/>
    <dgm:cxn modelId="{D552A82B-7E7B-4F6E-8A40-3208E65D38FF}" type="presParOf" srcId="{F639F281-97D6-40D7-9F3E-BAE8D611D530}" destId="{8B79AD98-8E81-4FFB-99FC-7E586816DAD9}" srcOrd="6" destOrd="0" presId="urn:microsoft.com/office/officeart/2005/8/layout/default"/>
    <dgm:cxn modelId="{4D9425DB-2B8E-4824-BAEB-C06DB1D5F334}" type="presParOf" srcId="{F639F281-97D6-40D7-9F3E-BAE8D611D530}" destId="{DD1DC020-C96C-4212-883A-7B69F79C42CC}" srcOrd="7" destOrd="0" presId="urn:microsoft.com/office/officeart/2005/8/layout/default"/>
    <dgm:cxn modelId="{07524E22-0F9E-4694-A2C7-F32E500B3212}" type="presParOf" srcId="{F639F281-97D6-40D7-9F3E-BAE8D611D530}" destId="{2EC88978-3772-4B0D-BB8C-6A2AF39999F2}" srcOrd="8" destOrd="0" presId="urn:microsoft.com/office/officeart/2005/8/layout/default"/>
    <dgm:cxn modelId="{C69C5DA3-FB5A-42E2-830A-0012025A942A}" type="presParOf" srcId="{F639F281-97D6-40D7-9F3E-BAE8D611D530}" destId="{7FC30FC9-C04E-4079-907B-79388F5D6F6D}" srcOrd="9" destOrd="0" presId="urn:microsoft.com/office/officeart/2005/8/layout/default"/>
    <dgm:cxn modelId="{2F57782A-A77A-41B5-8528-E3EC3083C5CE}" type="presParOf" srcId="{F639F281-97D6-40D7-9F3E-BAE8D611D530}" destId="{1300E6A5-63CA-44FE-BE35-3B17F8B04C4A}" srcOrd="10" destOrd="0" presId="urn:microsoft.com/office/officeart/2005/8/layout/default"/>
    <dgm:cxn modelId="{42697D12-EBD7-4B41-860D-3FCCBF6736DA}" type="presParOf" srcId="{F639F281-97D6-40D7-9F3E-BAE8D611D530}" destId="{2722214D-F0BA-4A2F-A392-FF54F77CA0F2}" srcOrd="11" destOrd="0" presId="urn:microsoft.com/office/officeart/2005/8/layout/default"/>
    <dgm:cxn modelId="{8B07B00F-8962-4D30-A97D-6567DB72B9A9}" type="presParOf" srcId="{F639F281-97D6-40D7-9F3E-BAE8D611D530}" destId="{18308EC1-BF18-4ED6-A503-EBAE7DE5AFA6}" srcOrd="12" destOrd="0" presId="urn:microsoft.com/office/officeart/2005/8/layout/default"/>
    <dgm:cxn modelId="{2F4C12BF-9F8D-49DD-A310-2048358E2773}" type="presParOf" srcId="{F639F281-97D6-40D7-9F3E-BAE8D611D530}" destId="{F3FB0442-824B-4123-BAD5-ABD6C6F6EFC5}" srcOrd="13" destOrd="0" presId="urn:microsoft.com/office/officeart/2005/8/layout/default"/>
    <dgm:cxn modelId="{4FB037D5-AA83-491B-AE1F-34DAE5634590}" type="presParOf" srcId="{F639F281-97D6-40D7-9F3E-BAE8D611D530}" destId="{75DD2EB0-9B2E-4C3F-9A4E-D7FDF4D68C04}" srcOrd="14" destOrd="0" presId="urn:microsoft.com/office/officeart/2005/8/layout/default"/>
    <dgm:cxn modelId="{C4504E0E-23C2-46CB-90CC-42A231D5B1A1}" type="presParOf" srcId="{F639F281-97D6-40D7-9F3E-BAE8D611D530}" destId="{426960A1-342C-41D0-89E8-B716CD3BE978}" srcOrd="15" destOrd="0" presId="urn:microsoft.com/office/officeart/2005/8/layout/default"/>
    <dgm:cxn modelId="{F664F211-BAB0-4C2A-888F-7C61FEAA8168}" type="presParOf" srcId="{F639F281-97D6-40D7-9F3E-BAE8D611D530}" destId="{0B403DA6-7BAC-4611-9715-835B9AB24F5F}" srcOrd="16" destOrd="0" presId="urn:microsoft.com/office/officeart/2005/8/layout/default"/>
    <dgm:cxn modelId="{226E55D3-B608-43FF-89D1-45389C7C5BB3}" type="presParOf" srcId="{F639F281-97D6-40D7-9F3E-BAE8D611D530}" destId="{FEDB91B8-CA47-46DE-8D08-0BCD2C1E6901}" srcOrd="17" destOrd="0" presId="urn:microsoft.com/office/officeart/2005/8/layout/default"/>
    <dgm:cxn modelId="{DEE3542A-402B-4001-A463-44AD6625BCA3}" type="presParOf" srcId="{F639F281-97D6-40D7-9F3E-BAE8D611D530}" destId="{545BAF26-4254-431B-8255-8887E423569F}" srcOrd="18" destOrd="0" presId="urn:microsoft.com/office/officeart/2005/8/layout/default"/>
    <dgm:cxn modelId="{9F5CA18A-D98E-4745-A939-C061DEE8E667}" type="presParOf" srcId="{F639F281-97D6-40D7-9F3E-BAE8D611D530}" destId="{F830BD37-D552-40BF-9308-FD2FCECE64A9}" srcOrd="19" destOrd="0" presId="urn:microsoft.com/office/officeart/2005/8/layout/default"/>
    <dgm:cxn modelId="{2153FE54-E6CE-4FDE-B050-32E006571D0A}" type="presParOf" srcId="{F639F281-97D6-40D7-9F3E-BAE8D611D530}" destId="{C2C7E842-00F5-4F32-BBD0-5685E47F3675}" srcOrd="20" destOrd="0" presId="urn:microsoft.com/office/officeart/2005/8/layout/default"/>
    <dgm:cxn modelId="{135ABE85-64F0-4553-97B8-261A9B2F0A6A}" type="presParOf" srcId="{F639F281-97D6-40D7-9F3E-BAE8D611D530}" destId="{A615ECFD-91E3-459E-AADA-4F9CD09EFF88}" srcOrd="21" destOrd="0" presId="urn:microsoft.com/office/officeart/2005/8/layout/default"/>
    <dgm:cxn modelId="{0C526E2C-2D52-4BF1-B269-104AF28D2616}" type="presParOf" srcId="{F639F281-97D6-40D7-9F3E-BAE8D611D530}" destId="{5A36E6D5-E56F-41AF-B48F-5A68A460311A}"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21134A-2149-4677-8A7E-2EEF92E79708}"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GB"/>
        </a:p>
      </dgm:t>
    </dgm:pt>
    <dgm:pt modelId="{75D9B35A-F40E-4505-9EF7-FDFA1FC21579}">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Comply with NHS policy</a:t>
          </a:r>
        </a:p>
      </dgm:t>
    </dgm:pt>
    <dgm:pt modelId="{DC95522B-7061-4DBE-B6EE-A9A5F0373F15}" type="parTrans" cxnId="{FE47359E-0306-440A-8E6D-CC098E46CD6B}">
      <dgm:prSet/>
      <dgm:spPr/>
      <dgm:t>
        <a:bodyPr/>
        <a:lstStyle/>
        <a:p>
          <a:endParaRPr lang="en-GB" sz="2000" b="0">
            <a:latin typeface="Barlow" panose="00000500000000000000" pitchFamily="2" charset="0"/>
            <a:cs typeface="Arial" panose="020B0604020202020204" pitchFamily="34" charset="0"/>
          </a:endParaRPr>
        </a:p>
      </dgm:t>
    </dgm:pt>
    <dgm:pt modelId="{D656ED9D-C019-4C1A-B10F-BF7F51BF072C}" type="sibTrans" cxnId="{FE47359E-0306-440A-8E6D-CC098E46CD6B}">
      <dgm:prSet/>
      <dgm:spPr/>
      <dgm:t>
        <a:bodyPr/>
        <a:lstStyle/>
        <a:p>
          <a:endParaRPr lang="en-GB" sz="2000" b="0">
            <a:latin typeface="Barlow" panose="00000500000000000000" pitchFamily="2" charset="0"/>
            <a:cs typeface="Arial" panose="020B0604020202020204" pitchFamily="34" charset="0"/>
          </a:endParaRPr>
        </a:p>
      </dgm:t>
    </dgm:pt>
    <dgm:pt modelId="{0A9E6FF2-0E2F-446B-AB5A-4ACECE32789E}">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Be part of a supportive national network</a:t>
          </a:r>
        </a:p>
      </dgm:t>
    </dgm:pt>
    <dgm:pt modelId="{BEFC8851-CD0C-4B47-8E5E-E5AC26AE56B0}" type="parTrans" cxnId="{74C6A9DE-6C3B-4D71-88A4-43D41E5DF223}">
      <dgm:prSet/>
      <dgm:spPr/>
      <dgm:t>
        <a:bodyPr/>
        <a:lstStyle/>
        <a:p>
          <a:endParaRPr lang="en-GB" sz="2000" b="0">
            <a:latin typeface="Barlow" panose="00000500000000000000" pitchFamily="2" charset="0"/>
            <a:cs typeface="Arial" panose="020B0604020202020204" pitchFamily="34" charset="0"/>
          </a:endParaRPr>
        </a:p>
      </dgm:t>
    </dgm:pt>
    <dgm:pt modelId="{37DD9360-34FC-41C7-AED6-7C051EC63529}" type="sibTrans" cxnId="{74C6A9DE-6C3B-4D71-88A4-43D41E5DF223}">
      <dgm:prSet/>
      <dgm:spPr/>
      <dgm:t>
        <a:bodyPr/>
        <a:lstStyle/>
        <a:p>
          <a:endParaRPr lang="en-GB" sz="2000" b="0">
            <a:latin typeface="Barlow" panose="00000500000000000000" pitchFamily="2" charset="0"/>
            <a:cs typeface="Arial" panose="020B0604020202020204" pitchFamily="34" charset="0"/>
          </a:endParaRPr>
        </a:p>
      </dgm:t>
    </dgm:pt>
    <dgm:pt modelId="{50C4DBF1-B3B7-44C6-810A-CB2485A2FEFF}">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CQC approved</a:t>
          </a:r>
        </a:p>
      </dgm:t>
    </dgm:pt>
    <dgm:pt modelId="{50086744-39D7-474A-85CE-606BD4FDAC16}" type="parTrans" cxnId="{6F4ADFC9-8D93-4FE4-B2A0-0EE04FD25B55}">
      <dgm:prSet/>
      <dgm:spPr/>
      <dgm:t>
        <a:bodyPr/>
        <a:lstStyle/>
        <a:p>
          <a:endParaRPr lang="en-GB" sz="2000" b="0">
            <a:latin typeface="Barlow" panose="00000500000000000000" pitchFamily="2" charset="0"/>
            <a:cs typeface="Arial" panose="020B0604020202020204" pitchFamily="34" charset="0"/>
          </a:endParaRPr>
        </a:p>
      </dgm:t>
    </dgm:pt>
    <dgm:pt modelId="{18CB5B69-81E5-47E3-8B7D-838E85B20CE6}" type="sibTrans" cxnId="{6F4ADFC9-8D93-4FE4-B2A0-0EE04FD25B55}">
      <dgm:prSet/>
      <dgm:spPr/>
      <dgm:t>
        <a:bodyPr/>
        <a:lstStyle/>
        <a:p>
          <a:endParaRPr lang="en-GB" sz="2000" b="0">
            <a:latin typeface="Barlow" panose="00000500000000000000" pitchFamily="2" charset="0"/>
            <a:cs typeface="Arial" panose="020B0604020202020204" pitchFamily="34" charset="0"/>
          </a:endParaRPr>
        </a:p>
      </dgm:t>
    </dgm:pt>
    <dgm:pt modelId="{769B5C87-CC4A-4F16-8571-0AE05E282B6C}">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Improve efficiency and communication in the registration process</a:t>
          </a:r>
        </a:p>
      </dgm:t>
    </dgm:pt>
    <dgm:pt modelId="{432AE4E5-573A-4328-9B58-B30259AAB7FD}" type="parTrans" cxnId="{42EB7F36-150B-4D64-A4EA-FABBEFBB0A8A}">
      <dgm:prSet/>
      <dgm:spPr/>
      <dgm:t>
        <a:bodyPr/>
        <a:lstStyle/>
        <a:p>
          <a:endParaRPr lang="en-GB" sz="2000" b="0">
            <a:latin typeface="Barlow" panose="00000500000000000000" pitchFamily="2" charset="0"/>
            <a:cs typeface="Arial" panose="020B0604020202020204" pitchFamily="34" charset="0"/>
          </a:endParaRPr>
        </a:p>
      </dgm:t>
    </dgm:pt>
    <dgm:pt modelId="{5A4BFE27-6D51-44DE-81E9-3A92FEFEF2FA}" type="sibTrans" cxnId="{42EB7F36-150B-4D64-A4EA-FABBEFBB0A8A}">
      <dgm:prSet/>
      <dgm:spPr/>
      <dgm:t>
        <a:bodyPr/>
        <a:lstStyle/>
        <a:p>
          <a:endParaRPr lang="en-GB" sz="2000" b="0">
            <a:latin typeface="Barlow" panose="00000500000000000000" pitchFamily="2" charset="0"/>
            <a:cs typeface="Arial" panose="020B0604020202020204" pitchFamily="34" charset="0"/>
          </a:endParaRPr>
        </a:p>
      </dgm:t>
    </dgm:pt>
    <dgm:pt modelId="{B2E233C7-76FF-4972-9CAE-5C2EEE7B2EED}">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Improve patient experience</a:t>
          </a:r>
        </a:p>
      </dgm:t>
    </dgm:pt>
    <dgm:pt modelId="{D0ED97EC-EF0F-4247-8013-0C23652E20F9}" type="parTrans" cxnId="{4D96085A-8AAD-4101-BB26-06E3147059E4}">
      <dgm:prSet/>
      <dgm:spPr/>
      <dgm:t>
        <a:bodyPr/>
        <a:lstStyle/>
        <a:p>
          <a:endParaRPr lang="en-GB" sz="2000" b="0">
            <a:latin typeface="Barlow" panose="00000500000000000000" pitchFamily="2" charset="0"/>
            <a:cs typeface="Arial" panose="020B0604020202020204" pitchFamily="34" charset="0"/>
          </a:endParaRPr>
        </a:p>
      </dgm:t>
    </dgm:pt>
    <dgm:pt modelId="{06E9FF87-A935-4D79-B7CD-5AB1B942E68B}" type="sibTrans" cxnId="{4D96085A-8AAD-4101-BB26-06E3147059E4}">
      <dgm:prSet/>
      <dgm:spPr/>
      <dgm:t>
        <a:bodyPr/>
        <a:lstStyle/>
        <a:p>
          <a:endParaRPr lang="en-GB" sz="2000" b="0">
            <a:latin typeface="Barlow" panose="00000500000000000000" pitchFamily="2" charset="0"/>
            <a:cs typeface="Arial" panose="020B0604020202020204" pitchFamily="34" charset="0"/>
          </a:endParaRPr>
        </a:p>
      </dgm:t>
    </dgm:pt>
    <dgm:pt modelId="{04ADD595-F7DC-4D26-A5FF-424C366AFF3E}">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Meet the needs of your community</a:t>
          </a:r>
        </a:p>
      </dgm:t>
    </dgm:pt>
    <dgm:pt modelId="{0600B8FB-3AA0-4C04-BB87-529510C0AE45}" type="parTrans" cxnId="{DD7FE6D8-564F-4EC5-8C9C-385AC621825F}">
      <dgm:prSet/>
      <dgm:spPr/>
      <dgm:t>
        <a:bodyPr/>
        <a:lstStyle/>
        <a:p>
          <a:endParaRPr lang="en-GB" sz="2000" b="0">
            <a:latin typeface="Barlow" panose="00000500000000000000" pitchFamily="2" charset="0"/>
            <a:cs typeface="Arial" panose="020B0604020202020204" pitchFamily="34" charset="0"/>
          </a:endParaRPr>
        </a:p>
      </dgm:t>
    </dgm:pt>
    <dgm:pt modelId="{E0548DB2-CB9C-41BC-BEC6-8438E63A2286}" type="sibTrans" cxnId="{DD7FE6D8-564F-4EC5-8C9C-385AC621825F}">
      <dgm:prSet/>
      <dgm:spPr/>
      <dgm:t>
        <a:bodyPr/>
        <a:lstStyle/>
        <a:p>
          <a:endParaRPr lang="en-GB" sz="2000" b="0">
            <a:latin typeface="Barlow" panose="00000500000000000000" pitchFamily="2" charset="0"/>
            <a:cs typeface="Arial" panose="020B0604020202020204" pitchFamily="34" charset="0"/>
          </a:endParaRPr>
        </a:p>
      </dgm:t>
    </dgm:pt>
    <dgm:pt modelId="{3639FB1F-64F1-4221-9872-4F1B512665C3}">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Support staff learning and skills building</a:t>
          </a:r>
        </a:p>
      </dgm:t>
    </dgm:pt>
    <dgm:pt modelId="{ED330364-C8F8-4109-9008-E42CF8683479}" type="parTrans" cxnId="{7395A6AA-5082-4E2B-9739-5397A88196CD}">
      <dgm:prSet/>
      <dgm:spPr/>
      <dgm:t>
        <a:bodyPr/>
        <a:lstStyle/>
        <a:p>
          <a:endParaRPr lang="en-GB" sz="2000" b="0">
            <a:latin typeface="Barlow" panose="00000500000000000000" pitchFamily="2" charset="0"/>
            <a:cs typeface="Arial" panose="020B0604020202020204" pitchFamily="34" charset="0"/>
          </a:endParaRPr>
        </a:p>
      </dgm:t>
    </dgm:pt>
    <dgm:pt modelId="{FD826272-68E4-4AD7-B34C-861878EB3BE4}" type="sibTrans" cxnId="{7395A6AA-5082-4E2B-9739-5397A88196CD}">
      <dgm:prSet/>
      <dgm:spPr/>
      <dgm:t>
        <a:bodyPr/>
        <a:lstStyle/>
        <a:p>
          <a:endParaRPr lang="en-GB" sz="2000" b="0">
            <a:latin typeface="Barlow" panose="00000500000000000000" pitchFamily="2" charset="0"/>
            <a:cs typeface="Arial" panose="020B0604020202020204" pitchFamily="34" charset="0"/>
          </a:endParaRPr>
        </a:p>
      </dgm:t>
    </dgm:pt>
    <dgm:pt modelId="{146B538C-53AC-4C65-858B-3A0B72BF6ADF}">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Share good practice</a:t>
          </a:r>
        </a:p>
      </dgm:t>
    </dgm:pt>
    <dgm:pt modelId="{135E1819-E00C-4A64-948B-2DBE002A4202}" type="parTrans" cxnId="{96EA3A37-C1B9-460D-AC54-01504D272A3D}">
      <dgm:prSet/>
      <dgm:spPr/>
      <dgm:t>
        <a:bodyPr/>
        <a:lstStyle/>
        <a:p>
          <a:endParaRPr lang="en-GB" sz="2000" b="0">
            <a:latin typeface="Barlow" panose="00000500000000000000" pitchFamily="2" charset="0"/>
            <a:cs typeface="Arial" panose="020B0604020202020204" pitchFamily="34" charset="0"/>
          </a:endParaRPr>
        </a:p>
      </dgm:t>
    </dgm:pt>
    <dgm:pt modelId="{D63C238E-466F-4D19-A019-C7ECD38BC311}" type="sibTrans" cxnId="{96EA3A37-C1B9-460D-AC54-01504D272A3D}">
      <dgm:prSet/>
      <dgm:spPr/>
      <dgm:t>
        <a:bodyPr/>
        <a:lstStyle/>
        <a:p>
          <a:endParaRPr lang="en-GB" sz="2000" b="0">
            <a:latin typeface="Barlow" panose="00000500000000000000" pitchFamily="2" charset="0"/>
            <a:cs typeface="Arial" panose="020B0604020202020204" pitchFamily="34" charset="0"/>
          </a:endParaRPr>
        </a:p>
      </dgm:t>
    </dgm:pt>
    <dgm:pt modelId="{13F7E347-E2C6-4407-A1CB-6879ADDB4AD1}">
      <dgm:prSet phldrT="[Text]" custT="1"/>
      <dgm:spPr>
        <a:ln>
          <a:noFill/>
        </a:ln>
      </dgm:spPr>
      <dgm:t>
        <a:bodyPr/>
        <a:lstStyle/>
        <a:p>
          <a:pPr>
            <a:buClrTx/>
            <a:buSzTx/>
            <a:buFont typeface="Arial" panose="020B0604020202020204" pitchFamily="34" charset="0"/>
            <a:buChar char="•"/>
          </a:pPr>
          <a:r>
            <a:rPr lang="en-GB" sz="1400" b="0">
              <a:solidFill>
                <a:srgbClr val="005CA7"/>
              </a:solidFill>
              <a:latin typeface="Barlow" panose="00000500000000000000" pitchFamily="2" charset="0"/>
              <a:ea typeface="Helvetica Neue" charset="0"/>
              <a:cs typeface="Arial" panose="020B0604020202020204" pitchFamily="34" charset="0"/>
            </a:rPr>
            <a:t>Ensure lack of documents, immigration status and language do not prevent registration </a:t>
          </a:r>
          <a:endParaRPr lang="en-GB" sz="1400" b="0">
            <a:solidFill>
              <a:srgbClr val="005CA7"/>
            </a:solidFill>
            <a:latin typeface="Barlow" panose="00000500000000000000" pitchFamily="2" charset="0"/>
            <a:cs typeface="Arial" panose="020B0604020202020204" pitchFamily="34" charset="0"/>
          </a:endParaRPr>
        </a:p>
      </dgm:t>
    </dgm:pt>
    <dgm:pt modelId="{5895E66F-559E-4E14-9B62-84C6F2F38DCD}" type="parTrans" cxnId="{4B8B78B0-DCB9-456D-B4D9-0882C7923627}">
      <dgm:prSet/>
      <dgm:spPr/>
      <dgm:t>
        <a:bodyPr/>
        <a:lstStyle/>
        <a:p>
          <a:endParaRPr lang="en-GB" sz="2000" b="0">
            <a:latin typeface="Barlow" panose="00000500000000000000" pitchFamily="2" charset="0"/>
            <a:cs typeface="Arial" panose="020B0604020202020204" pitchFamily="34" charset="0"/>
          </a:endParaRPr>
        </a:p>
      </dgm:t>
    </dgm:pt>
    <dgm:pt modelId="{0FFC49C6-80EF-4ECF-9BDF-87D50E667DF5}" type="sibTrans" cxnId="{4B8B78B0-DCB9-456D-B4D9-0882C7923627}">
      <dgm:prSet/>
      <dgm:spPr/>
      <dgm:t>
        <a:bodyPr/>
        <a:lstStyle/>
        <a:p>
          <a:endParaRPr lang="en-GB" sz="2000" b="0">
            <a:latin typeface="Barlow" panose="00000500000000000000" pitchFamily="2" charset="0"/>
            <a:cs typeface="Arial" panose="020B0604020202020204" pitchFamily="34" charset="0"/>
          </a:endParaRPr>
        </a:p>
      </dgm:t>
    </dgm:pt>
    <dgm:pt modelId="{5DEAB538-075B-4110-9F4B-AC45CA44B7D5}" type="pres">
      <dgm:prSet presAssocID="{4521134A-2149-4677-8A7E-2EEF92E79708}" presName="Name0" presStyleCnt="0">
        <dgm:presLayoutVars>
          <dgm:dir/>
          <dgm:resizeHandles val="exact"/>
        </dgm:presLayoutVars>
      </dgm:prSet>
      <dgm:spPr/>
    </dgm:pt>
    <dgm:pt modelId="{0A411490-013D-4EFE-AF4B-F02B476CA703}" type="pres">
      <dgm:prSet presAssocID="{75D9B35A-F40E-4505-9EF7-FDFA1FC21579}" presName="composite" presStyleCnt="0"/>
      <dgm:spPr/>
    </dgm:pt>
    <dgm:pt modelId="{57C14C99-8A8E-40EF-B5AF-1DBE105F1F9A}" type="pres">
      <dgm:prSet presAssocID="{75D9B35A-F40E-4505-9EF7-FDFA1FC21579}" presName="rect1" presStyleLbl="trAlignAcc1" presStyleIdx="0" presStyleCnt="9">
        <dgm:presLayoutVars>
          <dgm:bulletEnabled val="1"/>
        </dgm:presLayoutVars>
      </dgm:prSet>
      <dgm:spPr>
        <a:prstGeom prst="roundRect">
          <a:avLst/>
        </a:prstGeom>
      </dgm:spPr>
    </dgm:pt>
    <dgm:pt modelId="{C9E000B5-B4D2-495D-A424-83E44C4BF08C}" type="pres">
      <dgm:prSet presAssocID="{75D9B35A-F40E-4505-9EF7-FDFA1FC21579}" presName="rect2" presStyleLbl="fgImgPlace1" presStyleIdx="0" presStyleCnt="9"/>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ontract with solid fill"/>
        </a:ext>
      </dgm:extLst>
    </dgm:pt>
    <dgm:pt modelId="{07976320-9B33-4809-882A-7709AC41AE6D}" type="pres">
      <dgm:prSet presAssocID="{D656ED9D-C019-4C1A-B10F-BF7F51BF072C}" presName="sibTrans" presStyleCnt="0"/>
      <dgm:spPr/>
    </dgm:pt>
    <dgm:pt modelId="{1E6833BD-7306-4DE4-9C24-6BE9DEEB3094}" type="pres">
      <dgm:prSet presAssocID="{0A9E6FF2-0E2F-446B-AB5A-4ACECE32789E}" presName="composite" presStyleCnt="0"/>
      <dgm:spPr/>
    </dgm:pt>
    <dgm:pt modelId="{DAC0C256-D247-4C33-86E0-EFE9117F28C3}" type="pres">
      <dgm:prSet presAssocID="{0A9E6FF2-0E2F-446B-AB5A-4ACECE32789E}" presName="rect1" presStyleLbl="trAlignAcc1" presStyleIdx="1" presStyleCnt="9">
        <dgm:presLayoutVars>
          <dgm:bulletEnabled val="1"/>
        </dgm:presLayoutVars>
      </dgm:prSet>
      <dgm:spPr>
        <a:prstGeom prst="roundRect">
          <a:avLst/>
        </a:prstGeom>
      </dgm:spPr>
    </dgm:pt>
    <dgm:pt modelId="{905CDE2B-5FCE-43BB-BACC-AA36BE678B79}" type="pres">
      <dgm:prSet presAssocID="{0A9E6FF2-0E2F-446B-AB5A-4ACECE32789E}" presName="rect2" presStyleLbl="fgImgPlac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onnections with solid fill"/>
        </a:ext>
      </dgm:extLst>
    </dgm:pt>
    <dgm:pt modelId="{8C0C3A1F-46D3-4A22-A7AA-E064509D6F0C}" type="pres">
      <dgm:prSet presAssocID="{37DD9360-34FC-41C7-AED6-7C051EC63529}" presName="sibTrans" presStyleCnt="0"/>
      <dgm:spPr/>
    </dgm:pt>
    <dgm:pt modelId="{64341F73-8C6E-4A34-A4C5-8220119B7EA1}" type="pres">
      <dgm:prSet presAssocID="{3639FB1F-64F1-4221-9872-4F1B512665C3}" presName="composite" presStyleCnt="0"/>
      <dgm:spPr/>
    </dgm:pt>
    <dgm:pt modelId="{600D36B4-8BF8-4720-9A76-5328E6B58295}" type="pres">
      <dgm:prSet presAssocID="{3639FB1F-64F1-4221-9872-4F1B512665C3}" presName="rect1" presStyleLbl="trAlignAcc1" presStyleIdx="2" presStyleCnt="9">
        <dgm:presLayoutVars>
          <dgm:bulletEnabled val="1"/>
        </dgm:presLayoutVars>
      </dgm:prSet>
      <dgm:spPr>
        <a:prstGeom prst="roundRect">
          <a:avLst/>
        </a:prstGeom>
      </dgm:spPr>
    </dgm:pt>
    <dgm:pt modelId="{28AE8B93-91CC-486F-A639-5154D11FEBEF}" type="pres">
      <dgm:prSet presAssocID="{3639FB1F-64F1-4221-9872-4F1B512665C3}" presName="rect2" presStyleLbl="fgImgPlac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lassroom outline"/>
        </a:ext>
      </dgm:extLst>
    </dgm:pt>
    <dgm:pt modelId="{42214D1E-731C-4BC5-99CF-D132B8A8D597}" type="pres">
      <dgm:prSet presAssocID="{FD826272-68E4-4AD7-B34C-861878EB3BE4}" presName="sibTrans" presStyleCnt="0"/>
      <dgm:spPr/>
    </dgm:pt>
    <dgm:pt modelId="{D13EA3BD-E063-49DE-B474-795E1A311FB9}" type="pres">
      <dgm:prSet presAssocID="{146B538C-53AC-4C65-858B-3A0B72BF6ADF}" presName="composite" presStyleCnt="0"/>
      <dgm:spPr/>
    </dgm:pt>
    <dgm:pt modelId="{C9CCF18F-0A26-419A-A8DB-3800185FF7A7}" type="pres">
      <dgm:prSet presAssocID="{146B538C-53AC-4C65-858B-3A0B72BF6ADF}" presName="rect1" presStyleLbl="trAlignAcc1" presStyleIdx="3" presStyleCnt="9">
        <dgm:presLayoutVars>
          <dgm:bulletEnabled val="1"/>
        </dgm:presLayoutVars>
      </dgm:prSet>
      <dgm:spPr>
        <a:prstGeom prst="roundRect">
          <a:avLst/>
        </a:prstGeom>
      </dgm:spPr>
    </dgm:pt>
    <dgm:pt modelId="{65839B69-EDA6-40A3-BCF3-200205690FC0}" type="pres">
      <dgm:prSet presAssocID="{146B538C-53AC-4C65-858B-3A0B72BF6ADF}" presName="rect2" presStyleLbl="fgImgPlac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Badge Tick outline"/>
        </a:ext>
      </dgm:extLst>
    </dgm:pt>
    <dgm:pt modelId="{AA6BD3E7-95DC-4B0F-96F7-D3E4CC84B801}" type="pres">
      <dgm:prSet presAssocID="{D63C238E-466F-4D19-A019-C7ECD38BC311}" presName="sibTrans" presStyleCnt="0"/>
      <dgm:spPr/>
    </dgm:pt>
    <dgm:pt modelId="{F0A4F48A-9B32-4708-AAE5-CA32778E6688}" type="pres">
      <dgm:prSet presAssocID="{50C4DBF1-B3B7-44C6-810A-CB2485A2FEFF}" presName="composite" presStyleCnt="0"/>
      <dgm:spPr/>
    </dgm:pt>
    <dgm:pt modelId="{4970E438-840A-4EC6-83EB-6143BF3B8163}" type="pres">
      <dgm:prSet presAssocID="{50C4DBF1-B3B7-44C6-810A-CB2485A2FEFF}" presName="rect1" presStyleLbl="trAlignAcc1" presStyleIdx="4" presStyleCnt="9">
        <dgm:presLayoutVars>
          <dgm:bulletEnabled val="1"/>
        </dgm:presLayoutVars>
      </dgm:prSet>
      <dgm:spPr>
        <a:prstGeom prst="roundRect">
          <a:avLst/>
        </a:prstGeom>
      </dgm:spPr>
    </dgm:pt>
    <dgm:pt modelId="{8709A164-EFB6-4159-9BE4-9D8DC6D5CBBF}" type="pres">
      <dgm:prSet presAssocID="{50C4DBF1-B3B7-44C6-810A-CB2485A2FEFF}" presName="rect2" presStyleLbl="fgImgPlac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CheckList with solid fill"/>
        </a:ext>
      </dgm:extLst>
    </dgm:pt>
    <dgm:pt modelId="{707A8B62-8859-4551-B1E9-17C3BFD77651}" type="pres">
      <dgm:prSet presAssocID="{18CB5B69-81E5-47E3-8B7D-838E85B20CE6}" presName="sibTrans" presStyleCnt="0"/>
      <dgm:spPr/>
    </dgm:pt>
    <dgm:pt modelId="{65C191BB-7AB6-4B9A-9408-CA266A0311ED}" type="pres">
      <dgm:prSet presAssocID="{769B5C87-CC4A-4F16-8571-0AE05E282B6C}" presName="composite" presStyleCnt="0"/>
      <dgm:spPr/>
    </dgm:pt>
    <dgm:pt modelId="{DC810217-746F-48C8-9435-1D26EC210EBC}" type="pres">
      <dgm:prSet presAssocID="{769B5C87-CC4A-4F16-8571-0AE05E282B6C}" presName="rect1" presStyleLbl="trAlignAcc1" presStyleIdx="5" presStyleCnt="9">
        <dgm:presLayoutVars>
          <dgm:bulletEnabled val="1"/>
        </dgm:presLayoutVars>
      </dgm:prSet>
      <dgm:spPr>
        <a:prstGeom prst="roundRect">
          <a:avLst/>
        </a:prstGeom>
      </dgm:spPr>
    </dgm:pt>
    <dgm:pt modelId="{F3983D1A-75F2-45D7-A221-024484E42A8A}" type="pres">
      <dgm:prSet presAssocID="{769B5C87-CC4A-4F16-8571-0AE05E282B6C}" presName="rect2" presStyleLbl="fgImgPlace1" presStyleIdx="5" presStyleCnt="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Stopwatch with solid fill"/>
        </a:ext>
      </dgm:extLst>
    </dgm:pt>
    <dgm:pt modelId="{B396CFC7-E63D-42A2-8445-D613C293274D}" type="pres">
      <dgm:prSet presAssocID="{5A4BFE27-6D51-44DE-81E9-3A92FEFEF2FA}" presName="sibTrans" presStyleCnt="0"/>
      <dgm:spPr/>
    </dgm:pt>
    <dgm:pt modelId="{E2482610-2184-40EC-815D-859AEB4F8C60}" type="pres">
      <dgm:prSet presAssocID="{B2E233C7-76FF-4972-9CAE-5C2EEE7B2EED}" presName="composite" presStyleCnt="0"/>
      <dgm:spPr/>
    </dgm:pt>
    <dgm:pt modelId="{EA1306D7-BC1C-44CC-80A8-2FF6FC8C3218}" type="pres">
      <dgm:prSet presAssocID="{B2E233C7-76FF-4972-9CAE-5C2EEE7B2EED}" presName="rect1" presStyleLbl="trAlignAcc1" presStyleIdx="6" presStyleCnt="9">
        <dgm:presLayoutVars>
          <dgm:bulletEnabled val="1"/>
        </dgm:presLayoutVars>
      </dgm:prSet>
      <dgm:spPr>
        <a:prstGeom prst="roundRect">
          <a:avLst/>
        </a:prstGeom>
      </dgm:spPr>
    </dgm:pt>
    <dgm:pt modelId="{343B8DA5-7DAC-485C-9013-01D58B269EB5}" type="pres">
      <dgm:prSet presAssocID="{B2E233C7-76FF-4972-9CAE-5C2EEE7B2EED}" presName="rect2" presStyleLbl="fgImgPlac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descr="Family with two children outline"/>
        </a:ext>
      </dgm:extLst>
    </dgm:pt>
    <dgm:pt modelId="{DE084E44-224A-49B5-81E8-FC9B9BF12EF8}" type="pres">
      <dgm:prSet presAssocID="{06E9FF87-A935-4D79-B7CD-5AB1B942E68B}" presName="sibTrans" presStyleCnt="0"/>
      <dgm:spPr/>
    </dgm:pt>
    <dgm:pt modelId="{60FFBE79-5067-41E6-9BB1-78A27970DDB7}" type="pres">
      <dgm:prSet presAssocID="{04ADD595-F7DC-4D26-A5FF-424C366AFF3E}" presName="composite" presStyleCnt="0"/>
      <dgm:spPr/>
    </dgm:pt>
    <dgm:pt modelId="{FB03156C-E64B-4FF5-B78C-C93D1F026259}" type="pres">
      <dgm:prSet presAssocID="{04ADD595-F7DC-4D26-A5FF-424C366AFF3E}" presName="rect1" presStyleLbl="trAlignAcc1" presStyleIdx="7" presStyleCnt="9">
        <dgm:presLayoutVars>
          <dgm:bulletEnabled val="1"/>
        </dgm:presLayoutVars>
      </dgm:prSet>
      <dgm:spPr>
        <a:prstGeom prst="roundRect">
          <a:avLst/>
        </a:prstGeom>
      </dgm:spPr>
    </dgm:pt>
    <dgm:pt modelId="{318B9451-45BA-4A76-8CF9-8913042A19E0}" type="pres">
      <dgm:prSet presAssocID="{04ADD595-F7DC-4D26-A5FF-424C366AFF3E}" presName="rect2" presStyleLbl="fgImgPlac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dgm:spPr>
      <dgm:extLst>
        <a:ext uri="{E40237B7-FDA0-4F09-8148-C483321AD2D9}">
          <dgm14:cNvPr xmlns:dgm14="http://schemas.microsoft.com/office/drawing/2010/diagram" id="0" name="" descr="Neighbourhood with solid fill"/>
        </a:ext>
      </dgm:extLst>
    </dgm:pt>
    <dgm:pt modelId="{7C288E09-5086-4607-B2B1-A00ED1ADDDED}" type="pres">
      <dgm:prSet presAssocID="{E0548DB2-CB9C-41BC-BEC6-8438E63A2286}" presName="sibTrans" presStyleCnt="0"/>
      <dgm:spPr/>
    </dgm:pt>
    <dgm:pt modelId="{031E75DE-BDBB-4715-9371-8AEDFE5FD239}" type="pres">
      <dgm:prSet presAssocID="{13F7E347-E2C6-4407-A1CB-6879ADDB4AD1}" presName="composite" presStyleCnt="0"/>
      <dgm:spPr/>
    </dgm:pt>
    <dgm:pt modelId="{700B5F09-2D62-442D-ACE7-AE4847D8F57F}" type="pres">
      <dgm:prSet presAssocID="{13F7E347-E2C6-4407-A1CB-6879ADDB4AD1}" presName="rect1" presStyleLbl="trAlignAcc1" presStyleIdx="8" presStyleCnt="9">
        <dgm:presLayoutVars>
          <dgm:bulletEnabled val="1"/>
        </dgm:presLayoutVars>
      </dgm:prSet>
      <dgm:spPr>
        <a:prstGeom prst="roundRect">
          <a:avLst/>
        </a:prstGeom>
      </dgm:spPr>
    </dgm:pt>
    <dgm:pt modelId="{42E4E691-7B6D-423D-9DE1-7053056F7411}" type="pres">
      <dgm:prSet presAssocID="{13F7E347-E2C6-4407-A1CB-6879ADDB4AD1}" presName="rect2" presStyleLbl="fgImgPlac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l="-25000" r="-25000"/>
          </a:stretch>
        </a:blipFill>
      </dgm:spPr>
      <dgm:extLst>
        <a:ext uri="{E40237B7-FDA0-4F09-8148-C483321AD2D9}">
          <dgm14:cNvPr xmlns:dgm14="http://schemas.microsoft.com/office/drawing/2010/diagram" id="0" name="" descr="Employee badge outline"/>
        </a:ext>
      </dgm:extLst>
    </dgm:pt>
  </dgm:ptLst>
  <dgm:cxnLst>
    <dgm:cxn modelId="{DE7B311B-EFAD-4310-BA3E-D49F16F739F7}" type="presOf" srcId="{B2E233C7-76FF-4972-9CAE-5C2EEE7B2EED}" destId="{EA1306D7-BC1C-44CC-80A8-2FF6FC8C3218}" srcOrd="0" destOrd="0" presId="urn:microsoft.com/office/officeart/2008/layout/PictureStrips"/>
    <dgm:cxn modelId="{DC81901B-33B4-4221-9962-F7855902B3B6}" type="presOf" srcId="{04ADD595-F7DC-4D26-A5FF-424C366AFF3E}" destId="{FB03156C-E64B-4FF5-B78C-C93D1F026259}" srcOrd="0" destOrd="0" presId="urn:microsoft.com/office/officeart/2008/layout/PictureStrips"/>
    <dgm:cxn modelId="{42EB7F36-150B-4D64-A4EA-FABBEFBB0A8A}" srcId="{4521134A-2149-4677-8A7E-2EEF92E79708}" destId="{769B5C87-CC4A-4F16-8571-0AE05E282B6C}" srcOrd="5" destOrd="0" parTransId="{432AE4E5-573A-4328-9B58-B30259AAB7FD}" sibTransId="{5A4BFE27-6D51-44DE-81E9-3A92FEFEF2FA}"/>
    <dgm:cxn modelId="{96EA3A37-C1B9-460D-AC54-01504D272A3D}" srcId="{4521134A-2149-4677-8A7E-2EEF92E79708}" destId="{146B538C-53AC-4C65-858B-3A0B72BF6ADF}" srcOrd="3" destOrd="0" parTransId="{135E1819-E00C-4A64-948B-2DBE002A4202}" sibTransId="{D63C238E-466F-4D19-A019-C7ECD38BC311}"/>
    <dgm:cxn modelId="{5B75BB37-CD46-4870-8F7E-157D0A3346A7}" type="presOf" srcId="{769B5C87-CC4A-4F16-8571-0AE05E282B6C}" destId="{DC810217-746F-48C8-9435-1D26EC210EBC}" srcOrd="0" destOrd="0" presId="urn:microsoft.com/office/officeart/2008/layout/PictureStrips"/>
    <dgm:cxn modelId="{1B0AB140-E749-4085-BB6F-9437B501269A}" type="presOf" srcId="{50C4DBF1-B3B7-44C6-810A-CB2485A2FEFF}" destId="{4970E438-840A-4EC6-83EB-6143BF3B8163}" srcOrd="0" destOrd="0" presId="urn:microsoft.com/office/officeart/2008/layout/PictureStrips"/>
    <dgm:cxn modelId="{4D96085A-8AAD-4101-BB26-06E3147059E4}" srcId="{4521134A-2149-4677-8A7E-2EEF92E79708}" destId="{B2E233C7-76FF-4972-9CAE-5C2EEE7B2EED}" srcOrd="6" destOrd="0" parTransId="{D0ED97EC-EF0F-4247-8013-0C23652E20F9}" sibTransId="{06E9FF87-A935-4D79-B7CD-5AB1B942E68B}"/>
    <dgm:cxn modelId="{9E5F5C7C-6E92-461D-AED7-16DB132531A8}" type="presOf" srcId="{146B538C-53AC-4C65-858B-3A0B72BF6ADF}" destId="{C9CCF18F-0A26-419A-A8DB-3800185FF7A7}" srcOrd="0" destOrd="0" presId="urn:microsoft.com/office/officeart/2008/layout/PictureStrips"/>
    <dgm:cxn modelId="{FE47359E-0306-440A-8E6D-CC098E46CD6B}" srcId="{4521134A-2149-4677-8A7E-2EEF92E79708}" destId="{75D9B35A-F40E-4505-9EF7-FDFA1FC21579}" srcOrd="0" destOrd="0" parTransId="{DC95522B-7061-4DBE-B6EE-A9A5F0373F15}" sibTransId="{D656ED9D-C019-4C1A-B10F-BF7F51BF072C}"/>
    <dgm:cxn modelId="{944AF09E-0935-4084-B4A6-E609A5EB0FD7}" type="presOf" srcId="{4521134A-2149-4677-8A7E-2EEF92E79708}" destId="{5DEAB538-075B-4110-9F4B-AC45CA44B7D5}" srcOrd="0" destOrd="0" presId="urn:microsoft.com/office/officeart/2008/layout/PictureStrips"/>
    <dgm:cxn modelId="{5DB093A7-5137-4D48-93B1-0CB574958FAE}" type="presOf" srcId="{3639FB1F-64F1-4221-9872-4F1B512665C3}" destId="{600D36B4-8BF8-4720-9A76-5328E6B58295}" srcOrd="0" destOrd="0" presId="urn:microsoft.com/office/officeart/2008/layout/PictureStrips"/>
    <dgm:cxn modelId="{7395A6AA-5082-4E2B-9739-5397A88196CD}" srcId="{4521134A-2149-4677-8A7E-2EEF92E79708}" destId="{3639FB1F-64F1-4221-9872-4F1B512665C3}" srcOrd="2" destOrd="0" parTransId="{ED330364-C8F8-4109-9008-E42CF8683479}" sibTransId="{FD826272-68E4-4AD7-B34C-861878EB3BE4}"/>
    <dgm:cxn modelId="{4B8B78B0-DCB9-456D-B4D9-0882C7923627}" srcId="{4521134A-2149-4677-8A7E-2EEF92E79708}" destId="{13F7E347-E2C6-4407-A1CB-6879ADDB4AD1}" srcOrd="8" destOrd="0" parTransId="{5895E66F-559E-4E14-9B62-84C6F2F38DCD}" sibTransId="{0FFC49C6-80EF-4ECF-9BDF-87D50E667DF5}"/>
    <dgm:cxn modelId="{6F9BC0B4-A912-4B90-A354-AA4F8FA5F2E9}" type="presOf" srcId="{13F7E347-E2C6-4407-A1CB-6879ADDB4AD1}" destId="{700B5F09-2D62-442D-ACE7-AE4847D8F57F}" srcOrd="0" destOrd="0" presId="urn:microsoft.com/office/officeart/2008/layout/PictureStrips"/>
    <dgm:cxn modelId="{B7D6AAB8-B501-4BE0-A93A-AD98376DD36B}" type="presOf" srcId="{75D9B35A-F40E-4505-9EF7-FDFA1FC21579}" destId="{57C14C99-8A8E-40EF-B5AF-1DBE105F1F9A}" srcOrd="0" destOrd="0" presId="urn:microsoft.com/office/officeart/2008/layout/PictureStrips"/>
    <dgm:cxn modelId="{6F4ADFC9-8D93-4FE4-B2A0-0EE04FD25B55}" srcId="{4521134A-2149-4677-8A7E-2EEF92E79708}" destId="{50C4DBF1-B3B7-44C6-810A-CB2485A2FEFF}" srcOrd="4" destOrd="0" parTransId="{50086744-39D7-474A-85CE-606BD4FDAC16}" sibTransId="{18CB5B69-81E5-47E3-8B7D-838E85B20CE6}"/>
    <dgm:cxn modelId="{6E4823D6-54E8-469D-A651-EBB0C687B6A8}" type="presOf" srcId="{0A9E6FF2-0E2F-446B-AB5A-4ACECE32789E}" destId="{DAC0C256-D247-4C33-86E0-EFE9117F28C3}" srcOrd="0" destOrd="0" presId="urn:microsoft.com/office/officeart/2008/layout/PictureStrips"/>
    <dgm:cxn modelId="{DD7FE6D8-564F-4EC5-8C9C-385AC621825F}" srcId="{4521134A-2149-4677-8A7E-2EEF92E79708}" destId="{04ADD595-F7DC-4D26-A5FF-424C366AFF3E}" srcOrd="7" destOrd="0" parTransId="{0600B8FB-3AA0-4C04-BB87-529510C0AE45}" sibTransId="{E0548DB2-CB9C-41BC-BEC6-8438E63A2286}"/>
    <dgm:cxn modelId="{74C6A9DE-6C3B-4D71-88A4-43D41E5DF223}" srcId="{4521134A-2149-4677-8A7E-2EEF92E79708}" destId="{0A9E6FF2-0E2F-446B-AB5A-4ACECE32789E}" srcOrd="1" destOrd="0" parTransId="{BEFC8851-CD0C-4B47-8E5E-E5AC26AE56B0}" sibTransId="{37DD9360-34FC-41C7-AED6-7C051EC63529}"/>
    <dgm:cxn modelId="{DC84D9D2-F869-49A7-A13E-2A4882CFF8A7}" type="presParOf" srcId="{5DEAB538-075B-4110-9F4B-AC45CA44B7D5}" destId="{0A411490-013D-4EFE-AF4B-F02B476CA703}" srcOrd="0" destOrd="0" presId="urn:microsoft.com/office/officeart/2008/layout/PictureStrips"/>
    <dgm:cxn modelId="{5B1D22C6-844E-4759-B76D-71B9737E7E5D}" type="presParOf" srcId="{0A411490-013D-4EFE-AF4B-F02B476CA703}" destId="{57C14C99-8A8E-40EF-B5AF-1DBE105F1F9A}" srcOrd="0" destOrd="0" presId="urn:microsoft.com/office/officeart/2008/layout/PictureStrips"/>
    <dgm:cxn modelId="{695EC024-DE52-42D8-8A97-02CAF32B0AAA}" type="presParOf" srcId="{0A411490-013D-4EFE-AF4B-F02B476CA703}" destId="{C9E000B5-B4D2-495D-A424-83E44C4BF08C}" srcOrd="1" destOrd="0" presId="urn:microsoft.com/office/officeart/2008/layout/PictureStrips"/>
    <dgm:cxn modelId="{F546E82E-FD7E-4C34-859C-F84BF1BF89F6}" type="presParOf" srcId="{5DEAB538-075B-4110-9F4B-AC45CA44B7D5}" destId="{07976320-9B33-4809-882A-7709AC41AE6D}" srcOrd="1" destOrd="0" presId="urn:microsoft.com/office/officeart/2008/layout/PictureStrips"/>
    <dgm:cxn modelId="{109A1509-E8D9-4C36-A66B-5B004F55A8CC}" type="presParOf" srcId="{5DEAB538-075B-4110-9F4B-AC45CA44B7D5}" destId="{1E6833BD-7306-4DE4-9C24-6BE9DEEB3094}" srcOrd="2" destOrd="0" presId="urn:microsoft.com/office/officeart/2008/layout/PictureStrips"/>
    <dgm:cxn modelId="{C6139204-E6C4-4A92-92DF-28FBD6CD22E9}" type="presParOf" srcId="{1E6833BD-7306-4DE4-9C24-6BE9DEEB3094}" destId="{DAC0C256-D247-4C33-86E0-EFE9117F28C3}" srcOrd="0" destOrd="0" presId="urn:microsoft.com/office/officeart/2008/layout/PictureStrips"/>
    <dgm:cxn modelId="{38A7383C-6B8A-41A1-AFE4-0C12725A466C}" type="presParOf" srcId="{1E6833BD-7306-4DE4-9C24-6BE9DEEB3094}" destId="{905CDE2B-5FCE-43BB-BACC-AA36BE678B79}" srcOrd="1" destOrd="0" presId="urn:microsoft.com/office/officeart/2008/layout/PictureStrips"/>
    <dgm:cxn modelId="{322FE38C-0A9E-48DE-9419-7E6538663E87}" type="presParOf" srcId="{5DEAB538-075B-4110-9F4B-AC45CA44B7D5}" destId="{8C0C3A1F-46D3-4A22-A7AA-E064509D6F0C}" srcOrd="3" destOrd="0" presId="urn:microsoft.com/office/officeart/2008/layout/PictureStrips"/>
    <dgm:cxn modelId="{0CEA9755-F763-42F3-9FF4-33F833EF726B}" type="presParOf" srcId="{5DEAB538-075B-4110-9F4B-AC45CA44B7D5}" destId="{64341F73-8C6E-4A34-A4C5-8220119B7EA1}" srcOrd="4" destOrd="0" presId="urn:microsoft.com/office/officeart/2008/layout/PictureStrips"/>
    <dgm:cxn modelId="{9429481A-3D73-4171-9777-902F0A70F637}" type="presParOf" srcId="{64341F73-8C6E-4A34-A4C5-8220119B7EA1}" destId="{600D36B4-8BF8-4720-9A76-5328E6B58295}" srcOrd="0" destOrd="0" presId="urn:microsoft.com/office/officeart/2008/layout/PictureStrips"/>
    <dgm:cxn modelId="{B72DAC5B-8CB1-4343-824F-B3593FEE3589}" type="presParOf" srcId="{64341F73-8C6E-4A34-A4C5-8220119B7EA1}" destId="{28AE8B93-91CC-486F-A639-5154D11FEBEF}" srcOrd="1" destOrd="0" presId="urn:microsoft.com/office/officeart/2008/layout/PictureStrips"/>
    <dgm:cxn modelId="{C596D9D5-FDD7-43CD-A0DA-87AC843C9BE2}" type="presParOf" srcId="{5DEAB538-075B-4110-9F4B-AC45CA44B7D5}" destId="{42214D1E-731C-4BC5-99CF-D132B8A8D597}" srcOrd="5" destOrd="0" presId="urn:microsoft.com/office/officeart/2008/layout/PictureStrips"/>
    <dgm:cxn modelId="{1255CC3C-D625-4D44-8959-C6CA861921DA}" type="presParOf" srcId="{5DEAB538-075B-4110-9F4B-AC45CA44B7D5}" destId="{D13EA3BD-E063-49DE-B474-795E1A311FB9}" srcOrd="6" destOrd="0" presId="urn:microsoft.com/office/officeart/2008/layout/PictureStrips"/>
    <dgm:cxn modelId="{E328841F-64A9-434A-BEC1-D5126A66913F}" type="presParOf" srcId="{D13EA3BD-E063-49DE-B474-795E1A311FB9}" destId="{C9CCF18F-0A26-419A-A8DB-3800185FF7A7}" srcOrd="0" destOrd="0" presId="urn:microsoft.com/office/officeart/2008/layout/PictureStrips"/>
    <dgm:cxn modelId="{6DBA8258-CC3C-44EF-92B5-DEA7DBB85A65}" type="presParOf" srcId="{D13EA3BD-E063-49DE-B474-795E1A311FB9}" destId="{65839B69-EDA6-40A3-BCF3-200205690FC0}" srcOrd="1" destOrd="0" presId="urn:microsoft.com/office/officeart/2008/layout/PictureStrips"/>
    <dgm:cxn modelId="{6E8626FE-885C-43B5-879C-74F73A9E38B7}" type="presParOf" srcId="{5DEAB538-075B-4110-9F4B-AC45CA44B7D5}" destId="{AA6BD3E7-95DC-4B0F-96F7-D3E4CC84B801}" srcOrd="7" destOrd="0" presId="urn:microsoft.com/office/officeart/2008/layout/PictureStrips"/>
    <dgm:cxn modelId="{CE1C4365-429B-4B32-867C-066AB69A294F}" type="presParOf" srcId="{5DEAB538-075B-4110-9F4B-AC45CA44B7D5}" destId="{F0A4F48A-9B32-4708-AAE5-CA32778E6688}" srcOrd="8" destOrd="0" presId="urn:microsoft.com/office/officeart/2008/layout/PictureStrips"/>
    <dgm:cxn modelId="{42E4DC9C-7F30-403C-A42B-0DE9D307E6AA}" type="presParOf" srcId="{F0A4F48A-9B32-4708-AAE5-CA32778E6688}" destId="{4970E438-840A-4EC6-83EB-6143BF3B8163}" srcOrd="0" destOrd="0" presId="urn:microsoft.com/office/officeart/2008/layout/PictureStrips"/>
    <dgm:cxn modelId="{55FBC11C-192A-4E4B-9BCB-5468896D45A0}" type="presParOf" srcId="{F0A4F48A-9B32-4708-AAE5-CA32778E6688}" destId="{8709A164-EFB6-4159-9BE4-9D8DC6D5CBBF}" srcOrd="1" destOrd="0" presId="urn:microsoft.com/office/officeart/2008/layout/PictureStrips"/>
    <dgm:cxn modelId="{7A41CFCB-DF49-4C48-A820-559B03F39007}" type="presParOf" srcId="{5DEAB538-075B-4110-9F4B-AC45CA44B7D5}" destId="{707A8B62-8859-4551-B1E9-17C3BFD77651}" srcOrd="9" destOrd="0" presId="urn:microsoft.com/office/officeart/2008/layout/PictureStrips"/>
    <dgm:cxn modelId="{A914EC97-6F8F-48D4-B245-9721A2FC389C}" type="presParOf" srcId="{5DEAB538-075B-4110-9F4B-AC45CA44B7D5}" destId="{65C191BB-7AB6-4B9A-9408-CA266A0311ED}" srcOrd="10" destOrd="0" presId="urn:microsoft.com/office/officeart/2008/layout/PictureStrips"/>
    <dgm:cxn modelId="{DDD3747F-B630-4105-9E56-AE82BA0B21C6}" type="presParOf" srcId="{65C191BB-7AB6-4B9A-9408-CA266A0311ED}" destId="{DC810217-746F-48C8-9435-1D26EC210EBC}" srcOrd="0" destOrd="0" presId="urn:microsoft.com/office/officeart/2008/layout/PictureStrips"/>
    <dgm:cxn modelId="{BDC94E07-E8D2-40C4-9947-35AB493D1661}" type="presParOf" srcId="{65C191BB-7AB6-4B9A-9408-CA266A0311ED}" destId="{F3983D1A-75F2-45D7-A221-024484E42A8A}" srcOrd="1" destOrd="0" presId="urn:microsoft.com/office/officeart/2008/layout/PictureStrips"/>
    <dgm:cxn modelId="{73632450-FBDA-4412-A777-737177EC233A}" type="presParOf" srcId="{5DEAB538-075B-4110-9F4B-AC45CA44B7D5}" destId="{B396CFC7-E63D-42A2-8445-D613C293274D}" srcOrd="11" destOrd="0" presId="urn:microsoft.com/office/officeart/2008/layout/PictureStrips"/>
    <dgm:cxn modelId="{B919A8C5-3461-427F-86D5-BF47B96117DB}" type="presParOf" srcId="{5DEAB538-075B-4110-9F4B-AC45CA44B7D5}" destId="{E2482610-2184-40EC-815D-859AEB4F8C60}" srcOrd="12" destOrd="0" presId="urn:microsoft.com/office/officeart/2008/layout/PictureStrips"/>
    <dgm:cxn modelId="{09841DD8-4764-41C2-9566-9466DF593B61}" type="presParOf" srcId="{E2482610-2184-40EC-815D-859AEB4F8C60}" destId="{EA1306D7-BC1C-44CC-80A8-2FF6FC8C3218}" srcOrd="0" destOrd="0" presId="urn:microsoft.com/office/officeart/2008/layout/PictureStrips"/>
    <dgm:cxn modelId="{D3A3CE70-44C0-481B-B26C-FA471437BE4B}" type="presParOf" srcId="{E2482610-2184-40EC-815D-859AEB4F8C60}" destId="{343B8DA5-7DAC-485C-9013-01D58B269EB5}" srcOrd="1" destOrd="0" presId="urn:microsoft.com/office/officeart/2008/layout/PictureStrips"/>
    <dgm:cxn modelId="{16B3256F-FF8F-4A99-AD27-6D9068EC5F40}" type="presParOf" srcId="{5DEAB538-075B-4110-9F4B-AC45CA44B7D5}" destId="{DE084E44-224A-49B5-81E8-FC9B9BF12EF8}" srcOrd="13" destOrd="0" presId="urn:microsoft.com/office/officeart/2008/layout/PictureStrips"/>
    <dgm:cxn modelId="{D4CA809F-DC31-4394-986E-B4899ED0D4FE}" type="presParOf" srcId="{5DEAB538-075B-4110-9F4B-AC45CA44B7D5}" destId="{60FFBE79-5067-41E6-9BB1-78A27970DDB7}" srcOrd="14" destOrd="0" presId="urn:microsoft.com/office/officeart/2008/layout/PictureStrips"/>
    <dgm:cxn modelId="{07141B3E-1848-42B7-B085-3FFB151BB75A}" type="presParOf" srcId="{60FFBE79-5067-41E6-9BB1-78A27970DDB7}" destId="{FB03156C-E64B-4FF5-B78C-C93D1F026259}" srcOrd="0" destOrd="0" presId="urn:microsoft.com/office/officeart/2008/layout/PictureStrips"/>
    <dgm:cxn modelId="{C14E88A4-56B9-4320-9EF8-425FD104C5C7}" type="presParOf" srcId="{60FFBE79-5067-41E6-9BB1-78A27970DDB7}" destId="{318B9451-45BA-4A76-8CF9-8913042A19E0}" srcOrd="1" destOrd="0" presId="urn:microsoft.com/office/officeart/2008/layout/PictureStrips"/>
    <dgm:cxn modelId="{6A944AD0-EFF2-4AB7-8C68-FA11F71651A0}" type="presParOf" srcId="{5DEAB538-075B-4110-9F4B-AC45CA44B7D5}" destId="{7C288E09-5086-4607-B2B1-A00ED1ADDDED}" srcOrd="15" destOrd="0" presId="urn:microsoft.com/office/officeart/2008/layout/PictureStrips"/>
    <dgm:cxn modelId="{81D9B065-0427-4201-AEAF-24D8DAD9379F}" type="presParOf" srcId="{5DEAB538-075B-4110-9F4B-AC45CA44B7D5}" destId="{031E75DE-BDBB-4715-9371-8AEDFE5FD239}" srcOrd="16" destOrd="0" presId="urn:microsoft.com/office/officeart/2008/layout/PictureStrips"/>
    <dgm:cxn modelId="{7AAC3425-73A6-4378-881E-F1D5206B275A}" type="presParOf" srcId="{031E75DE-BDBB-4715-9371-8AEDFE5FD239}" destId="{700B5F09-2D62-442D-ACE7-AE4847D8F57F}" srcOrd="0" destOrd="0" presId="urn:microsoft.com/office/officeart/2008/layout/PictureStrips"/>
    <dgm:cxn modelId="{1BADE19D-E843-4F6E-85C2-FC6CF7FF4499}" type="presParOf" srcId="{031E75DE-BDBB-4715-9371-8AEDFE5FD239}" destId="{42E4E691-7B6D-423D-9DE1-7053056F7411}" srcOrd="1" destOrd="0" presId="urn:microsoft.com/office/officeart/2008/layout/PictureStrips"/>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7DC24B-FF08-42F2-BCD4-8B47804055C6}" type="doc">
      <dgm:prSet loTypeId="urn:microsoft.com/office/officeart/2005/8/layout/bProcess3" loCatId="process" qsTypeId="urn:microsoft.com/office/officeart/2005/8/quickstyle/simple1" qsCatId="simple" csTypeId="urn:microsoft.com/office/officeart/2005/8/colors/accent1_2" csCatId="accent1" phldr="1"/>
      <dgm:spPr/>
    </dgm:pt>
    <dgm:pt modelId="{3EEBC3BF-90AA-4311-87C7-284848A35354}">
      <dgm:prSet phldrT="[Text]" custT="1"/>
      <dgm:spPr>
        <a:solidFill>
          <a:srgbClr val="008876"/>
        </a:solidFill>
      </dgm:spPr>
      <dgm:t>
        <a:bodyPr/>
        <a:lstStyle/>
        <a:p>
          <a:pPr algn="ctr"/>
          <a:r>
            <a:rPr lang="en-GB" sz="1800" b="1" dirty="0">
              <a:latin typeface="Barlow" panose="00000500000000000000" pitchFamily="2" charset="0"/>
            </a:rPr>
            <a:t>1. Sign</a:t>
          </a:r>
          <a:r>
            <a:rPr lang="en-GB" sz="1800" dirty="0">
              <a:latin typeface="Barlow" panose="00000500000000000000" pitchFamily="2" charset="0"/>
            </a:rPr>
            <a:t> the Safe Surgeries declaration + nominate practice lead</a:t>
          </a:r>
        </a:p>
      </dgm:t>
    </dgm:pt>
    <dgm:pt modelId="{D27E1A0F-DED2-4364-B8F4-4DED0BAD36C9}" type="parTrans" cxnId="{7F2718B7-E00A-4D29-8AB9-EB1C4DE60829}">
      <dgm:prSet/>
      <dgm:spPr/>
      <dgm:t>
        <a:bodyPr/>
        <a:lstStyle/>
        <a:p>
          <a:pPr algn="ctr"/>
          <a:endParaRPr lang="en-GB" sz="1800">
            <a:latin typeface="Barlow" panose="00000500000000000000" pitchFamily="2" charset="0"/>
          </a:endParaRPr>
        </a:p>
      </dgm:t>
    </dgm:pt>
    <dgm:pt modelId="{23C6B7AD-25C0-49A7-BC1E-70A03CA78C78}" type="sibTrans" cxnId="{7F2718B7-E00A-4D29-8AB9-EB1C4DE60829}">
      <dgm:prSet custT="1"/>
      <dgm:spPr>
        <a:ln w="28575">
          <a:solidFill>
            <a:srgbClr val="005CA7"/>
          </a:solidFill>
        </a:ln>
      </dgm:spPr>
      <dgm:t>
        <a:bodyPr/>
        <a:lstStyle/>
        <a:p>
          <a:pPr algn="ctr"/>
          <a:endParaRPr lang="en-GB" sz="1800">
            <a:latin typeface="Barlow" panose="00000500000000000000" pitchFamily="2" charset="0"/>
          </a:endParaRPr>
        </a:p>
      </dgm:t>
    </dgm:pt>
    <dgm:pt modelId="{8375976F-E906-4911-A492-F1ACAE65F83A}">
      <dgm:prSet phldrT="[Text]" custT="1"/>
      <dgm:spPr>
        <a:solidFill>
          <a:srgbClr val="92278F"/>
        </a:solidFill>
      </dgm:spPr>
      <dgm:t>
        <a:bodyPr/>
        <a:lstStyle/>
        <a:p>
          <a:pPr algn="ctr"/>
          <a:r>
            <a:rPr lang="en-GB" sz="1800" b="1" dirty="0">
              <a:solidFill>
                <a:schemeClr val="bg1"/>
              </a:solidFill>
              <a:latin typeface="Barlow" panose="00000500000000000000" pitchFamily="2" charset="0"/>
            </a:rPr>
            <a:t>2. Complete</a:t>
          </a:r>
          <a:r>
            <a:rPr lang="en-GB" sz="1800" dirty="0">
              <a:solidFill>
                <a:schemeClr val="bg1"/>
              </a:solidFill>
              <a:latin typeface="Barlow" panose="00000500000000000000" pitchFamily="2" charset="0"/>
            </a:rPr>
            <a:t> Safe Surgeries </a:t>
          </a:r>
          <a:r>
            <a:rPr lang="en-GB" sz="1800" dirty="0">
              <a:solidFill>
                <a:schemeClr val="bg1"/>
              </a:solidFill>
              <a:latin typeface="Barlow"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training</a:t>
          </a:r>
          <a:r>
            <a:rPr lang="en-GB" sz="1800" dirty="0">
              <a:latin typeface="Barlow" panose="00000500000000000000" pitchFamily="2" charset="0"/>
            </a:rPr>
            <a:t> and review </a:t>
          </a:r>
          <a:r>
            <a:rPr lang="en-GB" sz="1800" dirty="0">
              <a:solidFill>
                <a:schemeClr val="bg1"/>
              </a:solidFill>
              <a:latin typeface="Barlow" panose="000005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resources</a:t>
          </a:r>
          <a:endParaRPr lang="en-GB" sz="1800" dirty="0">
            <a:solidFill>
              <a:schemeClr val="bg1"/>
            </a:solidFill>
            <a:latin typeface="Barlow" panose="00000500000000000000" pitchFamily="2" charset="0"/>
          </a:endParaRPr>
        </a:p>
      </dgm:t>
    </dgm:pt>
    <dgm:pt modelId="{2587DF2B-D8FC-4B28-A01E-B5A409CB1661}" type="parTrans" cxnId="{0D321180-97BD-4FF3-A3E5-EA57193889E7}">
      <dgm:prSet/>
      <dgm:spPr/>
      <dgm:t>
        <a:bodyPr/>
        <a:lstStyle/>
        <a:p>
          <a:pPr algn="ctr"/>
          <a:endParaRPr lang="en-GB" sz="1800">
            <a:latin typeface="Barlow" panose="00000500000000000000" pitchFamily="2" charset="0"/>
          </a:endParaRPr>
        </a:p>
      </dgm:t>
    </dgm:pt>
    <dgm:pt modelId="{A0F30813-C55F-4EBD-AB2A-C20B3D245AF8}" type="sibTrans" cxnId="{0D321180-97BD-4FF3-A3E5-EA57193889E7}">
      <dgm:prSet custT="1"/>
      <dgm:spPr>
        <a:ln w="28575">
          <a:solidFill>
            <a:srgbClr val="005CA7"/>
          </a:solidFill>
        </a:ln>
      </dgm:spPr>
      <dgm:t>
        <a:bodyPr/>
        <a:lstStyle/>
        <a:p>
          <a:pPr algn="ctr"/>
          <a:endParaRPr lang="en-GB" sz="1800">
            <a:latin typeface="Barlow" panose="00000500000000000000" pitchFamily="2" charset="0"/>
          </a:endParaRPr>
        </a:p>
      </dgm:t>
    </dgm:pt>
    <dgm:pt modelId="{ABBCC622-1A47-4B8C-A668-CBACAE2E6627}">
      <dgm:prSet custT="1"/>
      <dgm:spPr>
        <a:solidFill>
          <a:srgbClr val="ED0677"/>
        </a:solidFill>
      </dgm:spPr>
      <dgm:t>
        <a:bodyPr/>
        <a:lstStyle/>
        <a:p>
          <a:pPr algn="ctr"/>
          <a:r>
            <a:rPr lang="en-GB" sz="1800" b="1" dirty="0">
              <a:latin typeface="Barlow" panose="00000500000000000000" pitchFamily="2" charset="0"/>
            </a:rPr>
            <a:t>3. Review</a:t>
          </a:r>
          <a:r>
            <a:rPr lang="en-GB" sz="1800" dirty="0">
              <a:latin typeface="Barlow" panose="00000500000000000000" pitchFamily="2" charset="0"/>
            </a:rPr>
            <a:t> practice registration policy</a:t>
          </a:r>
          <a:endParaRPr lang="en-GB" sz="1800" dirty="0">
            <a:solidFill>
              <a:schemeClr val="bg1"/>
            </a:solidFill>
            <a:latin typeface="Barlow" panose="00000500000000000000" pitchFamily="2" charset="0"/>
          </a:endParaRPr>
        </a:p>
      </dgm:t>
    </dgm:pt>
    <dgm:pt modelId="{5874DFC5-6A2D-400E-AFE8-5A6F940E1FCE}" type="parTrans" cxnId="{B7A1835C-3CDF-4CC3-8AAA-AE806B95A813}">
      <dgm:prSet/>
      <dgm:spPr/>
      <dgm:t>
        <a:bodyPr/>
        <a:lstStyle/>
        <a:p>
          <a:pPr algn="ctr"/>
          <a:endParaRPr lang="en-GB" sz="1800">
            <a:latin typeface="Barlow" panose="00000500000000000000" pitchFamily="2" charset="0"/>
          </a:endParaRPr>
        </a:p>
      </dgm:t>
    </dgm:pt>
    <dgm:pt modelId="{C66D367B-3C42-4C60-BA93-4EC04ABCABA4}" type="sibTrans" cxnId="{B7A1835C-3CDF-4CC3-8AAA-AE806B95A813}">
      <dgm:prSet custT="1"/>
      <dgm:spPr>
        <a:ln w="28575">
          <a:solidFill>
            <a:srgbClr val="005CA7"/>
          </a:solidFill>
        </a:ln>
      </dgm:spPr>
      <dgm:t>
        <a:bodyPr/>
        <a:lstStyle/>
        <a:p>
          <a:pPr algn="ctr"/>
          <a:endParaRPr lang="en-GB" sz="1800">
            <a:latin typeface="Barlow" panose="00000500000000000000" pitchFamily="2" charset="0"/>
          </a:endParaRPr>
        </a:p>
      </dgm:t>
    </dgm:pt>
    <dgm:pt modelId="{EFB2A034-C513-4D5D-9F94-70DCD5EEE278}">
      <dgm:prSet custT="1"/>
      <dgm:spPr>
        <a:solidFill>
          <a:srgbClr val="F37321"/>
        </a:solidFill>
      </dgm:spPr>
      <dgm:t>
        <a:bodyPr/>
        <a:lstStyle/>
        <a:p>
          <a:pPr algn="ctr"/>
          <a:r>
            <a:rPr lang="en-GB" sz="1800" b="1" dirty="0">
              <a:latin typeface="Barlow" panose="00000500000000000000" pitchFamily="2" charset="0"/>
            </a:rPr>
            <a:t>5. Engage</a:t>
          </a:r>
          <a:r>
            <a:rPr lang="en-GB" sz="1800" dirty="0">
              <a:latin typeface="Barlow" panose="00000500000000000000" pitchFamily="2" charset="0"/>
            </a:rPr>
            <a:t> with the Safe Surgeries network and update DOTW</a:t>
          </a:r>
        </a:p>
      </dgm:t>
    </dgm:pt>
    <dgm:pt modelId="{37547C07-EE9B-453D-9597-30BCDB6597E0}" type="parTrans" cxnId="{4A696EE5-F1A5-4F92-998F-3779818C0813}">
      <dgm:prSet/>
      <dgm:spPr/>
      <dgm:t>
        <a:bodyPr/>
        <a:lstStyle/>
        <a:p>
          <a:pPr algn="ctr"/>
          <a:endParaRPr lang="en-GB" sz="1800">
            <a:latin typeface="Barlow" panose="00000500000000000000" pitchFamily="2" charset="0"/>
          </a:endParaRPr>
        </a:p>
      </dgm:t>
    </dgm:pt>
    <dgm:pt modelId="{5BF048A1-701A-498B-85D5-E17A1F4099F5}" type="sibTrans" cxnId="{4A696EE5-F1A5-4F92-998F-3779818C0813}">
      <dgm:prSet/>
      <dgm:spPr/>
      <dgm:t>
        <a:bodyPr/>
        <a:lstStyle/>
        <a:p>
          <a:pPr algn="ctr"/>
          <a:endParaRPr lang="en-GB" sz="1800">
            <a:latin typeface="Barlow" panose="00000500000000000000" pitchFamily="2" charset="0"/>
          </a:endParaRPr>
        </a:p>
      </dgm:t>
    </dgm:pt>
    <dgm:pt modelId="{B4830F24-9F14-4BBB-BA3D-1CDF54EC329A}">
      <dgm:prSet custT="1"/>
      <dgm:spPr>
        <a:solidFill>
          <a:srgbClr val="B9D54D"/>
        </a:solidFill>
      </dgm:spPr>
      <dgm:t>
        <a:bodyPr/>
        <a:lstStyle/>
        <a:p>
          <a:pPr algn="ctr"/>
          <a:r>
            <a:rPr lang="en-GB" sz="1800" b="1" dirty="0">
              <a:solidFill>
                <a:schemeClr val="bg1"/>
              </a:solidFill>
              <a:latin typeface="Barlow" panose="00000500000000000000" pitchFamily="2" charset="0"/>
            </a:rPr>
            <a:t>4. Display</a:t>
          </a:r>
          <a:r>
            <a:rPr lang="en-GB" sz="1800" dirty="0">
              <a:latin typeface="Barlow" panose="00000500000000000000" pitchFamily="2" charset="0"/>
            </a:rPr>
            <a:t> </a:t>
          </a:r>
          <a:r>
            <a:rPr lang="en-GB" sz="1800" dirty="0">
              <a:solidFill>
                <a:schemeClr val="bg1"/>
              </a:solidFill>
              <a:latin typeface="Barlow"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posters</a:t>
          </a:r>
          <a:r>
            <a:rPr lang="en-GB" sz="1800" dirty="0">
              <a:solidFill>
                <a:schemeClr val="bg1"/>
              </a:solidFill>
              <a:latin typeface="Barlow" panose="00000500000000000000" pitchFamily="2" charset="0"/>
            </a:rPr>
            <a:t> in practice and update website</a:t>
          </a:r>
        </a:p>
      </dgm:t>
    </dgm:pt>
    <dgm:pt modelId="{4EB28EB4-C127-4909-BE68-49845F05F7AF}" type="parTrans" cxnId="{BA25AE2E-A7B2-4CAB-8361-DEBCD8AA487E}">
      <dgm:prSet/>
      <dgm:spPr/>
      <dgm:t>
        <a:bodyPr/>
        <a:lstStyle/>
        <a:p>
          <a:endParaRPr lang="en-GB">
            <a:latin typeface="Barlow" panose="00000500000000000000" pitchFamily="2" charset="0"/>
          </a:endParaRPr>
        </a:p>
      </dgm:t>
    </dgm:pt>
    <dgm:pt modelId="{A8080ACE-FC00-4D08-8CC2-E9D6A51E0264}" type="sibTrans" cxnId="{BA25AE2E-A7B2-4CAB-8361-DEBCD8AA487E}">
      <dgm:prSet/>
      <dgm:spPr>
        <a:ln w="28575">
          <a:solidFill>
            <a:srgbClr val="005CA7"/>
          </a:solidFill>
        </a:ln>
      </dgm:spPr>
      <dgm:t>
        <a:bodyPr/>
        <a:lstStyle/>
        <a:p>
          <a:endParaRPr lang="en-GB">
            <a:latin typeface="Barlow" panose="00000500000000000000" pitchFamily="2" charset="0"/>
          </a:endParaRPr>
        </a:p>
      </dgm:t>
    </dgm:pt>
    <dgm:pt modelId="{BC097B2D-BBC0-4559-AF19-0E5AEF2A8E6E}" type="pres">
      <dgm:prSet presAssocID="{8A7DC24B-FF08-42F2-BCD4-8B47804055C6}" presName="Name0" presStyleCnt="0">
        <dgm:presLayoutVars>
          <dgm:dir/>
          <dgm:resizeHandles val="exact"/>
        </dgm:presLayoutVars>
      </dgm:prSet>
      <dgm:spPr/>
    </dgm:pt>
    <dgm:pt modelId="{602EC151-702A-4FD8-B715-3F9CD53C1A05}" type="pres">
      <dgm:prSet presAssocID="{3EEBC3BF-90AA-4311-87C7-284848A35354}" presName="node" presStyleLbl="node1" presStyleIdx="0" presStyleCnt="5">
        <dgm:presLayoutVars>
          <dgm:bulletEnabled val="1"/>
        </dgm:presLayoutVars>
      </dgm:prSet>
      <dgm:spPr>
        <a:prstGeom prst="roundRect">
          <a:avLst/>
        </a:prstGeom>
      </dgm:spPr>
    </dgm:pt>
    <dgm:pt modelId="{38AB2554-CE87-4EF2-B610-54631AC983C5}" type="pres">
      <dgm:prSet presAssocID="{23C6B7AD-25C0-49A7-BC1E-70A03CA78C78}" presName="sibTrans" presStyleLbl="sibTrans1D1" presStyleIdx="0" presStyleCnt="4"/>
      <dgm:spPr/>
    </dgm:pt>
    <dgm:pt modelId="{AC939B70-E7D6-4149-B2DB-881A32DACE54}" type="pres">
      <dgm:prSet presAssocID="{23C6B7AD-25C0-49A7-BC1E-70A03CA78C78}" presName="connectorText" presStyleLbl="sibTrans1D1" presStyleIdx="0" presStyleCnt="4"/>
      <dgm:spPr/>
    </dgm:pt>
    <dgm:pt modelId="{781FCA4A-F5DF-44AD-8996-2224509477DF}" type="pres">
      <dgm:prSet presAssocID="{8375976F-E906-4911-A492-F1ACAE65F83A}" presName="node" presStyleLbl="node1" presStyleIdx="1" presStyleCnt="5">
        <dgm:presLayoutVars>
          <dgm:bulletEnabled val="1"/>
        </dgm:presLayoutVars>
      </dgm:prSet>
      <dgm:spPr>
        <a:prstGeom prst="roundRect">
          <a:avLst/>
        </a:prstGeom>
      </dgm:spPr>
    </dgm:pt>
    <dgm:pt modelId="{027EE9F0-1BA4-464E-8EDE-A279CAD41A76}" type="pres">
      <dgm:prSet presAssocID="{A0F30813-C55F-4EBD-AB2A-C20B3D245AF8}" presName="sibTrans" presStyleLbl="sibTrans1D1" presStyleIdx="1" presStyleCnt="4"/>
      <dgm:spPr/>
    </dgm:pt>
    <dgm:pt modelId="{8FE1D5F6-0D36-4F70-9084-BFDF117314BE}" type="pres">
      <dgm:prSet presAssocID="{A0F30813-C55F-4EBD-AB2A-C20B3D245AF8}" presName="connectorText" presStyleLbl="sibTrans1D1" presStyleIdx="1" presStyleCnt="4"/>
      <dgm:spPr/>
    </dgm:pt>
    <dgm:pt modelId="{0E58F54C-8B5B-41D3-9A82-E4302A97A56A}" type="pres">
      <dgm:prSet presAssocID="{ABBCC622-1A47-4B8C-A668-CBACAE2E6627}" presName="node" presStyleLbl="node1" presStyleIdx="2" presStyleCnt="5">
        <dgm:presLayoutVars>
          <dgm:bulletEnabled val="1"/>
        </dgm:presLayoutVars>
      </dgm:prSet>
      <dgm:spPr>
        <a:prstGeom prst="roundRect">
          <a:avLst/>
        </a:prstGeom>
      </dgm:spPr>
    </dgm:pt>
    <dgm:pt modelId="{A6CD1308-6AC8-48A4-B780-363D94096799}" type="pres">
      <dgm:prSet presAssocID="{C66D367B-3C42-4C60-BA93-4EC04ABCABA4}" presName="sibTrans" presStyleLbl="sibTrans1D1" presStyleIdx="2" presStyleCnt="4"/>
      <dgm:spPr/>
    </dgm:pt>
    <dgm:pt modelId="{76E92D19-E2EB-4DB9-9CC6-549FFB05F91D}" type="pres">
      <dgm:prSet presAssocID="{C66D367B-3C42-4C60-BA93-4EC04ABCABA4}" presName="connectorText" presStyleLbl="sibTrans1D1" presStyleIdx="2" presStyleCnt="4"/>
      <dgm:spPr/>
    </dgm:pt>
    <dgm:pt modelId="{CDCF0B98-1851-4AEA-ABA3-C1E39EF8BD03}" type="pres">
      <dgm:prSet presAssocID="{B4830F24-9F14-4BBB-BA3D-1CDF54EC329A}" presName="node" presStyleLbl="node1" presStyleIdx="3" presStyleCnt="5">
        <dgm:presLayoutVars>
          <dgm:bulletEnabled val="1"/>
        </dgm:presLayoutVars>
      </dgm:prSet>
      <dgm:spPr>
        <a:prstGeom prst="roundRect">
          <a:avLst/>
        </a:prstGeom>
      </dgm:spPr>
    </dgm:pt>
    <dgm:pt modelId="{198D33A8-861F-4495-9156-61160C954F46}" type="pres">
      <dgm:prSet presAssocID="{A8080ACE-FC00-4D08-8CC2-E9D6A51E0264}" presName="sibTrans" presStyleLbl="sibTrans1D1" presStyleIdx="3" presStyleCnt="4"/>
      <dgm:spPr/>
    </dgm:pt>
    <dgm:pt modelId="{EC5185C9-23DA-4317-8CBC-8556DF14A752}" type="pres">
      <dgm:prSet presAssocID="{A8080ACE-FC00-4D08-8CC2-E9D6A51E0264}" presName="connectorText" presStyleLbl="sibTrans1D1" presStyleIdx="3" presStyleCnt="4"/>
      <dgm:spPr/>
    </dgm:pt>
    <dgm:pt modelId="{40D5B7CC-1E8F-4829-AFFF-E2AEEB813A08}" type="pres">
      <dgm:prSet presAssocID="{EFB2A034-C513-4D5D-9F94-70DCD5EEE278}" presName="node" presStyleLbl="node1" presStyleIdx="4" presStyleCnt="5">
        <dgm:presLayoutVars>
          <dgm:bulletEnabled val="1"/>
        </dgm:presLayoutVars>
      </dgm:prSet>
      <dgm:spPr>
        <a:prstGeom prst="roundRect">
          <a:avLst/>
        </a:prstGeom>
      </dgm:spPr>
    </dgm:pt>
  </dgm:ptLst>
  <dgm:cxnLst>
    <dgm:cxn modelId="{9460012C-2C22-437E-91C8-E569397A210A}" type="presOf" srcId="{C66D367B-3C42-4C60-BA93-4EC04ABCABA4}" destId="{76E92D19-E2EB-4DB9-9CC6-549FFB05F91D}" srcOrd="1" destOrd="0" presId="urn:microsoft.com/office/officeart/2005/8/layout/bProcess3"/>
    <dgm:cxn modelId="{BA25AE2E-A7B2-4CAB-8361-DEBCD8AA487E}" srcId="{8A7DC24B-FF08-42F2-BCD4-8B47804055C6}" destId="{B4830F24-9F14-4BBB-BA3D-1CDF54EC329A}" srcOrd="3" destOrd="0" parTransId="{4EB28EB4-C127-4909-BE68-49845F05F7AF}" sibTransId="{A8080ACE-FC00-4D08-8CC2-E9D6A51E0264}"/>
    <dgm:cxn modelId="{AA633D37-2562-441A-8725-1077F0E6B2B2}" type="presOf" srcId="{8A7DC24B-FF08-42F2-BCD4-8B47804055C6}" destId="{BC097B2D-BBC0-4559-AF19-0E5AEF2A8E6E}" srcOrd="0" destOrd="0" presId="urn:microsoft.com/office/officeart/2005/8/layout/bProcess3"/>
    <dgm:cxn modelId="{B7A1835C-3CDF-4CC3-8AAA-AE806B95A813}" srcId="{8A7DC24B-FF08-42F2-BCD4-8B47804055C6}" destId="{ABBCC622-1A47-4B8C-A668-CBACAE2E6627}" srcOrd="2" destOrd="0" parTransId="{5874DFC5-6A2D-400E-AFE8-5A6F940E1FCE}" sibTransId="{C66D367B-3C42-4C60-BA93-4EC04ABCABA4}"/>
    <dgm:cxn modelId="{6CBF474A-716B-40A5-95B4-2A8870743D7C}" type="presOf" srcId="{A0F30813-C55F-4EBD-AB2A-C20B3D245AF8}" destId="{8FE1D5F6-0D36-4F70-9084-BFDF117314BE}" srcOrd="1" destOrd="0" presId="urn:microsoft.com/office/officeart/2005/8/layout/bProcess3"/>
    <dgm:cxn modelId="{AD9FE06A-4762-4FA6-A8D4-66775FB7B256}" type="presOf" srcId="{3EEBC3BF-90AA-4311-87C7-284848A35354}" destId="{602EC151-702A-4FD8-B715-3F9CD53C1A05}" srcOrd="0" destOrd="0" presId="urn:microsoft.com/office/officeart/2005/8/layout/bProcess3"/>
    <dgm:cxn modelId="{3213F27D-6BE5-4657-80BC-0270F099F557}" type="presOf" srcId="{23C6B7AD-25C0-49A7-BC1E-70A03CA78C78}" destId="{38AB2554-CE87-4EF2-B610-54631AC983C5}" srcOrd="0" destOrd="0" presId="urn:microsoft.com/office/officeart/2005/8/layout/bProcess3"/>
    <dgm:cxn modelId="{0D321180-97BD-4FF3-A3E5-EA57193889E7}" srcId="{8A7DC24B-FF08-42F2-BCD4-8B47804055C6}" destId="{8375976F-E906-4911-A492-F1ACAE65F83A}" srcOrd="1" destOrd="0" parTransId="{2587DF2B-D8FC-4B28-A01E-B5A409CB1661}" sibTransId="{A0F30813-C55F-4EBD-AB2A-C20B3D245AF8}"/>
    <dgm:cxn modelId="{30E3E49F-B456-4E33-8873-38A41A1DAD1D}" type="presOf" srcId="{EFB2A034-C513-4D5D-9F94-70DCD5EEE278}" destId="{40D5B7CC-1E8F-4829-AFFF-E2AEEB813A08}" srcOrd="0" destOrd="0" presId="urn:microsoft.com/office/officeart/2005/8/layout/bProcess3"/>
    <dgm:cxn modelId="{7F2718B7-E00A-4D29-8AB9-EB1C4DE60829}" srcId="{8A7DC24B-FF08-42F2-BCD4-8B47804055C6}" destId="{3EEBC3BF-90AA-4311-87C7-284848A35354}" srcOrd="0" destOrd="0" parTransId="{D27E1A0F-DED2-4364-B8F4-4DED0BAD36C9}" sibTransId="{23C6B7AD-25C0-49A7-BC1E-70A03CA78C78}"/>
    <dgm:cxn modelId="{8C8DAAD7-F03C-4EA2-8357-43DC6D9C8C60}" type="presOf" srcId="{ABBCC622-1A47-4B8C-A668-CBACAE2E6627}" destId="{0E58F54C-8B5B-41D3-9A82-E4302A97A56A}" srcOrd="0" destOrd="0" presId="urn:microsoft.com/office/officeart/2005/8/layout/bProcess3"/>
    <dgm:cxn modelId="{A3B65DDA-8CD1-4D1C-8538-20083F94BC7A}" type="presOf" srcId="{23C6B7AD-25C0-49A7-BC1E-70A03CA78C78}" destId="{AC939B70-E7D6-4149-B2DB-881A32DACE54}" srcOrd="1" destOrd="0" presId="urn:microsoft.com/office/officeart/2005/8/layout/bProcess3"/>
    <dgm:cxn modelId="{2F9CECDB-48D2-4BA7-8F31-BF5C34C9CB0F}" type="presOf" srcId="{B4830F24-9F14-4BBB-BA3D-1CDF54EC329A}" destId="{CDCF0B98-1851-4AEA-ABA3-C1E39EF8BD03}" srcOrd="0" destOrd="0" presId="urn:microsoft.com/office/officeart/2005/8/layout/bProcess3"/>
    <dgm:cxn modelId="{CF17E9E1-184F-48B3-B128-E8B7652EE675}" type="presOf" srcId="{C66D367B-3C42-4C60-BA93-4EC04ABCABA4}" destId="{A6CD1308-6AC8-48A4-B780-363D94096799}" srcOrd="0" destOrd="0" presId="urn:microsoft.com/office/officeart/2005/8/layout/bProcess3"/>
    <dgm:cxn modelId="{C335BCE2-F9C4-4241-89E3-F51833492D7A}" type="presOf" srcId="{A8080ACE-FC00-4D08-8CC2-E9D6A51E0264}" destId="{EC5185C9-23DA-4317-8CBC-8556DF14A752}" srcOrd="1" destOrd="0" presId="urn:microsoft.com/office/officeart/2005/8/layout/bProcess3"/>
    <dgm:cxn modelId="{4A696EE5-F1A5-4F92-998F-3779818C0813}" srcId="{8A7DC24B-FF08-42F2-BCD4-8B47804055C6}" destId="{EFB2A034-C513-4D5D-9F94-70DCD5EEE278}" srcOrd="4" destOrd="0" parTransId="{37547C07-EE9B-453D-9597-30BCDB6597E0}" sibTransId="{5BF048A1-701A-498B-85D5-E17A1F4099F5}"/>
    <dgm:cxn modelId="{30BC48EC-1FE3-4D90-9BA1-B1299A0E2EF5}" type="presOf" srcId="{A8080ACE-FC00-4D08-8CC2-E9D6A51E0264}" destId="{198D33A8-861F-4495-9156-61160C954F46}" srcOrd="0" destOrd="0" presId="urn:microsoft.com/office/officeart/2005/8/layout/bProcess3"/>
    <dgm:cxn modelId="{7CB4F7EF-DFFA-4328-947F-45BCC0104D18}" type="presOf" srcId="{8375976F-E906-4911-A492-F1ACAE65F83A}" destId="{781FCA4A-F5DF-44AD-8996-2224509477DF}" srcOrd="0" destOrd="0" presId="urn:microsoft.com/office/officeart/2005/8/layout/bProcess3"/>
    <dgm:cxn modelId="{1E1BDCF2-B58D-45AC-8A8C-51AC4740D9A0}" type="presOf" srcId="{A0F30813-C55F-4EBD-AB2A-C20B3D245AF8}" destId="{027EE9F0-1BA4-464E-8EDE-A279CAD41A76}" srcOrd="0" destOrd="0" presId="urn:microsoft.com/office/officeart/2005/8/layout/bProcess3"/>
    <dgm:cxn modelId="{301BFCD7-FDDE-4036-8DA3-DE95B776E7A9}" type="presParOf" srcId="{BC097B2D-BBC0-4559-AF19-0E5AEF2A8E6E}" destId="{602EC151-702A-4FD8-B715-3F9CD53C1A05}" srcOrd="0" destOrd="0" presId="urn:microsoft.com/office/officeart/2005/8/layout/bProcess3"/>
    <dgm:cxn modelId="{599FCE6A-7E91-48FB-A27B-74D3D8FA0E93}" type="presParOf" srcId="{BC097B2D-BBC0-4559-AF19-0E5AEF2A8E6E}" destId="{38AB2554-CE87-4EF2-B610-54631AC983C5}" srcOrd="1" destOrd="0" presId="urn:microsoft.com/office/officeart/2005/8/layout/bProcess3"/>
    <dgm:cxn modelId="{A854D05A-DBF3-41F6-B22D-4092316C310E}" type="presParOf" srcId="{38AB2554-CE87-4EF2-B610-54631AC983C5}" destId="{AC939B70-E7D6-4149-B2DB-881A32DACE54}" srcOrd="0" destOrd="0" presId="urn:microsoft.com/office/officeart/2005/8/layout/bProcess3"/>
    <dgm:cxn modelId="{479997EE-1C14-43EB-A419-95A1EE5B8843}" type="presParOf" srcId="{BC097B2D-BBC0-4559-AF19-0E5AEF2A8E6E}" destId="{781FCA4A-F5DF-44AD-8996-2224509477DF}" srcOrd="2" destOrd="0" presId="urn:microsoft.com/office/officeart/2005/8/layout/bProcess3"/>
    <dgm:cxn modelId="{AF092069-88E0-4B0F-87BB-45A13B819A51}" type="presParOf" srcId="{BC097B2D-BBC0-4559-AF19-0E5AEF2A8E6E}" destId="{027EE9F0-1BA4-464E-8EDE-A279CAD41A76}" srcOrd="3" destOrd="0" presId="urn:microsoft.com/office/officeart/2005/8/layout/bProcess3"/>
    <dgm:cxn modelId="{0A51D32C-7F55-4A0A-9E66-658E5CEB5436}" type="presParOf" srcId="{027EE9F0-1BA4-464E-8EDE-A279CAD41A76}" destId="{8FE1D5F6-0D36-4F70-9084-BFDF117314BE}" srcOrd="0" destOrd="0" presId="urn:microsoft.com/office/officeart/2005/8/layout/bProcess3"/>
    <dgm:cxn modelId="{01E64BC7-693C-461E-B9BA-AC3192708321}" type="presParOf" srcId="{BC097B2D-BBC0-4559-AF19-0E5AEF2A8E6E}" destId="{0E58F54C-8B5B-41D3-9A82-E4302A97A56A}" srcOrd="4" destOrd="0" presId="urn:microsoft.com/office/officeart/2005/8/layout/bProcess3"/>
    <dgm:cxn modelId="{03A0E125-28DA-4A70-AAAC-2A5175F12D55}" type="presParOf" srcId="{BC097B2D-BBC0-4559-AF19-0E5AEF2A8E6E}" destId="{A6CD1308-6AC8-48A4-B780-363D94096799}" srcOrd="5" destOrd="0" presId="urn:microsoft.com/office/officeart/2005/8/layout/bProcess3"/>
    <dgm:cxn modelId="{84C7F5DB-92D0-4DC4-9328-53B963725C9F}" type="presParOf" srcId="{A6CD1308-6AC8-48A4-B780-363D94096799}" destId="{76E92D19-E2EB-4DB9-9CC6-549FFB05F91D}" srcOrd="0" destOrd="0" presId="urn:microsoft.com/office/officeart/2005/8/layout/bProcess3"/>
    <dgm:cxn modelId="{99F2D00D-0814-4507-A35B-CA3F27BD81F7}" type="presParOf" srcId="{BC097B2D-BBC0-4559-AF19-0E5AEF2A8E6E}" destId="{CDCF0B98-1851-4AEA-ABA3-C1E39EF8BD03}" srcOrd="6" destOrd="0" presId="urn:microsoft.com/office/officeart/2005/8/layout/bProcess3"/>
    <dgm:cxn modelId="{E87F5221-4292-43E4-AA0C-96E973C2B1C6}" type="presParOf" srcId="{BC097B2D-BBC0-4559-AF19-0E5AEF2A8E6E}" destId="{198D33A8-861F-4495-9156-61160C954F46}" srcOrd="7" destOrd="0" presId="urn:microsoft.com/office/officeart/2005/8/layout/bProcess3"/>
    <dgm:cxn modelId="{0FE39858-EB5F-4268-A416-A82CE05FB33B}" type="presParOf" srcId="{198D33A8-861F-4495-9156-61160C954F46}" destId="{EC5185C9-23DA-4317-8CBC-8556DF14A752}" srcOrd="0" destOrd="0" presId="urn:microsoft.com/office/officeart/2005/8/layout/bProcess3"/>
    <dgm:cxn modelId="{E4434C67-E2D4-4C47-B50B-098269AA1E94}" type="presParOf" srcId="{BC097B2D-BBC0-4559-AF19-0E5AEF2A8E6E}" destId="{40D5B7CC-1E8F-4829-AFFF-E2AEEB813A08}"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9FFDE5-A86F-4FE9-90C4-E7B7EA1A6C3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362EE038-FDDE-44B8-98BC-C8FA89D5CF56}">
      <dgm:prSet phldrT="[Text]" custT="1"/>
      <dgm:spPr>
        <a:solidFill>
          <a:srgbClr val="005CA7"/>
        </a:solidFill>
      </dgm:spPr>
      <dgm:t>
        <a:bodyPr/>
        <a:lstStyle/>
        <a:p>
          <a:pPr>
            <a:buFont typeface="Wingdings" panose="05000000000000000000" pitchFamily="2" charset="2"/>
            <a:buChar char="ü"/>
          </a:pPr>
          <a:r>
            <a:rPr lang="en-GB" sz="1600" b="1" dirty="0">
              <a:latin typeface="Barlow" panose="00000500000000000000" pitchFamily="2" charset="0"/>
            </a:rPr>
            <a:t>Have you returned your declaration? </a:t>
          </a:r>
          <a:r>
            <a:rPr lang="en-GB" sz="1600" dirty="0">
              <a:latin typeface="Barlow" panose="00000500000000000000" pitchFamily="2" charset="0"/>
            </a:rPr>
            <a:t>Step 1</a:t>
          </a:r>
          <a:endParaRPr lang="en-GB" sz="1600" dirty="0"/>
        </a:p>
      </dgm:t>
    </dgm:pt>
    <dgm:pt modelId="{4ACB04C1-F2F0-4D6F-95F8-0980DDD02F7C}" type="parTrans" cxnId="{5785410A-0143-4209-933E-6D1EC67028FA}">
      <dgm:prSet/>
      <dgm:spPr/>
      <dgm:t>
        <a:bodyPr/>
        <a:lstStyle/>
        <a:p>
          <a:endParaRPr lang="en-GB"/>
        </a:p>
      </dgm:t>
    </dgm:pt>
    <dgm:pt modelId="{8B032F2F-A300-4C81-8E97-B0A87F21CE0F}" type="sibTrans" cxnId="{5785410A-0143-4209-933E-6D1EC67028FA}">
      <dgm:prSet/>
      <dgm:spPr/>
      <dgm:t>
        <a:bodyPr/>
        <a:lstStyle/>
        <a:p>
          <a:endParaRPr lang="en-GB"/>
        </a:p>
      </dgm:t>
    </dgm:pt>
    <dgm:pt modelId="{886BD585-3501-4DD3-8906-A91D6DCB64FD}">
      <dgm:prSet custT="1"/>
      <dgm:spPr>
        <a:solidFill>
          <a:srgbClr val="92278F"/>
        </a:solidFill>
      </dgm:spPr>
      <dgm:t>
        <a:bodyPr/>
        <a:lstStyle/>
        <a:p>
          <a:r>
            <a:rPr lang="en-GB" sz="1600" b="1" dirty="0">
              <a:latin typeface="Barlow" panose="00000500000000000000" pitchFamily="2" charset="0"/>
            </a:rPr>
            <a:t>Training across your practice? </a:t>
          </a:r>
          <a:br>
            <a:rPr lang="en-GB" sz="1600" dirty="0">
              <a:latin typeface="Barlow" panose="00000500000000000000" pitchFamily="2" charset="0"/>
            </a:rPr>
          </a:br>
          <a:r>
            <a:rPr lang="en-GB" sz="1600" dirty="0">
              <a:latin typeface="Barlow" panose="00000500000000000000" pitchFamily="2" charset="0"/>
            </a:rPr>
            <a:t>Train your colleagues or share webinars</a:t>
          </a:r>
        </a:p>
      </dgm:t>
    </dgm:pt>
    <dgm:pt modelId="{4E706130-117F-4C16-8DF9-1EE88515BA84}" type="parTrans" cxnId="{DBE85F78-6AFE-46CB-8481-BD85D103D0F7}">
      <dgm:prSet/>
      <dgm:spPr/>
      <dgm:t>
        <a:bodyPr/>
        <a:lstStyle/>
        <a:p>
          <a:endParaRPr lang="en-GB"/>
        </a:p>
      </dgm:t>
    </dgm:pt>
    <dgm:pt modelId="{0D67646F-B92E-414F-8245-0C6178C4978F}" type="sibTrans" cxnId="{DBE85F78-6AFE-46CB-8481-BD85D103D0F7}">
      <dgm:prSet/>
      <dgm:spPr/>
      <dgm:t>
        <a:bodyPr/>
        <a:lstStyle/>
        <a:p>
          <a:endParaRPr lang="en-GB"/>
        </a:p>
      </dgm:t>
    </dgm:pt>
    <dgm:pt modelId="{1E4021F1-7A69-4A45-BBE1-F1325FF929DF}">
      <dgm:prSet custT="1"/>
      <dgm:spPr>
        <a:solidFill>
          <a:srgbClr val="F37321"/>
        </a:solidFill>
      </dgm:spPr>
      <dgm:t>
        <a:bodyPr/>
        <a:lstStyle/>
        <a:p>
          <a:r>
            <a:rPr lang="en-GB" sz="1600" b="1" dirty="0">
              <a:latin typeface="Barlow" panose="00000500000000000000" pitchFamily="2" charset="0"/>
            </a:rPr>
            <a:t>Display posters </a:t>
          </a:r>
          <a:r>
            <a:rPr lang="en-GB" sz="1600" dirty="0">
              <a:latin typeface="Barlow" panose="00000500000000000000" pitchFamily="2" charset="0"/>
            </a:rPr>
            <a:t>and check your </a:t>
          </a:r>
          <a:r>
            <a:rPr lang="en-GB" sz="1600" b="1" dirty="0">
              <a:latin typeface="Barlow" panose="00000500000000000000" pitchFamily="2" charset="0"/>
            </a:rPr>
            <a:t>website</a:t>
          </a:r>
        </a:p>
      </dgm:t>
    </dgm:pt>
    <dgm:pt modelId="{C805E551-37EF-4EC7-87CC-0760C72D6CF6}" type="parTrans" cxnId="{A2D31860-7D8F-4060-B9F4-6E9C050BF42D}">
      <dgm:prSet/>
      <dgm:spPr/>
      <dgm:t>
        <a:bodyPr/>
        <a:lstStyle/>
        <a:p>
          <a:endParaRPr lang="en-GB"/>
        </a:p>
      </dgm:t>
    </dgm:pt>
    <dgm:pt modelId="{032DF423-AC0A-48C6-A86F-0061500DCB9A}" type="sibTrans" cxnId="{A2D31860-7D8F-4060-B9F4-6E9C050BF42D}">
      <dgm:prSet/>
      <dgm:spPr/>
      <dgm:t>
        <a:bodyPr/>
        <a:lstStyle/>
        <a:p>
          <a:endParaRPr lang="en-GB"/>
        </a:p>
      </dgm:t>
    </dgm:pt>
    <dgm:pt modelId="{D1029FBE-8A94-481C-95A9-018E55FD329D}">
      <dgm:prSet custT="1"/>
      <dgm:spPr>
        <a:solidFill>
          <a:srgbClr val="008777"/>
        </a:solidFill>
      </dgm:spPr>
      <dgm:t>
        <a:bodyPr/>
        <a:lstStyle/>
        <a:p>
          <a:r>
            <a:rPr lang="en-GB" sz="1600" dirty="0">
              <a:latin typeface="Barlow" panose="00000500000000000000" pitchFamily="2" charset="0"/>
            </a:rPr>
            <a:t>Invite your PCN and other local practices to become Safe Surgeries</a:t>
          </a:r>
        </a:p>
      </dgm:t>
    </dgm:pt>
    <dgm:pt modelId="{A154E9A5-7B72-4F7B-A627-A41F52B25A6F}" type="parTrans" cxnId="{ABCBA29F-6EA1-4ED0-B179-975C83F2E9B4}">
      <dgm:prSet/>
      <dgm:spPr/>
      <dgm:t>
        <a:bodyPr/>
        <a:lstStyle/>
        <a:p>
          <a:endParaRPr lang="en-GB"/>
        </a:p>
      </dgm:t>
    </dgm:pt>
    <dgm:pt modelId="{EF038902-5DD3-4DBF-A3E7-342C25717AA5}" type="sibTrans" cxnId="{ABCBA29F-6EA1-4ED0-B179-975C83F2E9B4}">
      <dgm:prSet/>
      <dgm:spPr/>
      <dgm:t>
        <a:bodyPr/>
        <a:lstStyle/>
        <a:p>
          <a:endParaRPr lang="en-GB"/>
        </a:p>
      </dgm:t>
    </dgm:pt>
    <dgm:pt modelId="{6DEC96D6-2171-4074-914A-B7EE7753BEF2}">
      <dgm:prSet custT="1"/>
      <dgm:spPr>
        <a:solidFill>
          <a:srgbClr val="CB0568"/>
        </a:solidFill>
      </dgm:spPr>
      <dgm:t>
        <a:bodyPr/>
        <a:lstStyle/>
        <a:p>
          <a:r>
            <a:rPr lang="en-GB" sz="1600">
              <a:latin typeface="Barlow" panose="00000500000000000000" pitchFamily="2" charset="0"/>
            </a:rPr>
            <a:t>Let us know about your progress</a:t>
          </a:r>
        </a:p>
      </dgm:t>
    </dgm:pt>
    <dgm:pt modelId="{323E06FE-9B0B-437C-8434-13E6437C6FA0}" type="parTrans" cxnId="{4CF230F7-5A5C-4423-869D-5741E598B119}">
      <dgm:prSet/>
      <dgm:spPr/>
      <dgm:t>
        <a:bodyPr/>
        <a:lstStyle/>
        <a:p>
          <a:endParaRPr lang="en-GB"/>
        </a:p>
      </dgm:t>
    </dgm:pt>
    <dgm:pt modelId="{024BEAEF-E7A2-4E3D-9CB8-5D9F546A8655}" type="sibTrans" cxnId="{4CF230F7-5A5C-4423-869D-5741E598B119}">
      <dgm:prSet/>
      <dgm:spPr/>
      <dgm:t>
        <a:bodyPr/>
        <a:lstStyle/>
        <a:p>
          <a:endParaRPr lang="en-GB"/>
        </a:p>
      </dgm:t>
    </dgm:pt>
    <dgm:pt modelId="{B0C1EACC-EBE1-4C18-806A-CF0F69E05F8E}">
      <dgm:prSet custT="1"/>
      <dgm:spPr>
        <a:solidFill>
          <a:srgbClr val="32B5EA"/>
        </a:solidFill>
      </dgm:spPr>
      <dgm:t>
        <a:bodyPr/>
        <a:lstStyle/>
        <a:p>
          <a:r>
            <a:rPr lang="en-GB" sz="1600" dirty="0">
              <a:latin typeface="Barlow" panose="00000500000000000000" pitchFamily="2" charset="0"/>
            </a:rPr>
            <a:t>Does your </a:t>
          </a:r>
          <a:r>
            <a:rPr lang="en-GB" sz="1600" b="1" dirty="0">
              <a:latin typeface="Barlow" panose="00000500000000000000" pitchFamily="2" charset="0"/>
            </a:rPr>
            <a:t>registration policy </a:t>
          </a:r>
          <a:r>
            <a:rPr lang="en-GB" sz="1600" dirty="0">
              <a:latin typeface="Barlow" panose="00000500000000000000" pitchFamily="2" charset="0"/>
            </a:rPr>
            <a:t>align with Safe Surgeries?</a:t>
          </a:r>
        </a:p>
      </dgm:t>
    </dgm:pt>
    <dgm:pt modelId="{7F9DF715-735C-4C05-9480-B5844910A7BA}" type="parTrans" cxnId="{AA552826-111E-4709-B90D-922A481D1599}">
      <dgm:prSet/>
      <dgm:spPr/>
      <dgm:t>
        <a:bodyPr/>
        <a:lstStyle/>
        <a:p>
          <a:endParaRPr lang="en-GB"/>
        </a:p>
      </dgm:t>
    </dgm:pt>
    <dgm:pt modelId="{2ED7DA94-AC7E-495D-B690-C670424370CA}" type="sibTrans" cxnId="{AA552826-111E-4709-B90D-922A481D1599}">
      <dgm:prSet/>
      <dgm:spPr/>
      <dgm:t>
        <a:bodyPr/>
        <a:lstStyle/>
        <a:p>
          <a:endParaRPr lang="en-GB"/>
        </a:p>
      </dgm:t>
    </dgm:pt>
    <dgm:pt modelId="{B642C4BF-7FC3-4A6A-86DB-8358C8A1D1A4}" type="pres">
      <dgm:prSet presAssocID="{389FFDE5-A86F-4FE9-90C4-E7B7EA1A6C33}" presName="Name0" presStyleCnt="0">
        <dgm:presLayoutVars>
          <dgm:chMax val="7"/>
          <dgm:chPref val="7"/>
          <dgm:dir/>
        </dgm:presLayoutVars>
      </dgm:prSet>
      <dgm:spPr/>
    </dgm:pt>
    <dgm:pt modelId="{694C9F9B-F4CE-47E1-83CA-376267E89BEA}" type="pres">
      <dgm:prSet presAssocID="{389FFDE5-A86F-4FE9-90C4-E7B7EA1A6C33}" presName="Name1" presStyleCnt="0"/>
      <dgm:spPr/>
    </dgm:pt>
    <dgm:pt modelId="{13667667-0502-4936-A4D5-47B40D604594}" type="pres">
      <dgm:prSet presAssocID="{389FFDE5-A86F-4FE9-90C4-E7B7EA1A6C33}" presName="cycle" presStyleCnt="0"/>
      <dgm:spPr/>
    </dgm:pt>
    <dgm:pt modelId="{24945D96-D4C9-40B3-9067-590815CEFEA2}" type="pres">
      <dgm:prSet presAssocID="{389FFDE5-A86F-4FE9-90C4-E7B7EA1A6C33}" presName="srcNode" presStyleLbl="node1" presStyleIdx="0" presStyleCnt="6"/>
      <dgm:spPr/>
    </dgm:pt>
    <dgm:pt modelId="{0DB60825-015C-451E-BD92-043903DE4D06}" type="pres">
      <dgm:prSet presAssocID="{389FFDE5-A86F-4FE9-90C4-E7B7EA1A6C33}" presName="conn" presStyleLbl="parChTrans1D2" presStyleIdx="0" presStyleCnt="1"/>
      <dgm:spPr/>
    </dgm:pt>
    <dgm:pt modelId="{2C9D06BF-10B1-44CA-A6E3-B45682B2EA24}" type="pres">
      <dgm:prSet presAssocID="{389FFDE5-A86F-4FE9-90C4-E7B7EA1A6C33}" presName="extraNode" presStyleLbl="node1" presStyleIdx="0" presStyleCnt="6"/>
      <dgm:spPr/>
    </dgm:pt>
    <dgm:pt modelId="{CA490EFC-429C-4CBF-BAD6-5BDB21B68772}" type="pres">
      <dgm:prSet presAssocID="{389FFDE5-A86F-4FE9-90C4-E7B7EA1A6C33}" presName="dstNode" presStyleLbl="node1" presStyleIdx="0" presStyleCnt="6"/>
      <dgm:spPr/>
    </dgm:pt>
    <dgm:pt modelId="{5BBD89A2-17E3-4B99-8062-D1650DE9BF60}" type="pres">
      <dgm:prSet presAssocID="{362EE038-FDDE-44B8-98BC-C8FA89D5CF56}" presName="text_1" presStyleLbl="node1" presStyleIdx="0" presStyleCnt="6">
        <dgm:presLayoutVars>
          <dgm:bulletEnabled val="1"/>
        </dgm:presLayoutVars>
      </dgm:prSet>
      <dgm:spPr>
        <a:prstGeom prst="roundRect">
          <a:avLst/>
        </a:prstGeom>
      </dgm:spPr>
    </dgm:pt>
    <dgm:pt modelId="{6A670500-FA88-41B7-9F48-47251FB9B56B}" type="pres">
      <dgm:prSet presAssocID="{362EE038-FDDE-44B8-98BC-C8FA89D5CF56}" presName="accent_1" presStyleCnt="0"/>
      <dgm:spPr/>
    </dgm:pt>
    <dgm:pt modelId="{7B1FCCD7-FD4A-4BB1-9860-2FB4C24C781C}" type="pres">
      <dgm:prSet presAssocID="{362EE038-FDDE-44B8-98BC-C8FA89D5CF56}" presName="accentRepeatNode" presStyleLbl="solidFgAcc1" presStyleIdx="0" presStyleCnt="6"/>
      <dgm:spPr/>
    </dgm:pt>
    <dgm:pt modelId="{1D57C559-DE33-49BC-8377-113BB1DBC2E7}" type="pres">
      <dgm:prSet presAssocID="{886BD585-3501-4DD3-8906-A91D6DCB64FD}" presName="text_2" presStyleLbl="node1" presStyleIdx="1" presStyleCnt="6">
        <dgm:presLayoutVars>
          <dgm:bulletEnabled val="1"/>
        </dgm:presLayoutVars>
      </dgm:prSet>
      <dgm:spPr>
        <a:prstGeom prst="roundRect">
          <a:avLst/>
        </a:prstGeom>
      </dgm:spPr>
    </dgm:pt>
    <dgm:pt modelId="{7364494E-751A-4507-8512-FC2C0F8FD110}" type="pres">
      <dgm:prSet presAssocID="{886BD585-3501-4DD3-8906-A91D6DCB64FD}" presName="accent_2" presStyleCnt="0"/>
      <dgm:spPr/>
    </dgm:pt>
    <dgm:pt modelId="{714DE2D0-07B7-4712-90C2-A0BEC6A13149}" type="pres">
      <dgm:prSet presAssocID="{886BD585-3501-4DD3-8906-A91D6DCB64FD}" presName="accentRepeatNode" presStyleLbl="solidFgAcc1" presStyleIdx="1" presStyleCnt="6"/>
      <dgm:spPr/>
    </dgm:pt>
    <dgm:pt modelId="{FAFB0641-589F-4F78-9284-7CA5789ABA2E}" type="pres">
      <dgm:prSet presAssocID="{B0C1EACC-EBE1-4C18-806A-CF0F69E05F8E}" presName="text_3" presStyleLbl="node1" presStyleIdx="2" presStyleCnt="6">
        <dgm:presLayoutVars>
          <dgm:bulletEnabled val="1"/>
        </dgm:presLayoutVars>
      </dgm:prSet>
      <dgm:spPr>
        <a:prstGeom prst="roundRect">
          <a:avLst/>
        </a:prstGeom>
      </dgm:spPr>
    </dgm:pt>
    <dgm:pt modelId="{E1027543-14A8-416D-9908-77C10EE77A67}" type="pres">
      <dgm:prSet presAssocID="{B0C1EACC-EBE1-4C18-806A-CF0F69E05F8E}" presName="accent_3" presStyleCnt="0"/>
      <dgm:spPr/>
    </dgm:pt>
    <dgm:pt modelId="{46B744C7-1D9F-4C6D-BA71-9944E4902926}" type="pres">
      <dgm:prSet presAssocID="{B0C1EACC-EBE1-4C18-806A-CF0F69E05F8E}" presName="accentRepeatNode" presStyleLbl="solidFgAcc1" presStyleIdx="2" presStyleCnt="6"/>
      <dgm:spPr/>
    </dgm:pt>
    <dgm:pt modelId="{4558B0ED-B36D-487E-BC5C-82A32B5AD04B}" type="pres">
      <dgm:prSet presAssocID="{1E4021F1-7A69-4A45-BBE1-F1325FF929DF}" presName="text_4" presStyleLbl="node1" presStyleIdx="3" presStyleCnt="6">
        <dgm:presLayoutVars>
          <dgm:bulletEnabled val="1"/>
        </dgm:presLayoutVars>
      </dgm:prSet>
      <dgm:spPr>
        <a:prstGeom prst="roundRect">
          <a:avLst/>
        </a:prstGeom>
      </dgm:spPr>
    </dgm:pt>
    <dgm:pt modelId="{C20DE7E0-84D1-478A-A3BD-8244847D32C8}" type="pres">
      <dgm:prSet presAssocID="{1E4021F1-7A69-4A45-BBE1-F1325FF929DF}" presName="accent_4" presStyleCnt="0"/>
      <dgm:spPr/>
    </dgm:pt>
    <dgm:pt modelId="{F11771DE-4091-4029-B918-49A81117B4D0}" type="pres">
      <dgm:prSet presAssocID="{1E4021F1-7A69-4A45-BBE1-F1325FF929DF}" presName="accentRepeatNode" presStyleLbl="solidFgAcc1" presStyleIdx="3" presStyleCnt="6"/>
      <dgm:spPr/>
    </dgm:pt>
    <dgm:pt modelId="{A86E8B4E-360C-4221-B4F7-565233D443B9}" type="pres">
      <dgm:prSet presAssocID="{D1029FBE-8A94-481C-95A9-018E55FD329D}" presName="text_5" presStyleLbl="node1" presStyleIdx="4" presStyleCnt="6">
        <dgm:presLayoutVars>
          <dgm:bulletEnabled val="1"/>
        </dgm:presLayoutVars>
      </dgm:prSet>
      <dgm:spPr>
        <a:prstGeom prst="roundRect">
          <a:avLst/>
        </a:prstGeom>
      </dgm:spPr>
    </dgm:pt>
    <dgm:pt modelId="{9DDCDC7F-5D2E-4D4D-9D58-AB40FA95E652}" type="pres">
      <dgm:prSet presAssocID="{D1029FBE-8A94-481C-95A9-018E55FD329D}" presName="accent_5" presStyleCnt="0"/>
      <dgm:spPr/>
    </dgm:pt>
    <dgm:pt modelId="{66024B79-1170-49F3-B986-B7BC2E9A9CAF}" type="pres">
      <dgm:prSet presAssocID="{D1029FBE-8A94-481C-95A9-018E55FD329D}" presName="accentRepeatNode" presStyleLbl="solidFgAcc1" presStyleIdx="4" presStyleCnt="6"/>
      <dgm:spPr/>
    </dgm:pt>
    <dgm:pt modelId="{6E70F9C2-08B0-4B63-A757-6844F7F8292B}" type="pres">
      <dgm:prSet presAssocID="{6DEC96D6-2171-4074-914A-B7EE7753BEF2}" presName="text_6" presStyleLbl="node1" presStyleIdx="5" presStyleCnt="6">
        <dgm:presLayoutVars>
          <dgm:bulletEnabled val="1"/>
        </dgm:presLayoutVars>
      </dgm:prSet>
      <dgm:spPr>
        <a:prstGeom prst="roundRect">
          <a:avLst/>
        </a:prstGeom>
      </dgm:spPr>
    </dgm:pt>
    <dgm:pt modelId="{99937EF5-0704-44A7-83A8-CCC2DC1E29FE}" type="pres">
      <dgm:prSet presAssocID="{6DEC96D6-2171-4074-914A-B7EE7753BEF2}" presName="accent_6" presStyleCnt="0"/>
      <dgm:spPr/>
    </dgm:pt>
    <dgm:pt modelId="{AADB0162-5803-464D-A798-A61C7D4B37E7}" type="pres">
      <dgm:prSet presAssocID="{6DEC96D6-2171-4074-914A-B7EE7753BEF2}" presName="accentRepeatNode" presStyleLbl="solidFgAcc1" presStyleIdx="5" presStyleCnt="6"/>
      <dgm:spPr/>
    </dgm:pt>
  </dgm:ptLst>
  <dgm:cxnLst>
    <dgm:cxn modelId="{5785410A-0143-4209-933E-6D1EC67028FA}" srcId="{389FFDE5-A86F-4FE9-90C4-E7B7EA1A6C33}" destId="{362EE038-FDDE-44B8-98BC-C8FA89D5CF56}" srcOrd="0" destOrd="0" parTransId="{4ACB04C1-F2F0-4D6F-95F8-0980DDD02F7C}" sibTransId="{8B032F2F-A300-4C81-8E97-B0A87F21CE0F}"/>
    <dgm:cxn modelId="{BDFDF50E-F3A0-41C4-9508-1B7AEE55D54C}" type="presOf" srcId="{B0C1EACC-EBE1-4C18-806A-CF0F69E05F8E}" destId="{FAFB0641-589F-4F78-9284-7CA5789ABA2E}" srcOrd="0" destOrd="0" presId="urn:microsoft.com/office/officeart/2008/layout/VerticalCurvedList"/>
    <dgm:cxn modelId="{AA552826-111E-4709-B90D-922A481D1599}" srcId="{389FFDE5-A86F-4FE9-90C4-E7B7EA1A6C33}" destId="{B0C1EACC-EBE1-4C18-806A-CF0F69E05F8E}" srcOrd="2" destOrd="0" parTransId="{7F9DF715-735C-4C05-9480-B5844910A7BA}" sibTransId="{2ED7DA94-AC7E-495D-B690-C670424370CA}"/>
    <dgm:cxn modelId="{53EC5C39-909F-47DD-8166-E83A49B5C7FD}" type="presOf" srcId="{1E4021F1-7A69-4A45-BBE1-F1325FF929DF}" destId="{4558B0ED-B36D-487E-BC5C-82A32B5AD04B}" srcOrd="0" destOrd="0" presId="urn:microsoft.com/office/officeart/2008/layout/VerticalCurvedList"/>
    <dgm:cxn modelId="{A2D31860-7D8F-4060-B9F4-6E9C050BF42D}" srcId="{389FFDE5-A86F-4FE9-90C4-E7B7EA1A6C33}" destId="{1E4021F1-7A69-4A45-BBE1-F1325FF929DF}" srcOrd="3" destOrd="0" parTransId="{C805E551-37EF-4EC7-87CC-0760C72D6CF6}" sibTransId="{032DF423-AC0A-48C6-A86F-0061500DCB9A}"/>
    <dgm:cxn modelId="{E400856E-3622-4425-99B8-BE4E14EF5764}" type="presOf" srcId="{6DEC96D6-2171-4074-914A-B7EE7753BEF2}" destId="{6E70F9C2-08B0-4B63-A757-6844F7F8292B}" srcOrd="0" destOrd="0" presId="urn:microsoft.com/office/officeart/2008/layout/VerticalCurvedList"/>
    <dgm:cxn modelId="{DBE85F78-6AFE-46CB-8481-BD85D103D0F7}" srcId="{389FFDE5-A86F-4FE9-90C4-E7B7EA1A6C33}" destId="{886BD585-3501-4DD3-8906-A91D6DCB64FD}" srcOrd="1" destOrd="0" parTransId="{4E706130-117F-4C16-8DF9-1EE88515BA84}" sibTransId="{0D67646F-B92E-414F-8245-0C6178C4978F}"/>
    <dgm:cxn modelId="{C7304978-A9D7-42C0-8CC2-0FE850F79F60}" type="presOf" srcId="{886BD585-3501-4DD3-8906-A91D6DCB64FD}" destId="{1D57C559-DE33-49BC-8377-113BB1DBC2E7}" srcOrd="0" destOrd="0" presId="urn:microsoft.com/office/officeart/2008/layout/VerticalCurvedList"/>
    <dgm:cxn modelId="{AEE50580-1C33-48B0-B4BD-884360FBD1AC}" type="presOf" srcId="{D1029FBE-8A94-481C-95A9-018E55FD329D}" destId="{A86E8B4E-360C-4221-B4F7-565233D443B9}" srcOrd="0" destOrd="0" presId="urn:microsoft.com/office/officeart/2008/layout/VerticalCurvedList"/>
    <dgm:cxn modelId="{89D8369C-DF0A-4731-AF05-F861E30B16CB}" type="presOf" srcId="{8B032F2F-A300-4C81-8E97-B0A87F21CE0F}" destId="{0DB60825-015C-451E-BD92-043903DE4D06}" srcOrd="0" destOrd="0" presId="urn:microsoft.com/office/officeart/2008/layout/VerticalCurvedList"/>
    <dgm:cxn modelId="{ABCBA29F-6EA1-4ED0-B179-975C83F2E9B4}" srcId="{389FFDE5-A86F-4FE9-90C4-E7B7EA1A6C33}" destId="{D1029FBE-8A94-481C-95A9-018E55FD329D}" srcOrd="4" destOrd="0" parTransId="{A154E9A5-7B72-4F7B-A627-A41F52B25A6F}" sibTransId="{EF038902-5DD3-4DBF-A3E7-342C25717AA5}"/>
    <dgm:cxn modelId="{E9E2AACA-3D16-41F3-B582-FD661AA3C980}" type="presOf" srcId="{362EE038-FDDE-44B8-98BC-C8FA89D5CF56}" destId="{5BBD89A2-17E3-4B99-8062-D1650DE9BF60}" srcOrd="0" destOrd="0" presId="urn:microsoft.com/office/officeart/2008/layout/VerticalCurvedList"/>
    <dgm:cxn modelId="{4CF230F7-5A5C-4423-869D-5741E598B119}" srcId="{389FFDE5-A86F-4FE9-90C4-E7B7EA1A6C33}" destId="{6DEC96D6-2171-4074-914A-B7EE7753BEF2}" srcOrd="5" destOrd="0" parTransId="{323E06FE-9B0B-437C-8434-13E6437C6FA0}" sibTransId="{024BEAEF-E7A2-4E3D-9CB8-5D9F546A8655}"/>
    <dgm:cxn modelId="{797145FF-8FB0-4169-BBDD-1C5889C9F3DB}" type="presOf" srcId="{389FFDE5-A86F-4FE9-90C4-E7B7EA1A6C33}" destId="{B642C4BF-7FC3-4A6A-86DB-8358C8A1D1A4}" srcOrd="0" destOrd="0" presId="urn:microsoft.com/office/officeart/2008/layout/VerticalCurvedList"/>
    <dgm:cxn modelId="{F41086DF-416A-49E3-8D0A-9DAC88383E9F}" type="presParOf" srcId="{B642C4BF-7FC3-4A6A-86DB-8358C8A1D1A4}" destId="{694C9F9B-F4CE-47E1-83CA-376267E89BEA}" srcOrd="0" destOrd="0" presId="urn:microsoft.com/office/officeart/2008/layout/VerticalCurvedList"/>
    <dgm:cxn modelId="{9C996870-C1AB-4384-A538-A135527131C2}" type="presParOf" srcId="{694C9F9B-F4CE-47E1-83CA-376267E89BEA}" destId="{13667667-0502-4936-A4D5-47B40D604594}" srcOrd="0" destOrd="0" presId="urn:microsoft.com/office/officeart/2008/layout/VerticalCurvedList"/>
    <dgm:cxn modelId="{0B99073B-F3E8-4FC6-8D7A-1946065FDD1B}" type="presParOf" srcId="{13667667-0502-4936-A4D5-47B40D604594}" destId="{24945D96-D4C9-40B3-9067-590815CEFEA2}" srcOrd="0" destOrd="0" presId="urn:microsoft.com/office/officeart/2008/layout/VerticalCurvedList"/>
    <dgm:cxn modelId="{75DBBD88-EF06-45CD-8D30-3D8D8FD0BC92}" type="presParOf" srcId="{13667667-0502-4936-A4D5-47B40D604594}" destId="{0DB60825-015C-451E-BD92-043903DE4D06}" srcOrd="1" destOrd="0" presId="urn:microsoft.com/office/officeart/2008/layout/VerticalCurvedList"/>
    <dgm:cxn modelId="{1A5F19A4-FFBD-4503-861A-FEAAFEE9A614}" type="presParOf" srcId="{13667667-0502-4936-A4D5-47B40D604594}" destId="{2C9D06BF-10B1-44CA-A6E3-B45682B2EA24}" srcOrd="2" destOrd="0" presId="urn:microsoft.com/office/officeart/2008/layout/VerticalCurvedList"/>
    <dgm:cxn modelId="{DF6FD0BE-47B5-41FF-8305-07C231FAF1DE}" type="presParOf" srcId="{13667667-0502-4936-A4D5-47B40D604594}" destId="{CA490EFC-429C-4CBF-BAD6-5BDB21B68772}" srcOrd="3" destOrd="0" presId="urn:microsoft.com/office/officeart/2008/layout/VerticalCurvedList"/>
    <dgm:cxn modelId="{7AF40C8F-9CCC-4F2D-8F32-3A9312D8DD68}" type="presParOf" srcId="{694C9F9B-F4CE-47E1-83CA-376267E89BEA}" destId="{5BBD89A2-17E3-4B99-8062-D1650DE9BF60}" srcOrd="1" destOrd="0" presId="urn:microsoft.com/office/officeart/2008/layout/VerticalCurvedList"/>
    <dgm:cxn modelId="{4C12363A-C871-4E3B-BB8E-C5533453FFE5}" type="presParOf" srcId="{694C9F9B-F4CE-47E1-83CA-376267E89BEA}" destId="{6A670500-FA88-41B7-9F48-47251FB9B56B}" srcOrd="2" destOrd="0" presId="urn:microsoft.com/office/officeart/2008/layout/VerticalCurvedList"/>
    <dgm:cxn modelId="{98D37434-DE86-47E9-8B4A-32621937C2A8}" type="presParOf" srcId="{6A670500-FA88-41B7-9F48-47251FB9B56B}" destId="{7B1FCCD7-FD4A-4BB1-9860-2FB4C24C781C}" srcOrd="0" destOrd="0" presId="urn:microsoft.com/office/officeart/2008/layout/VerticalCurvedList"/>
    <dgm:cxn modelId="{D59258AB-FB51-4726-87DC-9EDF2DF2CA67}" type="presParOf" srcId="{694C9F9B-F4CE-47E1-83CA-376267E89BEA}" destId="{1D57C559-DE33-49BC-8377-113BB1DBC2E7}" srcOrd="3" destOrd="0" presId="urn:microsoft.com/office/officeart/2008/layout/VerticalCurvedList"/>
    <dgm:cxn modelId="{75642F9A-42E9-4115-8BAD-8BEE2F11F013}" type="presParOf" srcId="{694C9F9B-F4CE-47E1-83CA-376267E89BEA}" destId="{7364494E-751A-4507-8512-FC2C0F8FD110}" srcOrd="4" destOrd="0" presId="urn:microsoft.com/office/officeart/2008/layout/VerticalCurvedList"/>
    <dgm:cxn modelId="{47873AF6-6DF8-40CD-85CD-D970ABF556C8}" type="presParOf" srcId="{7364494E-751A-4507-8512-FC2C0F8FD110}" destId="{714DE2D0-07B7-4712-90C2-A0BEC6A13149}" srcOrd="0" destOrd="0" presId="urn:microsoft.com/office/officeart/2008/layout/VerticalCurvedList"/>
    <dgm:cxn modelId="{E5F5AA86-3E88-45AB-89F7-4F9D5082A9E2}" type="presParOf" srcId="{694C9F9B-F4CE-47E1-83CA-376267E89BEA}" destId="{FAFB0641-589F-4F78-9284-7CA5789ABA2E}" srcOrd="5" destOrd="0" presId="urn:microsoft.com/office/officeart/2008/layout/VerticalCurvedList"/>
    <dgm:cxn modelId="{AA009069-8227-4FAB-AB94-A820B1B111B9}" type="presParOf" srcId="{694C9F9B-F4CE-47E1-83CA-376267E89BEA}" destId="{E1027543-14A8-416D-9908-77C10EE77A67}" srcOrd="6" destOrd="0" presId="urn:microsoft.com/office/officeart/2008/layout/VerticalCurvedList"/>
    <dgm:cxn modelId="{BDE2E103-A02D-45D9-8A6A-0028FA935C85}" type="presParOf" srcId="{E1027543-14A8-416D-9908-77C10EE77A67}" destId="{46B744C7-1D9F-4C6D-BA71-9944E4902926}" srcOrd="0" destOrd="0" presId="urn:microsoft.com/office/officeart/2008/layout/VerticalCurvedList"/>
    <dgm:cxn modelId="{E52D7C04-D35C-4925-A569-05DF09E559FA}" type="presParOf" srcId="{694C9F9B-F4CE-47E1-83CA-376267E89BEA}" destId="{4558B0ED-B36D-487E-BC5C-82A32B5AD04B}" srcOrd="7" destOrd="0" presId="urn:microsoft.com/office/officeart/2008/layout/VerticalCurvedList"/>
    <dgm:cxn modelId="{F52A626F-03A5-4ECA-BCB6-EEEF2009AC6C}" type="presParOf" srcId="{694C9F9B-F4CE-47E1-83CA-376267E89BEA}" destId="{C20DE7E0-84D1-478A-A3BD-8244847D32C8}" srcOrd="8" destOrd="0" presId="urn:microsoft.com/office/officeart/2008/layout/VerticalCurvedList"/>
    <dgm:cxn modelId="{64EE68D0-0DC5-4F59-A1C5-7FB2B64EC203}" type="presParOf" srcId="{C20DE7E0-84D1-478A-A3BD-8244847D32C8}" destId="{F11771DE-4091-4029-B918-49A81117B4D0}" srcOrd="0" destOrd="0" presId="urn:microsoft.com/office/officeart/2008/layout/VerticalCurvedList"/>
    <dgm:cxn modelId="{725B1D1C-5974-42B2-8E53-D52F80E98F63}" type="presParOf" srcId="{694C9F9B-F4CE-47E1-83CA-376267E89BEA}" destId="{A86E8B4E-360C-4221-B4F7-565233D443B9}" srcOrd="9" destOrd="0" presId="urn:microsoft.com/office/officeart/2008/layout/VerticalCurvedList"/>
    <dgm:cxn modelId="{2AEAF435-6C97-49ED-A5CE-D09C9B51696B}" type="presParOf" srcId="{694C9F9B-F4CE-47E1-83CA-376267E89BEA}" destId="{9DDCDC7F-5D2E-4D4D-9D58-AB40FA95E652}" srcOrd="10" destOrd="0" presId="urn:microsoft.com/office/officeart/2008/layout/VerticalCurvedList"/>
    <dgm:cxn modelId="{307E873D-4173-4917-A740-D6BAE6B43D88}" type="presParOf" srcId="{9DDCDC7F-5D2E-4D4D-9D58-AB40FA95E652}" destId="{66024B79-1170-49F3-B986-B7BC2E9A9CAF}" srcOrd="0" destOrd="0" presId="urn:microsoft.com/office/officeart/2008/layout/VerticalCurvedList"/>
    <dgm:cxn modelId="{A2367D40-65E3-493D-BC89-489BF95F0573}" type="presParOf" srcId="{694C9F9B-F4CE-47E1-83CA-376267E89BEA}" destId="{6E70F9C2-08B0-4B63-A757-6844F7F8292B}" srcOrd="11" destOrd="0" presId="urn:microsoft.com/office/officeart/2008/layout/VerticalCurvedList"/>
    <dgm:cxn modelId="{6797ED50-EE49-41D9-AB1D-60D8A6A62F48}" type="presParOf" srcId="{694C9F9B-F4CE-47E1-83CA-376267E89BEA}" destId="{99937EF5-0704-44A7-83A8-CCC2DC1E29FE}" srcOrd="12" destOrd="0" presId="urn:microsoft.com/office/officeart/2008/layout/VerticalCurvedList"/>
    <dgm:cxn modelId="{72ADEABE-884A-468E-B5C3-FA157CC6A686}" type="presParOf" srcId="{99937EF5-0704-44A7-83A8-CCC2DC1E29FE}" destId="{AADB0162-5803-464D-A798-A61C7D4B37E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E6385-E3FF-493E-AE97-3F0C2589D45A}">
      <dsp:nvSpPr>
        <dsp:cNvPr id="0" name=""/>
        <dsp:cNvSpPr/>
      </dsp:nvSpPr>
      <dsp:spPr>
        <a:xfrm>
          <a:off x="0" y="277179"/>
          <a:ext cx="8510016" cy="815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Prevention and early detection of disease</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Vaccination + screening programmes</a:t>
          </a:r>
        </a:p>
      </dsp:txBody>
      <dsp:txXfrm>
        <a:off x="0" y="277179"/>
        <a:ext cx="8510016" cy="815850"/>
      </dsp:txXfrm>
    </dsp:sp>
    <dsp:sp modelId="{9F7BB18A-AB7B-4B8E-A7D8-0133214DF738}">
      <dsp:nvSpPr>
        <dsp:cNvPr id="0" name=""/>
        <dsp:cNvSpPr/>
      </dsp:nvSpPr>
      <dsp:spPr>
        <a:xfrm>
          <a:off x="425500" y="70539"/>
          <a:ext cx="5957011" cy="413280"/>
        </a:xfrm>
        <a:prstGeom prst="roundRect">
          <a:avLst/>
        </a:prstGeom>
        <a:solidFill>
          <a:srgbClr val="FC77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Public health</a:t>
          </a:r>
        </a:p>
      </dsp:txBody>
      <dsp:txXfrm>
        <a:off x="445675" y="90714"/>
        <a:ext cx="5916661" cy="372930"/>
      </dsp:txXfrm>
    </dsp:sp>
    <dsp:sp modelId="{96989D65-68AF-4B56-82E7-DC3E089A5C02}">
      <dsp:nvSpPr>
        <dsp:cNvPr id="0" name=""/>
        <dsp:cNvSpPr/>
      </dsp:nvSpPr>
      <dsp:spPr>
        <a:xfrm>
          <a:off x="0" y="1375269"/>
          <a:ext cx="8510016" cy="1036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Promotes a fairer society</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Core principle of the NHS is that it provides a ‘comprehensive service, available to all’</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Human rights - UK is bound to give equal access to the right to health for all persons</a:t>
          </a:r>
        </a:p>
      </dsp:txBody>
      <dsp:txXfrm>
        <a:off x="0" y="1375269"/>
        <a:ext cx="8510016" cy="1036350"/>
      </dsp:txXfrm>
    </dsp:sp>
    <dsp:sp modelId="{3D541310-141D-48DC-A674-31B145DA2FE2}">
      <dsp:nvSpPr>
        <dsp:cNvPr id="0" name=""/>
        <dsp:cNvSpPr/>
      </dsp:nvSpPr>
      <dsp:spPr>
        <a:xfrm>
          <a:off x="425500" y="1168629"/>
          <a:ext cx="5957011" cy="413280"/>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Health equity</a:t>
          </a:r>
        </a:p>
      </dsp:txBody>
      <dsp:txXfrm>
        <a:off x="445675" y="1188804"/>
        <a:ext cx="5916661" cy="372930"/>
      </dsp:txXfrm>
    </dsp:sp>
    <dsp:sp modelId="{37079494-DA6E-454F-846C-47C283BFD9D5}">
      <dsp:nvSpPr>
        <dsp:cNvPr id="0" name=""/>
        <dsp:cNvSpPr/>
      </dsp:nvSpPr>
      <dsp:spPr>
        <a:xfrm>
          <a:off x="0" y="2693859"/>
          <a:ext cx="8510016" cy="793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Patients who face barriers to GP registration may attend A+E if issues become acute/not integrated into NHS services  </a:t>
          </a:r>
        </a:p>
      </dsp:txBody>
      <dsp:txXfrm>
        <a:off x="0" y="2693859"/>
        <a:ext cx="8510016" cy="793800"/>
      </dsp:txXfrm>
    </dsp:sp>
    <dsp:sp modelId="{FCCF8521-4E5B-430F-85EF-42BBD1372893}">
      <dsp:nvSpPr>
        <dsp:cNvPr id="0" name=""/>
        <dsp:cNvSpPr/>
      </dsp:nvSpPr>
      <dsp:spPr>
        <a:xfrm>
          <a:off x="425500" y="2487219"/>
          <a:ext cx="5957011" cy="413280"/>
        </a:xfrm>
        <a:prstGeom prst="roundRect">
          <a:avLst/>
        </a:prstGeom>
        <a:solidFill>
          <a:srgbClr val="9628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Efficient use of services</a:t>
          </a:r>
        </a:p>
      </dsp:txBody>
      <dsp:txXfrm>
        <a:off x="445675" y="2507394"/>
        <a:ext cx="5916661" cy="372930"/>
      </dsp:txXfrm>
    </dsp:sp>
    <dsp:sp modelId="{1355A89B-331F-4EA4-832F-0864616A051D}">
      <dsp:nvSpPr>
        <dsp:cNvPr id="0" name=""/>
        <dsp:cNvSpPr/>
      </dsp:nvSpPr>
      <dsp:spPr>
        <a:xfrm>
          <a:off x="0" y="3769899"/>
          <a:ext cx="8510016"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Financial + human cost of delayed access to care and preventative interventions</a:t>
          </a:r>
        </a:p>
      </dsp:txBody>
      <dsp:txXfrm>
        <a:off x="0" y="3769899"/>
        <a:ext cx="8510016" cy="584325"/>
      </dsp:txXfrm>
    </dsp:sp>
    <dsp:sp modelId="{F80CA97C-F09A-4544-87CD-77FD7BD31209}">
      <dsp:nvSpPr>
        <dsp:cNvPr id="0" name=""/>
        <dsp:cNvSpPr/>
      </dsp:nvSpPr>
      <dsp:spPr>
        <a:xfrm>
          <a:off x="425500" y="3563259"/>
          <a:ext cx="5957011" cy="413280"/>
        </a:xfrm>
        <a:prstGeom prst="roundRect">
          <a:avLst/>
        </a:prstGeom>
        <a:solidFill>
          <a:srgbClr val="0064B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Cost effective</a:t>
          </a:r>
        </a:p>
      </dsp:txBody>
      <dsp:txXfrm>
        <a:off x="445675" y="3583434"/>
        <a:ext cx="5916661" cy="372930"/>
      </dsp:txXfrm>
    </dsp:sp>
    <dsp:sp modelId="{DEEA064D-8879-4A5B-AEDC-085618BB3B1B}">
      <dsp:nvSpPr>
        <dsp:cNvPr id="0" name=""/>
        <dsp:cNvSpPr/>
      </dsp:nvSpPr>
      <dsp:spPr>
        <a:xfrm>
          <a:off x="0" y="4636463"/>
          <a:ext cx="8510016"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Long-term follow up and continuity of care </a:t>
          </a:r>
        </a:p>
      </dsp:txBody>
      <dsp:txXfrm>
        <a:off x="0" y="4636463"/>
        <a:ext cx="8510016" cy="584325"/>
      </dsp:txXfrm>
    </dsp:sp>
    <dsp:sp modelId="{642DE01E-187F-4A83-824D-9C542E66B6AF}">
      <dsp:nvSpPr>
        <dsp:cNvPr id="0" name=""/>
        <dsp:cNvSpPr/>
      </dsp:nvSpPr>
      <dsp:spPr>
        <a:xfrm>
          <a:off x="425500" y="4429824"/>
          <a:ext cx="5957011" cy="413280"/>
        </a:xfrm>
        <a:prstGeom prst="roundRect">
          <a:avLst/>
        </a:prstGeom>
        <a:solidFill>
          <a:srgbClr val="0088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Safe discharge </a:t>
          </a:r>
        </a:p>
      </dsp:txBody>
      <dsp:txXfrm>
        <a:off x="445675" y="4449999"/>
        <a:ext cx="5916661"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717D2-6E4B-46B2-92F2-959E6AE00360}">
      <dsp:nvSpPr>
        <dsp:cNvPr id="0" name=""/>
        <dsp:cNvSpPr/>
      </dsp:nvSpPr>
      <dsp:spPr>
        <a:xfrm>
          <a:off x="467248" y="1174"/>
          <a:ext cx="1679872" cy="1007923"/>
        </a:xfrm>
        <a:prstGeom prst="rect">
          <a:avLst/>
        </a:prstGeom>
        <a:solidFill>
          <a:srgbClr val="008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with insecure immigration status</a:t>
          </a:r>
          <a:endParaRPr lang="en-GB" sz="1200" b="0" kern="1200">
            <a:solidFill>
              <a:schemeClr val="bg1"/>
            </a:solidFill>
            <a:latin typeface="Barlow" panose="00000500000000000000" pitchFamily="2" charset="0"/>
          </a:endParaRPr>
        </a:p>
      </dsp:txBody>
      <dsp:txXfrm>
        <a:off x="467248" y="1174"/>
        <a:ext cx="1679872" cy="1007923"/>
      </dsp:txXfrm>
    </dsp:sp>
    <dsp:sp modelId="{679DD934-D1B2-4E34-A60D-264C7FAA174C}">
      <dsp:nvSpPr>
        <dsp:cNvPr id="0" name=""/>
        <dsp:cNvSpPr/>
      </dsp:nvSpPr>
      <dsp:spPr>
        <a:xfrm>
          <a:off x="2315108" y="1174"/>
          <a:ext cx="1679872" cy="1007923"/>
        </a:xfrm>
        <a:prstGeom prst="rect">
          <a:avLst/>
        </a:prstGeom>
        <a:solidFill>
          <a:srgbClr val="CB05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experiencing homelessness</a:t>
          </a:r>
          <a:endParaRPr lang="en-GB" sz="1200" b="0" kern="1200">
            <a:solidFill>
              <a:schemeClr val="bg1"/>
            </a:solidFill>
            <a:latin typeface="Barlow" panose="00000500000000000000" pitchFamily="2" charset="0"/>
          </a:endParaRPr>
        </a:p>
      </dsp:txBody>
      <dsp:txXfrm>
        <a:off x="2315108" y="1174"/>
        <a:ext cx="1679872" cy="1007923"/>
      </dsp:txXfrm>
    </dsp:sp>
    <dsp:sp modelId="{A813D6E0-E739-4715-916F-D418C1A1C5D5}">
      <dsp:nvSpPr>
        <dsp:cNvPr id="0" name=""/>
        <dsp:cNvSpPr/>
      </dsp:nvSpPr>
      <dsp:spPr>
        <a:xfrm>
          <a:off x="467248" y="1177085"/>
          <a:ext cx="1679872" cy="1007923"/>
        </a:xfrm>
        <a:prstGeom prst="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from Gypsy, Roma and Traveller communities</a:t>
          </a:r>
          <a:endParaRPr lang="en-GB" sz="1200" b="0" kern="1200">
            <a:solidFill>
              <a:schemeClr val="bg1"/>
            </a:solidFill>
            <a:latin typeface="Barlow" panose="00000500000000000000" pitchFamily="2" charset="0"/>
          </a:endParaRPr>
        </a:p>
      </dsp:txBody>
      <dsp:txXfrm>
        <a:off x="467248" y="1177085"/>
        <a:ext cx="1679872" cy="1007923"/>
      </dsp:txXfrm>
    </dsp:sp>
    <dsp:sp modelId="{DC7A1641-2076-4607-8D23-C552DAFB9B75}">
      <dsp:nvSpPr>
        <dsp:cNvPr id="0" name=""/>
        <dsp:cNvSpPr/>
      </dsp:nvSpPr>
      <dsp:spPr>
        <a:xfrm>
          <a:off x="2315108" y="1177085"/>
          <a:ext cx="1679872" cy="1007923"/>
        </a:xfrm>
        <a:prstGeom prst="rect">
          <a:avLst/>
        </a:prstGeom>
        <a:solidFill>
          <a:srgbClr val="00A8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bg1"/>
              </a:solidFill>
              <a:latin typeface="Barlow" panose="00000500000000000000" pitchFamily="2" charset="0"/>
            </a:rPr>
            <a:t>People who sell sex</a:t>
          </a:r>
        </a:p>
      </dsp:txBody>
      <dsp:txXfrm>
        <a:off x="2315108" y="1177085"/>
        <a:ext cx="1679872" cy="1007923"/>
      </dsp:txXfrm>
    </dsp:sp>
    <dsp:sp modelId="{FA0A0F25-538C-4D35-9659-84BEA3BCA55D}">
      <dsp:nvSpPr>
        <dsp:cNvPr id="0" name=""/>
        <dsp:cNvSpPr/>
      </dsp:nvSpPr>
      <dsp:spPr>
        <a:xfrm>
          <a:off x="467248" y="2352996"/>
          <a:ext cx="1679872" cy="1007923"/>
        </a:xfrm>
        <a:prstGeom prst="rect">
          <a:avLst/>
        </a:prstGeom>
        <a:solidFill>
          <a:srgbClr val="9A33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dirty="0">
              <a:ln>
                <a:noFill/>
              </a:ln>
              <a:solidFill>
                <a:schemeClr val="bg1"/>
              </a:solidFill>
              <a:effectLst/>
              <a:uLnTx/>
              <a:uFillTx/>
              <a:latin typeface="Barlow" panose="00000500000000000000" pitchFamily="2" charset="0"/>
              <a:ea typeface="Helvetica Neue"/>
              <a:cs typeface="Helvetica Neue"/>
              <a:sym typeface="Helvetica Neue"/>
            </a:rPr>
            <a:t>People who have experienced domestic violence </a:t>
          </a:r>
          <a:endParaRPr lang="en-GB" sz="1200" b="0" kern="1200" dirty="0">
            <a:solidFill>
              <a:schemeClr val="bg1"/>
            </a:solidFill>
            <a:latin typeface="Barlow" panose="00000500000000000000" pitchFamily="2" charset="0"/>
          </a:endParaRPr>
        </a:p>
      </dsp:txBody>
      <dsp:txXfrm>
        <a:off x="467248" y="2352996"/>
        <a:ext cx="1679872" cy="1007923"/>
      </dsp:txXfrm>
    </dsp:sp>
    <dsp:sp modelId="{EEA2452C-CC84-419D-881F-798F2CF03226}">
      <dsp:nvSpPr>
        <dsp:cNvPr id="0" name=""/>
        <dsp:cNvSpPr/>
      </dsp:nvSpPr>
      <dsp:spPr>
        <a:xfrm>
          <a:off x="2315108" y="2352996"/>
          <a:ext cx="1679872" cy="1007923"/>
        </a:xfrm>
        <a:prstGeom prst="rect">
          <a:avLst/>
        </a:prstGeom>
        <a:solidFill>
          <a:srgbClr val="005C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Survivors of modern day slavery </a:t>
          </a:r>
          <a:endParaRPr lang="en-GB" sz="1200" b="0" kern="1200">
            <a:solidFill>
              <a:schemeClr val="bg1"/>
            </a:solidFill>
            <a:latin typeface="Barlow" panose="00000500000000000000" pitchFamily="2" charset="0"/>
          </a:endParaRPr>
        </a:p>
      </dsp:txBody>
      <dsp:txXfrm>
        <a:off x="2315108" y="2352996"/>
        <a:ext cx="1679872" cy="1007923"/>
      </dsp:txXfrm>
    </dsp:sp>
    <dsp:sp modelId="{3501F352-1A76-492B-8AD1-DD3E417A0938}">
      <dsp:nvSpPr>
        <dsp:cNvPr id="0" name=""/>
        <dsp:cNvSpPr/>
      </dsp:nvSpPr>
      <dsp:spPr>
        <a:xfrm>
          <a:off x="467248" y="3528907"/>
          <a:ext cx="1679872" cy="1007923"/>
        </a:xfrm>
        <a:prstGeom prst="rect">
          <a:avLst/>
        </a:prstGeom>
        <a:solidFill>
          <a:srgbClr val="008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GB" sz="1200" b="0" kern="1200">
              <a:solidFill>
                <a:schemeClr val="bg1"/>
              </a:solidFill>
              <a:latin typeface="Barlow" panose="00000500000000000000" pitchFamily="2" charset="0"/>
            </a:rPr>
            <a:t>People recently released from prison</a:t>
          </a:r>
        </a:p>
      </dsp:txBody>
      <dsp:txXfrm>
        <a:off x="467248" y="3528907"/>
        <a:ext cx="1679872" cy="1007923"/>
      </dsp:txXfrm>
    </dsp:sp>
    <dsp:sp modelId="{00B026B4-A83C-4B73-BC3C-7310D65EC697}">
      <dsp:nvSpPr>
        <dsp:cNvPr id="0" name=""/>
        <dsp:cNvSpPr/>
      </dsp:nvSpPr>
      <dsp:spPr>
        <a:xfrm>
          <a:off x="2315108" y="3528907"/>
          <a:ext cx="1679872" cy="1007923"/>
        </a:xfrm>
        <a:prstGeom prst="rect">
          <a:avLst/>
        </a:prstGeom>
        <a:solidFill>
          <a:srgbClr val="CB05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GB" sz="1200" b="0" kern="1200" dirty="0">
              <a:solidFill>
                <a:schemeClr val="bg1"/>
              </a:solidFill>
              <a:latin typeface="Barlow" panose="00000500000000000000" pitchFamily="2" charset="0"/>
            </a:rPr>
            <a:t>People with learning disabilities</a:t>
          </a:r>
        </a:p>
      </dsp:txBody>
      <dsp:txXfrm>
        <a:off x="2315108" y="3528907"/>
        <a:ext cx="1679872" cy="1007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159E6-1080-4E10-B1B7-FC2ED6E487C7}">
      <dsp:nvSpPr>
        <dsp:cNvPr id="0" name=""/>
        <dsp:cNvSpPr/>
      </dsp:nvSpPr>
      <dsp:spPr>
        <a:xfrm rot="5400000">
          <a:off x="5686153" y="-2297532"/>
          <a:ext cx="886545" cy="5768871"/>
        </a:xfrm>
        <a:prstGeom prst="round2SameRect">
          <a:avLst/>
        </a:prstGeom>
        <a:solidFill>
          <a:srgbClr val="92278F">
            <a:alpha val="13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GB" sz="1700" kern="1200">
              <a:solidFill>
                <a:schemeClr val="tx1"/>
              </a:solidFill>
              <a:latin typeface="Barlow" panose="00000500000000000000" pitchFamily="2" charset="0"/>
              <a:ea typeface="Helvetica Neue" charset="0"/>
              <a:cs typeface="Helvetica Neue" charset="0"/>
            </a:rPr>
            <a:t>	A person who has left their country of origin and applied for asylum in another country but whose application has not yet been concluded.</a:t>
          </a:r>
          <a:endParaRPr lang="en-GB" sz="1700" kern="1200">
            <a:latin typeface="Barlow" panose="00000500000000000000" pitchFamily="2" charset="0"/>
          </a:endParaRPr>
        </a:p>
      </dsp:txBody>
      <dsp:txXfrm rot="-5400000">
        <a:off x="3244990" y="186909"/>
        <a:ext cx="5725593" cy="799989"/>
      </dsp:txXfrm>
    </dsp:sp>
    <dsp:sp modelId="{DDBB5DC1-2D9F-46BF-B850-A5411EBAD77D}">
      <dsp:nvSpPr>
        <dsp:cNvPr id="0" name=""/>
        <dsp:cNvSpPr/>
      </dsp:nvSpPr>
      <dsp:spPr>
        <a:xfrm>
          <a:off x="0" y="790"/>
          <a:ext cx="3244990" cy="1108182"/>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latin typeface="Barlow" panose="00000500000000000000" pitchFamily="2" charset="0"/>
              <a:ea typeface="Helvetica Neue" charset="0"/>
              <a:cs typeface="Arial" panose="020B0604020202020204" pitchFamily="34" charset="0"/>
            </a:rPr>
            <a:t>Asylum seeker</a:t>
          </a:r>
          <a:endParaRPr lang="en-GB" sz="2500" kern="1200">
            <a:latin typeface="Barlow" panose="00000500000000000000" pitchFamily="2" charset="0"/>
            <a:cs typeface="Arial" panose="020B0604020202020204" pitchFamily="34" charset="0"/>
          </a:endParaRPr>
        </a:p>
      </dsp:txBody>
      <dsp:txXfrm>
        <a:off x="54097" y="54887"/>
        <a:ext cx="3136796" cy="999988"/>
      </dsp:txXfrm>
    </dsp:sp>
    <dsp:sp modelId="{AC4933FD-4C4A-42D0-8297-FFCB8E42D875}">
      <dsp:nvSpPr>
        <dsp:cNvPr id="0" name=""/>
        <dsp:cNvSpPr/>
      </dsp:nvSpPr>
      <dsp:spPr>
        <a:xfrm rot="5400000">
          <a:off x="5686153" y="-1165962"/>
          <a:ext cx="886545" cy="5768871"/>
        </a:xfrm>
        <a:prstGeom prst="round2SameRect">
          <a:avLst/>
        </a:prstGeom>
        <a:solidFill>
          <a:srgbClr val="008876">
            <a:alpha val="24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GB" sz="1700" kern="1200">
              <a:solidFill>
                <a:schemeClr val="tx1"/>
              </a:solidFill>
              <a:latin typeface="Barlow" panose="00000500000000000000" pitchFamily="2" charset="0"/>
              <a:ea typeface="Helvetica Neue" charset="0"/>
              <a:cs typeface="Helvetica Neue" charset="0"/>
            </a:rPr>
            <a:t>	A person whose asylum application has been unsuccessful</a:t>
          </a:r>
          <a:endParaRPr lang="en-GB" sz="1700" kern="1200">
            <a:latin typeface="Barlow" panose="00000500000000000000" pitchFamily="2" charset="0"/>
          </a:endParaRPr>
        </a:p>
      </dsp:txBody>
      <dsp:txXfrm rot="-5400000">
        <a:off x="3244990" y="1318479"/>
        <a:ext cx="5725593" cy="799989"/>
      </dsp:txXfrm>
    </dsp:sp>
    <dsp:sp modelId="{A8CE0ED2-9C77-4268-9979-6300B9949A61}">
      <dsp:nvSpPr>
        <dsp:cNvPr id="0" name=""/>
        <dsp:cNvSpPr/>
      </dsp:nvSpPr>
      <dsp:spPr>
        <a:xfrm>
          <a:off x="10614" y="1164381"/>
          <a:ext cx="3244990" cy="1108182"/>
        </a:xfrm>
        <a:prstGeom prst="roundRect">
          <a:avLst/>
        </a:prstGeom>
        <a:solidFill>
          <a:srgbClr val="0088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latin typeface="Barlow" panose="00000500000000000000" pitchFamily="2" charset="0"/>
              <a:ea typeface="Helvetica Neue" charset="0"/>
              <a:cs typeface="Arial" panose="020B0604020202020204" pitchFamily="34" charset="0"/>
            </a:rPr>
            <a:t>Refused asylum seeker</a:t>
          </a:r>
          <a:endParaRPr lang="en-GB" sz="2500" kern="1200">
            <a:latin typeface="Barlow" panose="00000500000000000000" pitchFamily="2" charset="0"/>
            <a:cs typeface="Arial" panose="020B0604020202020204" pitchFamily="34" charset="0"/>
          </a:endParaRPr>
        </a:p>
      </dsp:txBody>
      <dsp:txXfrm>
        <a:off x="64711" y="1218478"/>
        <a:ext cx="3136796" cy="999988"/>
      </dsp:txXfrm>
    </dsp:sp>
    <dsp:sp modelId="{51632019-146B-420F-90E6-3E962AFDECF8}">
      <dsp:nvSpPr>
        <dsp:cNvPr id="0" name=""/>
        <dsp:cNvSpPr/>
      </dsp:nvSpPr>
      <dsp:spPr>
        <a:xfrm rot="5400000">
          <a:off x="5372855" y="196939"/>
          <a:ext cx="1501170" cy="5763238"/>
        </a:xfrm>
        <a:prstGeom prst="round2SameRect">
          <a:avLst/>
        </a:prstGeom>
        <a:solidFill>
          <a:srgbClr val="ED0678">
            <a:alpha val="8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lr>
              <a:srgbClr val="F79646"/>
            </a:buClr>
            <a:buNone/>
          </a:pPr>
          <a:r>
            <a:rPr lang="en-GB" sz="1700" kern="1200">
              <a:solidFill>
                <a:schemeClr val="tx1"/>
              </a:solidFill>
              <a:latin typeface="Barlow" panose="00000500000000000000" pitchFamily="2" charset="0"/>
              <a:ea typeface="Helvetica Neue" charset="0"/>
              <a:cs typeface="Helvetica Neue" charset="0"/>
            </a:rPr>
            <a:t>	Someone whose asylum application has been successful. The Government recognises they are unable to return to their country of origin owing to a well-founded fear of being persecuted</a:t>
          </a:r>
          <a:endParaRPr lang="en-GB" sz="1700" kern="1200">
            <a:solidFill>
              <a:schemeClr val="tx1"/>
            </a:solidFill>
            <a:latin typeface="Barlow" panose="00000500000000000000" pitchFamily="2" charset="0"/>
          </a:endParaRPr>
        </a:p>
      </dsp:txBody>
      <dsp:txXfrm rot="-5400000">
        <a:off x="3241822" y="2401254"/>
        <a:ext cx="5689957" cy="1354608"/>
      </dsp:txXfrm>
    </dsp:sp>
    <dsp:sp modelId="{F10282D6-28AF-4D3D-A605-A9960B482EA8}">
      <dsp:nvSpPr>
        <dsp:cNvPr id="0" name=""/>
        <dsp:cNvSpPr/>
      </dsp:nvSpPr>
      <dsp:spPr>
        <a:xfrm>
          <a:off x="0" y="2524467"/>
          <a:ext cx="3241821" cy="1108182"/>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latin typeface="Barlow" panose="00000500000000000000" pitchFamily="2" charset="0"/>
              <a:cs typeface="Arial" panose="020B0604020202020204" pitchFamily="34" charset="0"/>
            </a:rPr>
            <a:t>Refugee</a:t>
          </a:r>
        </a:p>
      </dsp:txBody>
      <dsp:txXfrm>
        <a:off x="54097" y="2578564"/>
        <a:ext cx="3133627" cy="999988"/>
      </dsp:txXfrm>
    </dsp:sp>
    <dsp:sp modelId="{431C2711-D79C-486A-B4E1-747CED68A99D}">
      <dsp:nvSpPr>
        <dsp:cNvPr id="0" name=""/>
        <dsp:cNvSpPr/>
      </dsp:nvSpPr>
      <dsp:spPr>
        <a:xfrm rot="5400000">
          <a:off x="5686153" y="1554208"/>
          <a:ext cx="886545" cy="5768871"/>
        </a:xfrm>
        <a:prstGeom prst="round2SameRect">
          <a:avLst/>
        </a:prstGeom>
        <a:solidFill>
          <a:srgbClr val="F37321">
            <a:alpha val="22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lr>
              <a:srgbClr val="F79646"/>
            </a:buClr>
            <a:buNone/>
          </a:pPr>
          <a:r>
            <a:rPr lang="en-GB" sz="1700" kern="1200">
              <a:solidFill>
                <a:schemeClr val="tx1"/>
              </a:solidFill>
              <a:latin typeface="Barlow" panose="00000500000000000000" pitchFamily="2" charset="0"/>
              <a:ea typeface="Helvetica Neue" charset="0"/>
              <a:cs typeface="Helvetica Neue" charset="0"/>
            </a:rPr>
            <a:t>	Someone who enters or stays in the UK without the documents required under immigration regulations.</a:t>
          </a:r>
          <a:endParaRPr lang="en-GB" sz="1700" kern="1200">
            <a:solidFill>
              <a:schemeClr val="tx1"/>
            </a:solidFill>
            <a:latin typeface="Barlow" panose="00000500000000000000" pitchFamily="2" charset="0"/>
          </a:endParaRPr>
        </a:p>
      </dsp:txBody>
      <dsp:txXfrm rot="-5400000">
        <a:off x="3244990" y="4038649"/>
        <a:ext cx="5725593" cy="799989"/>
      </dsp:txXfrm>
    </dsp:sp>
    <dsp:sp modelId="{EDD6117A-5557-4BD4-851A-53019910BEB8}">
      <dsp:nvSpPr>
        <dsp:cNvPr id="0" name=""/>
        <dsp:cNvSpPr/>
      </dsp:nvSpPr>
      <dsp:spPr>
        <a:xfrm>
          <a:off x="0" y="3884553"/>
          <a:ext cx="3244990" cy="1108182"/>
        </a:xfrm>
        <a:prstGeom prst="round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latin typeface="Barlow" panose="00000500000000000000" pitchFamily="2" charset="0"/>
              <a:cs typeface="Arial" panose="020B0604020202020204" pitchFamily="34" charset="0"/>
            </a:rPr>
            <a:t> </a:t>
          </a:r>
          <a:r>
            <a:rPr lang="en-GB" sz="2500" kern="1200">
              <a:solidFill>
                <a:schemeClr val="bg1"/>
              </a:solidFill>
              <a:latin typeface="Barlow" panose="00000500000000000000" pitchFamily="2" charset="0"/>
              <a:ea typeface="Helvetica Neue" charset="0"/>
              <a:cs typeface="Arial" panose="020B0604020202020204" pitchFamily="34" charset="0"/>
            </a:rPr>
            <a:t>Undocumented migrant</a:t>
          </a:r>
          <a:endParaRPr lang="en-GB" sz="2500" kern="1200">
            <a:latin typeface="Barlow" panose="00000500000000000000" pitchFamily="2" charset="0"/>
            <a:cs typeface="Arial" panose="020B0604020202020204" pitchFamily="34" charset="0"/>
          </a:endParaRPr>
        </a:p>
      </dsp:txBody>
      <dsp:txXfrm>
        <a:off x="54097" y="3938650"/>
        <a:ext cx="3136796" cy="999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89BBB-43C8-45F6-958E-C52C7B2C58AF}">
      <dsp:nvSpPr>
        <dsp:cNvPr id="0" name=""/>
        <dsp:cNvSpPr/>
      </dsp:nvSpPr>
      <dsp:spPr>
        <a:xfrm>
          <a:off x="2616" y="597552"/>
          <a:ext cx="2075543" cy="1245325"/>
        </a:xfrm>
        <a:prstGeom prst="roundRect">
          <a:avLst/>
        </a:prstGeom>
        <a:solidFill>
          <a:srgbClr val="E1F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latin typeface="Barlow" panose="00000500000000000000" pitchFamily="2" charset="0"/>
            </a:rPr>
            <a:t>Proof of ID or address?</a:t>
          </a:r>
        </a:p>
      </dsp:txBody>
      <dsp:txXfrm>
        <a:off x="63408" y="658344"/>
        <a:ext cx="1953959" cy="1123741"/>
      </dsp:txXfrm>
    </dsp:sp>
    <dsp:sp modelId="{47167A55-04EC-41C8-A0F0-382EB637ABDA}">
      <dsp:nvSpPr>
        <dsp:cNvPr id="0" name=""/>
        <dsp:cNvSpPr/>
      </dsp:nvSpPr>
      <dsp:spPr>
        <a:xfrm>
          <a:off x="2285713" y="597552"/>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People with no fixed address (unstable accommodation, sofa-surfing, street homeless</a:t>
          </a:r>
          <a:endParaRPr lang="en-GB" sz="4000" kern="1200" dirty="0">
            <a:solidFill>
              <a:schemeClr val="tx1"/>
            </a:solidFill>
            <a:latin typeface="Barlow" panose="00000500000000000000" pitchFamily="2" charset="0"/>
          </a:endParaRPr>
        </a:p>
      </dsp:txBody>
      <dsp:txXfrm>
        <a:off x="2346505" y="658344"/>
        <a:ext cx="1953959" cy="1123741"/>
      </dsp:txXfrm>
    </dsp:sp>
    <dsp:sp modelId="{6A389CCE-9BF2-4214-A59C-E6FFF3BFDDA7}">
      <dsp:nvSpPr>
        <dsp:cNvPr id="0" name=""/>
        <dsp:cNvSpPr/>
      </dsp:nvSpPr>
      <dsp:spPr>
        <a:xfrm>
          <a:off x="4568811" y="597552"/>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People who are undocumented</a:t>
          </a:r>
        </a:p>
      </dsp:txBody>
      <dsp:txXfrm>
        <a:off x="4629603" y="658344"/>
        <a:ext cx="1953959" cy="1123741"/>
      </dsp:txXfrm>
    </dsp:sp>
    <dsp:sp modelId="{8B79AD98-8E81-4FFB-99FC-7E586816DAD9}">
      <dsp:nvSpPr>
        <dsp:cNvPr id="0" name=""/>
        <dsp:cNvSpPr/>
      </dsp:nvSpPr>
      <dsp:spPr>
        <a:xfrm>
          <a:off x="6851908" y="597552"/>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Survivors of trafficking or modern slavery</a:t>
          </a:r>
        </a:p>
      </dsp:txBody>
      <dsp:txXfrm>
        <a:off x="6912700" y="658344"/>
        <a:ext cx="1953959" cy="1123741"/>
      </dsp:txXfrm>
    </dsp:sp>
    <dsp:sp modelId="{2EC88978-3772-4B0D-BB8C-6A2AF39999F2}">
      <dsp:nvSpPr>
        <dsp:cNvPr id="0" name=""/>
        <dsp:cNvSpPr/>
      </dsp:nvSpPr>
      <dsp:spPr>
        <a:xfrm>
          <a:off x="2616"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b="0" i="0" kern="1200" dirty="0">
              <a:solidFill>
                <a:schemeClr val="tx1"/>
              </a:solidFill>
              <a:effectLst/>
              <a:latin typeface="Barlow" panose="00000500000000000000" pitchFamily="2" charset="0"/>
            </a:rPr>
            <a:t>Children born in the UK to parents without documentation</a:t>
          </a:r>
          <a:endParaRPr lang="en-GB" sz="1400" kern="1200" dirty="0">
            <a:solidFill>
              <a:schemeClr val="tx1"/>
            </a:solidFill>
            <a:latin typeface="Barlow" panose="00000500000000000000" pitchFamily="2" charset="0"/>
          </a:endParaRPr>
        </a:p>
      </dsp:txBody>
      <dsp:txXfrm>
        <a:off x="63408" y="2111225"/>
        <a:ext cx="1953959" cy="1123741"/>
      </dsp:txXfrm>
    </dsp:sp>
    <dsp:sp modelId="{1300E6A5-63CA-44FE-BE35-3B17F8B04C4A}">
      <dsp:nvSpPr>
        <dsp:cNvPr id="0" name=""/>
        <dsp:cNvSpPr/>
      </dsp:nvSpPr>
      <dsp:spPr>
        <a:xfrm>
          <a:off x="2285713"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rPr>
            <a:t>People who cannot afford to renew documents e.g. passport</a:t>
          </a:r>
        </a:p>
      </dsp:txBody>
      <dsp:txXfrm>
        <a:off x="2346505" y="2111225"/>
        <a:ext cx="1953959" cy="1123741"/>
      </dsp:txXfrm>
    </dsp:sp>
    <dsp:sp modelId="{18308EC1-BF18-4ED6-A503-EBAE7DE5AFA6}">
      <dsp:nvSpPr>
        <dsp:cNvPr id="0" name=""/>
        <dsp:cNvSpPr/>
      </dsp:nvSpPr>
      <dsp:spPr>
        <a:xfrm>
          <a:off x="4568811"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cs typeface="Arial" panose="020B0604020202020204" pitchFamily="34" charset="0"/>
            </a:rPr>
            <a:t>People fleeing domestic abuse </a:t>
          </a:r>
          <a:r>
            <a:rPr lang="en-GB" sz="1400" i="0" kern="1200" dirty="0">
              <a:solidFill>
                <a:schemeClr val="tx1"/>
              </a:solidFill>
              <a:effectLst/>
              <a:latin typeface="Barlow" panose="00000500000000000000" pitchFamily="2" charset="0"/>
            </a:rPr>
            <a:t>staying with friends, family or in a shelter</a:t>
          </a:r>
          <a:endParaRPr lang="en-GB" sz="1400" kern="1200" dirty="0">
            <a:solidFill>
              <a:schemeClr val="tx1"/>
            </a:solidFill>
            <a:latin typeface="Barlow" panose="00000500000000000000" pitchFamily="2" charset="0"/>
          </a:endParaRPr>
        </a:p>
      </dsp:txBody>
      <dsp:txXfrm>
        <a:off x="4629603" y="2111225"/>
        <a:ext cx="1953959" cy="1123741"/>
      </dsp:txXfrm>
    </dsp:sp>
    <dsp:sp modelId="{75DD2EB0-9B2E-4C3F-9A4E-D7FDF4D68C04}">
      <dsp:nvSpPr>
        <dsp:cNvPr id="0" name=""/>
        <dsp:cNvSpPr/>
      </dsp:nvSpPr>
      <dsp:spPr>
        <a:xfrm>
          <a:off x="6851908"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b="0" i="0" kern="1200" dirty="0">
              <a:solidFill>
                <a:schemeClr val="tx1"/>
              </a:solidFill>
              <a:effectLst/>
              <a:latin typeface="Barlow" panose="00000500000000000000" pitchFamily="2" charset="0"/>
            </a:rPr>
            <a:t>People working in exploitative situations whose’ employer has taken their documents</a:t>
          </a:r>
          <a:endParaRPr lang="en-GB" sz="1400" kern="1200" dirty="0">
            <a:solidFill>
              <a:schemeClr val="tx1"/>
            </a:solidFill>
            <a:latin typeface="Barlow" panose="00000500000000000000" pitchFamily="2" charset="0"/>
          </a:endParaRPr>
        </a:p>
      </dsp:txBody>
      <dsp:txXfrm>
        <a:off x="6912700" y="2111225"/>
        <a:ext cx="1953959" cy="1123741"/>
      </dsp:txXfrm>
    </dsp:sp>
    <dsp:sp modelId="{0B403DA6-7BAC-4611-9715-835B9AB24F5F}">
      <dsp:nvSpPr>
        <dsp:cNvPr id="0" name=""/>
        <dsp:cNvSpPr/>
      </dsp:nvSpPr>
      <dsp:spPr>
        <a:xfrm>
          <a:off x="2616"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cs typeface="Arial" panose="020B0604020202020204" pitchFamily="34" charset="0"/>
            </a:rPr>
            <a:t>People </a:t>
          </a:r>
          <a:r>
            <a:rPr lang="en-GB" sz="1400" b="0" i="0" kern="1200" dirty="0">
              <a:solidFill>
                <a:schemeClr val="tx1"/>
              </a:solidFill>
              <a:latin typeface="Barlow" panose="00000500000000000000" pitchFamily="2" charset="0"/>
            </a:rPr>
            <a:t>seeking asylum and refugees who have lost documents during their journey to the UK</a:t>
          </a:r>
          <a:endParaRPr lang="en-GB" sz="1400" kern="1200" dirty="0">
            <a:solidFill>
              <a:schemeClr val="tx1"/>
            </a:solidFill>
            <a:latin typeface="Barlow" panose="00000500000000000000" pitchFamily="2" charset="0"/>
          </a:endParaRPr>
        </a:p>
      </dsp:txBody>
      <dsp:txXfrm>
        <a:off x="63408" y="3564105"/>
        <a:ext cx="1953959" cy="1123741"/>
      </dsp:txXfrm>
    </dsp:sp>
    <dsp:sp modelId="{545BAF26-4254-431B-8255-8887E423569F}">
      <dsp:nvSpPr>
        <dsp:cNvPr id="0" name=""/>
        <dsp:cNvSpPr/>
      </dsp:nvSpPr>
      <dsp:spPr>
        <a:xfrm>
          <a:off x="2285713"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cs typeface="Arial" panose="020B0604020202020204" pitchFamily="34" charset="0"/>
            </a:rPr>
            <a:t>People who have submitted documents to the Home Office for application</a:t>
          </a:r>
          <a:endParaRPr lang="en-GB" sz="1400" kern="1200" dirty="0">
            <a:solidFill>
              <a:schemeClr val="tx1"/>
            </a:solidFill>
            <a:latin typeface="Barlow" panose="00000500000000000000" pitchFamily="2" charset="0"/>
          </a:endParaRPr>
        </a:p>
      </dsp:txBody>
      <dsp:txXfrm>
        <a:off x="2346505" y="3564105"/>
        <a:ext cx="1953959" cy="1123741"/>
      </dsp:txXfrm>
    </dsp:sp>
    <dsp:sp modelId="{C2C7E842-00F5-4F32-BBD0-5685E47F3675}">
      <dsp:nvSpPr>
        <dsp:cNvPr id="0" name=""/>
        <dsp:cNvSpPr/>
      </dsp:nvSpPr>
      <dsp:spPr>
        <a:xfrm>
          <a:off x="4568811"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People living on a boat</a:t>
          </a:r>
        </a:p>
      </dsp:txBody>
      <dsp:txXfrm>
        <a:off x="4629603" y="3564105"/>
        <a:ext cx="1953959" cy="1123741"/>
      </dsp:txXfrm>
    </dsp:sp>
    <dsp:sp modelId="{5A36E6D5-E56F-41AF-B48F-5A68A460311A}">
      <dsp:nvSpPr>
        <dsp:cNvPr id="0" name=""/>
        <dsp:cNvSpPr/>
      </dsp:nvSpPr>
      <dsp:spPr>
        <a:xfrm>
          <a:off x="6851908"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Young people leaving care</a:t>
          </a:r>
        </a:p>
      </dsp:txBody>
      <dsp:txXfrm>
        <a:off x="6912700" y="3564105"/>
        <a:ext cx="1953959" cy="11237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14C99-8A8E-40EF-B5AF-1DBE105F1F9A}">
      <dsp:nvSpPr>
        <dsp:cNvPr id="0" name=""/>
        <dsp:cNvSpPr/>
      </dsp:nvSpPr>
      <dsp:spPr>
        <a:xfrm>
          <a:off x="115650" y="827387"/>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Comply with NHS policy</a:t>
          </a:r>
        </a:p>
      </dsp:txBody>
      <dsp:txXfrm>
        <a:off x="157663" y="869400"/>
        <a:ext cx="2670033" cy="776617"/>
      </dsp:txXfrm>
    </dsp:sp>
    <dsp:sp modelId="{C9E000B5-B4D2-495D-A424-83E44C4BF08C}">
      <dsp:nvSpPr>
        <dsp:cNvPr id="0" name=""/>
        <dsp:cNvSpPr/>
      </dsp:nvSpPr>
      <dsp:spPr>
        <a:xfrm>
          <a:off x="898" y="703072"/>
          <a:ext cx="602450" cy="9036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C0C256-D247-4C33-86E0-EFE9117F28C3}">
      <dsp:nvSpPr>
        <dsp:cNvPr id="0" name=""/>
        <dsp:cNvSpPr/>
      </dsp:nvSpPr>
      <dsp:spPr>
        <a:xfrm>
          <a:off x="3131351" y="827387"/>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Be part of a supportive national network</a:t>
          </a:r>
        </a:p>
      </dsp:txBody>
      <dsp:txXfrm>
        <a:off x="3173364" y="869400"/>
        <a:ext cx="2670033" cy="776617"/>
      </dsp:txXfrm>
    </dsp:sp>
    <dsp:sp modelId="{905CDE2B-5FCE-43BB-BACC-AA36BE678B79}">
      <dsp:nvSpPr>
        <dsp:cNvPr id="0" name=""/>
        <dsp:cNvSpPr/>
      </dsp:nvSpPr>
      <dsp:spPr>
        <a:xfrm>
          <a:off x="3016599" y="703072"/>
          <a:ext cx="602450" cy="903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0D36B4-8BF8-4720-9A76-5328E6B58295}">
      <dsp:nvSpPr>
        <dsp:cNvPr id="0" name=""/>
        <dsp:cNvSpPr/>
      </dsp:nvSpPr>
      <dsp:spPr>
        <a:xfrm>
          <a:off x="6147052" y="827387"/>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Support staff learning and skills building</a:t>
          </a:r>
        </a:p>
      </dsp:txBody>
      <dsp:txXfrm>
        <a:off x="6189065" y="869400"/>
        <a:ext cx="2670033" cy="776617"/>
      </dsp:txXfrm>
    </dsp:sp>
    <dsp:sp modelId="{28AE8B93-91CC-486F-A639-5154D11FEBEF}">
      <dsp:nvSpPr>
        <dsp:cNvPr id="0" name=""/>
        <dsp:cNvSpPr/>
      </dsp:nvSpPr>
      <dsp:spPr>
        <a:xfrm>
          <a:off x="6032299" y="703072"/>
          <a:ext cx="602450" cy="903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CCF18F-0A26-419A-A8DB-3800185FF7A7}">
      <dsp:nvSpPr>
        <dsp:cNvPr id="0" name=""/>
        <dsp:cNvSpPr/>
      </dsp:nvSpPr>
      <dsp:spPr>
        <a:xfrm>
          <a:off x="115650" y="1910841"/>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Share good practice</a:t>
          </a:r>
        </a:p>
      </dsp:txBody>
      <dsp:txXfrm>
        <a:off x="157663" y="1952854"/>
        <a:ext cx="2670033" cy="776617"/>
      </dsp:txXfrm>
    </dsp:sp>
    <dsp:sp modelId="{65839B69-EDA6-40A3-BCF3-200205690FC0}">
      <dsp:nvSpPr>
        <dsp:cNvPr id="0" name=""/>
        <dsp:cNvSpPr/>
      </dsp:nvSpPr>
      <dsp:spPr>
        <a:xfrm>
          <a:off x="898" y="1786526"/>
          <a:ext cx="602450" cy="9036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70E438-840A-4EC6-83EB-6143BF3B8163}">
      <dsp:nvSpPr>
        <dsp:cNvPr id="0" name=""/>
        <dsp:cNvSpPr/>
      </dsp:nvSpPr>
      <dsp:spPr>
        <a:xfrm>
          <a:off x="3131351" y="1910841"/>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CQC approved</a:t>
          </a:r>
        </a:p>
      </dsp:txBody>
      <dsp:txXfrm>
        <a:off x="3173364" y="1952854"/>
        <a:ext cx="2670033" cy="776617"/>
      </dsp:txXfrm>
    </dsp:sp>
    <dsp:sp modelId="{8709A164-EFB6-4159-9BE4-9D8DC6D5CBBF}">
      <dsp:nvSpPr>
        <dsp:cNvPr id="0" name=""/>
        <dsp:cNvSpPr/>
      </dsp:nvSpPr>
      <dsp:spPr>
        <a:xfrm>
          <a:off x="3016599" y="1786526"/>
          <a:ext cx="602450" cy="9036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10217-746F-48C8-9435-1D26EC210EBC}">
      <dsp:nvSpPr>
        <dsp:cNvPr id="0" name=""/>
        <dsp:cNvSpPr/>
      </dsp:nvSpPr>
      <dsp:spPr>
        <a:xfrm>
          <a:off x="6147052" y="1910841"/>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Improve efficiency and communication in the registration process</a:t>
          </a:r>
        </a:p>
      </dsp:txBody>
      <dsp:txXfrm>
        <a:off x="6189065" y="1952854"/>
        <a:ext cx="2670033" cy="776617"/>
      </dsp:txXfrm>
    </dsp:sp>
    <dsp:sp modelId="{F3983D1A-75F2-45D7-A221-024484E42A8A}">
      <dsp:nvSpPr>
        <dsp:cNvPr id="0" name=""/>
        <dsp:cNvSpPr/>
      </dsp:nvSpPr>
      <dsp:spPr>
        <a:xfrm>
          <a:off x="6032299" y="1786526"/>
          <a:ext cx="602450" cy="90367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1306D7-BC1C-44CC-80A8-2FF6FC8C3218}">
      <dsp:nvSpPr>
        <dsp:cNvPr id="0" name=""/>
        <dsp:cNvSpPr/>
      </dsp:nvSpPr>
      <dsp:spPr>
        <a:xfrm>
          <a:off x="115650" y="2994296"/>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Improve patient experience</a:t>
          </a:r>
        </a:p>
      </dsp:txBody>
      <dsp:txXfrm>
        <a:off x="157663" y="3036309"/>
        <a:ext cx="2670033" cy="776617"/>
      </dsp:txXfrm>
    </dsp:sp>
    <dsp:sp modelId="{343B8DA5-7DAC-485C-9013-01D58B269EB5}">
      <dsp:nvSpPr>
        <dsp:cNvPr id="0" name=""/>
        <dsp:cNvSpPr/>
      </dsp:nvSpPr>
      <dsp:spPr>
        <a:xfrm>
          <a:off x="898" y="2869981"/>
          <a:ext cx="602450" cy="9036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03156C-E64B-4FF5-B78C-C93D1F026259}">
      <dsp:nvSpPr>
        <dsp:cNvPr id="0" name=""/>
        <dsp:cNvSpPr/>
      </dsp:nvSpPr>
      <dsp:spPr>
        <a:xfrm>
          <a:off x="3131351" y="2994296"/>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Meet the needs of your community</a:t>
          </a:r>
        </a:p>
      </dsp:txBody>
      <dsp:txXfrm>
        <a:off x="3173364" y="3036309"/>
        <a:ext cx="2670033" cy="776617"/>
      </dsp:txXfrm>
    </dsp:sp>
    <dsp:sp modelId="{318B9451-45BA-4A76-8CF9-8913042A19E0}">
      <dsp:nvSpPr>
        <dsp:cNvPr id="0" name=""/>
        <dsp:cNvSpPr/>
      </dsp:nvSpPr>
      <dsp:spPr>
        <a:xfrm>
          <a:off x="3016599" y="2869981"/>
          <a:ext cx="602450" cy="9036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B5F09-2D62-442D-ACE7-AE4847D8F57F}">
      <dsp:nvSpPr>
        <dsp:cNvPr id="0" name=""/>
        <dsp:cNvSpPr/>
      </dsp:nvSpPr>
      <dsp:spPr>
        <a:xfrm>
          <a:off x="6147052" y="2994296"/>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53340" rIns="53340" bIns="53340" numCol="1" spcCol="1270" anchor="ctr" anchorCtr="0">
          <a:noAutofit/>
        </a:bodyPr>
        <a:lstStyle/>
        <a:p>
          <a:pPr marL="0" lvl="0" indent="0" algn="l" defTabSz="622300">
            <a:lnSpc>
              <a:spcPct val="90000"/>
            </a:lnSpc>
            <a:spcBef>
              <a:spcPct val="0"/>
            </a:spcBef>
            <a:spcAft>
              <a:spcPct val="35000"/>
            </a:spcAft>
            <a:buClrTx/>
            <a:buSzTx/>
            <a:buFont typeface="Arial" panose="020B0604020202020204" pitchFamily="34" charset="0"/>
            <a:buNone/>
          </a:pPr>
          <a:r>
            <a:rPr lang="en-GB" sz="1400" b="0" kern="1200">
              <a:solidFill>
                <a:srgbClr val="005CA7"/>
              </a:solidFill>
              <a:latin typeface="Barlow" panose="00000500000000000000" pitchFamily="2" charset="0"/>
              <a:ea typeface="Helvetica Neue" charset="0"/>
              <a:cs typeface="Arial" panose="020B0604020202020204" pitchFamily="34" charset="0"/>
            </a:rPr>
            <a:t>Ensure lack of documents, immigration status and language do not prevent registration </a:t>
          </a:r>
          <a:endParaRPr lang="en-GB" sz="1400" b="0" kern="1200">
            <a:solidFill>
              <a:srgbClr val="005CA7"/>
            </a:solidFill>
            <a:latin typeface="Barlow" panose="00000500000000000000" pitchFamily="2" charset="0"/>
            <a:cs typeface="Arial" panose="020B0604020202020204" pitchFamily="34" charset="0"/>
          </a:endParaRPr>
        </a:p>
      </dsp:txBody>
      <dsp:txXfrm>
        <a:off x="6189065" y="3036309"/>
        <a:ext cx="2670033" cy="776617"/>
      </dsp:txXfrm>
    </dsp:sp>
    <dsp:sp modelId="{42E4E691-7B6D-423D-9DE1-7053056F7411}">
      <dsp:nvSpPr>
        <dsp:cNvPr id="0" name=""/>
        <dsp:cNvSpPr/>
      </dsp:nvSpPr>
      <dsp:spPr>
        <a:xfrm>
          <a:off x="6032299" y="2869981"/>
          <a:ext cx="602450" cy="903675"/>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2554-CE87-4EF2-B610-54631AC983C5}">
      <dsp:nvSpPr>
        <dsp:cNvPr id="0" name=""/>
        <dsp:cNvSpPr/>
      </dsp:nvSpPr>
      <dsp:spPr>
        <a:xfrm>
          <a:off x="2525593" y="1281523"/>
          <a:ext cx="548182" cy="91440"/>
        </a:xfrm>
        <a:custGeom>
          <a:avLst/>
          <a:gdLst/>
          <a:ahLst/>
          <a:cxnLst/>
          <a:rect l="0" t="0" r="0" b="0"/>
          <a:pathLst>
            <a:path>
              <a:moveTo>
                <a:pt x="0" y="45720"/>
              </a:moveTo>
              <a:lnTo>
                <a:pt x="548182" y="45720"/>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Barlow" panose="00000500000000000000" pitchFamily="2" charset="0"/>
          </a:endParaRPr>
        </a:p>
      </dsp:txBody>
      <dsp:txXfrm>
        <a:off x="2785215" y="1324346"/>
        <a:ext cx="28939" cy="5793"/>
      </dsp:txXfrm>
    </dsp:sp>
    <dsp:sp modelId="{602EC151-702A-4FD8-B715-3F9CD53C1A05}">
      <dsp:nvSpPr>
        <dsp:cNvPr id="0" name=""/>
        <dsp:cNvSpPr/>
      </dsp:nvSpPr>
      <dsp:spPr>
        <a:xfrm>
          <a:off x="10947" y="572309"/>
          <a:ext cx="2516446" cy="1509868"/>
        </a:xfrm>
        <a:prstGeom prst="roundRect">
          <a:avLst/>
        </a:prstGeom>
        <a:solidFill>
          <a:srgbClr val="0088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arlow" panose="00000500000000000000" pitchFamily="2" charset="0"/>
            </a:rPr>
            <a:t>1. Sign</a:t>
          </a:r>
          <a:r>
            <a:rPr lang="en-GB" sz="1800" kern="1200" dirty="0">
              <a:latin typeface="Barlow" panose="00000500000000000000" pitchFamily="2" charset="0"/>
            </a:rPr>
            <a:t> the Safe Surgeries declaration + nominate practice lead</a:t>
          </a:r>
        </a:p>
      </dsp:txBody>
      <dsp:txXfrm>
        <a:off x="84653" y="646015"/>
        <a:ext cx="2369034" cy="1362456"/>
      </dsp:txXfrm>
    </dsp:sp>
    <dsp:sp modelId="{027EE9F0-1BA4-464E-8EDE-A279CAD41A76}">
      <dsp:nvSpPr>
        <dsp:cNvPr id="0" name=""/>
        <dsp:cNvSpPr/>
      </dsp:nvSpPr>
      <dsp:spPr>
        <a:xfrm>
          <a:off x="5620823" y="1281523"/>
          <a:ext cx="548182" cy="91440"/>
        </a:xfrm>
        <a:custGeom>
          <a:avLst/>
          <a:gdLst/>
          <a:ahLst/>
          <a:cxnLst/>
          <a:rect l="0" t="0" r="0" b="0"/>
          <a:pathLst>
            <a:path>
              <a:moveTo>
                <a:pt x="0" y="45720"/>
              </a:moveTo>
              <a:lnTo>
                <a:pt x="548182" y="45720"/>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Barlow" panose="00000500000000000000" pitchFamily="2" charset="0"/>
          </a:endParaRPr>
        </a:p>
      </dsp:txBody>
      <dsp:txXfrm>
        <a:off x="5880445" y="1324346"/>
        <a:ext cx="28939" cy="5793"/>
      </dsp:txXfrm>
    </dsp:sp>
    <dsp:sp modelId="{781FCA4A-F5DF-44AD-8996-2224509477DF}">
      <dsp:nvSpPr>
        <dsp:cNvPr id="0" name=""/>
        <dsp:cNvSpPr/>
      </dsp:nvSpPr>
      <dsp:spPr>
        <a:xfrm>
          <a:off x="3106176" y="572309"/>
          <a:ext cx="2516446" cy="1509868"/>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latin typeface="Barlow" panose="00000500000000000000" pitchFamily="2" charset="0"/>
            </a:rPr>
            <a:t>2. Complete</a:t>
          </a:r>
          <a:r>
            <a:rPr lang="en-GB" sz="1800" kern="1200" dirty="0">
              <a:solidFill>
                <a:schemeClr val="bg1"/>
              </a:solidFill>
              <a:latin typeface="Barlow" panose="00000500000000000000" pitchFamily="2" charset="0"/>
            </a:rPr>
            <a:t> Safe Surgeries </a:t>
          </a:r>
          <a:r>
            <a:rPr lang="en-GB" sz="1800" kern="1200" dirty="0">
              <a:solidFill>
                <a:schemeClr val="bg1"/>
              </a:solidFill>
              <a:latin typeface="Barlow"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training</a:t>
          </a:r>
          <a:r>
            <a:rPr lang="en-GB" sz="1800" kern="1200" dirty="0">
              <a:latin typeface="Barlow" panose="00000500000000000000" pitchFamily="2" charset="0"/>
            </a:rPr>
            <a:t> and review </a:t>
          </a:r>
          <a:r>
            <a:rPr lang="en-GB" sz="1800" kern="1200" dirty="0">
              <a:solidFill>
                <a:schemeClr val="bg1"/>
              </a:solidFill>
              <a:latin typeface="Barlow" panose="000005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resources</a:t>
          </a:r>
          <a:endParaRPr lang="en-GB" sz="1800" kern="1200" dirty="0">
            <a:solidFill>
              <a:schemeClr val="bg1"/>
            </a:solidFill>
            <a:latin typeface="Barlow" panose="00000500000000000000" pitchFamily="2" charset="0"/>
          </a:endParaRPr>
        </a:p>
      </dsp:txBody>
      <dsp:txXfrm>
        <a:off x="3179882" y="646015"/>
        <a:ext cx="2369034" cy="1362456"/>
      </dsp:txXfrm>
    </dsp:sp>
    <dsp:sp modelId="{A6CD1308-6AC8-48A4-B780-363D94096799}">
      <dsp:nvSpPr>
        <dsp:cNvPr id="0" name=""/>
        <dsp:cNvSpPr/>
      </dsp:nvSpPr>
      <dsp:spPr>
        <a:xfrm>
          <a:off x="1269170" y="2080377"/>
          <a:ext cx="6190459" cy="548182"/>
        </a:xfrm>
        <a:custGeom>
          <a:avLst/>
          <a:gdLst/>
          <a:ahLst/>
          <a:cxnLst/>
          <a:rect l="0" t="0" r="0" b="0"/>
          <a:pathLst>
            <a:path>
              <a:moveTo>
                <a:pt x="6190459" y="0"/>
              </a:moveTo>
              <a:lnTo>
                <a:pt x="6190459" y="291191"/>
              </a:lnTo>
              <a:lnTo>
                <a:pt x="0" y="291191"/>
              </a:lnTo>
              <a:lnTo>
                <a:pt x="0" y="548182"/>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Barlow" panose="00000500000000000000" pitchFamily="2" charset="0"/>
          </a:endParaRPr>
        </a:p>
      </dsp:txBody>
      <dsp:txXfrm>
        <a:off x="4208963" y="2351572"/>
        <a:ext cx="310872" cy="5793"/>
      </dsp:txXfrm>
    </dsp:sp>
    <dsp:sp modelId="{0E58F54C-8B5B-41D3-9A82-E4302A97A56A}">
      <dsp:nvSpPr>
        <dsp:cNvPr id="0" name=""/>
        <dsp:cNvSpPr/>
      </dsp:nvSpPr>
      <dsp:spPr>
        <a:xfrm>
          <a:off x="6201406" y="572309"/>
          <a:ext cx="2516446" cy="1509868"/>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arlow" panose="00000500000000000000" pitchFamily="2" charset="0"/>
            </a:rPr>
            <a:t>3. Review</a:t>
          </a:r>
          <a:r>
            <a:rPr lang="en-GB" sz="1800" kern="1200" dirty="0">
              <a:latin typeface="Barlow" panose="00000500000000000000" pitchFamily="2" charset="0"/>
            </a:rPr>
            <a:t> practice registration policy</a:t>
          </a:r>
          <a:endParaRPr lang="en-GB" sz="1800" kern="1200" dirty="0">
            <a:solidFill>
              <a:schemeClr val="bg1"/>
            </a:solidFill>
            <a:latin typeface="Barlow" panose="00000500000000000000" pitchFamily="2" charset="0"/>
          </a:endParaRPr>
        </a:p>
      </dsp:txBody>
      <dsp:txXfrm>
        <a:off x="6275112" y="646015"/>
        <a:ext cx="2369034" cy="1362456"/>
      </dsp:txXfrm>
    </dsp:sp>
    <dsp:sp modelId="{198D33A8-861F-4495-9156-61160C954F46}">
      <dsp:nvSpPr>
        <dsp:cNvPr id="0" name=""/>
        <dsp:cNvSpPr/>
      </dsp:nvSpPr>
      <dsp:spPr>
        <a:xfrm>
          <a:off x="2525593" y="3370174"/>
          <a:ext cx="548182" cy="91440"/>
        </a:xfrm>
        <a:custGeom>
          <a:avLst/>
          <a:gdLst/>
          <a:ahLst/>
          <a:cxnLst/>
          <a:rect l="0" t="0" r="0" b="0"/>
          <a:pathLst>
            <a:path>
              <a:moveTo>
                <a:pt x="0" y="45720"/>
              </a:moveTo>
              <a:lnTo>
                <a:pt x="548182" y="45720"/>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Barlow" panose="00000500000000000000" pitchFamily="2" charset="0"/>
          </a:endParaRPr>
        </a:p>
      </dsp:txBody>
      <dsp:txXfrm>
        <a:off x="2785215" y="3412997"/>
        <a:ext cx="28939" cy="5793"/>
      </dsp:txXfrm>
    </dsp:sp>
    <dsp:sp modelId="{CDCF0B98-1851-4AEA-ABA3-C1E39EF8BD03}">
      <dsp:nvSpPr>
        <dsp:cNvPr id="0" name=""/>
        <dsp:cNvSpPr/>
      </dsp:nvSpPr>
      <dsp:spPr>
        <a:xfrm>
          <a:off x="10947" y="2660960"/>
          <a:ext cx="2516446" cy="1509868"/>
        </a:xfrm>
        <a:prstGeom prst="roundRect">
          <a:avLst/>
        </a:prstGeom>
        <a:solidFill>
          <a:srgbClr val="B9D5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latin typeface="Barlow" panose="00000500000000000000" pitchFamily="2" charset="0"/>
            </a:rPr>
            <a:t>4. Display</a:t>
          </a:r>
          <a:r>
            <a:rPr lang="en-GB" sz="1800" kern="1200" dirty="0">
              <a:latin typeface="Barlow" panose="00000500000000000000" pitchFamily="2" charset="0"/>
            </a:rPr>
            <a:t> </a:t>
          </a:r>
          <a:r>
            <a:rPr lang="en-GB" sz="1800" kern="1200" dirty="0">
              <a:solidFill>
                <a:schemeClr val="bg1"/>
              </a:solidFill>
              <a:latin typeface="Barlow"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posters</a:t>
          </a:r>
          <a:r>
            <a:rPr lang="en-GB" sz="1800" kern="1200" dirty="0">
              <a:solidFill>
                <a:schemeClr val="bg1"/>
              </a:solidFill>
              <a:latin typeface="Barlow" panose="00000500000000000000" pitchFamily="2" charset="0"/>
            </a:rPr>
            <a:t> in practice and update website</a:t>
          </a:r>
        </a:p>
      </dsp:txBody>
      <dsp:txXfrm>
        <a:off x="84653" y="2734666"/>
        <a:ext cx="2369034" cy="1362456"/>
      </dsp:txXfrm>
    </dsp:sp>
    <dsp:sp modelId="{40D5B7CC-1E8F-4829-AFFF-E2AEEB813A08}">
      <dsp:nvSpPr>
        <dsp:cNvPr id="0" name=""/>
        <dsp:cNvSpPr/>
      </dsp:nvSpPr>
      <dsp:spPr>
        <a:xfrm>
          <a:off x="3106176" y="2660960"/>
          <a:ext cx="2516446" cy="1509868"/>
        </a:xfrm>
        <a:prstGeom prst="round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arlow" panose="00000500000000000000" pitchFamily="2" charset="0"/>
            </a:rPr>
            <a:t>5. Engage</a:t>
          </a:r>
          <a:r>
            <a:rPr lang="en-GB" sz="1800" kern="1200" dirty="0">
              <a:latin typeface="Barlow" panose="00000500000000000000" pitchFamily="2" charset="0"/>
            </a:rPr>
            <a:t> with the Safe Surgeries network and update DOTW</a:t>
          </a:r>
        </a:p>
      </dsp:txBody>
      <dsp:txXfrm>
        <a:off x="3179882" y="2734666"/>
        <a:ext cx="2369034" cy="13624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60825-015C-451E-BD92-043903DE4D06}">
      <dsp:nvSpPr>
        <dsp:cNvPr id="0" name=""/>
        <dsp:cNvSpPr/>
      </dsp:nvSpPr>
      <dsp:spPr>
        <a:xfrm>
          <a:off x="-5454466" y="-835170"/>
          <a:ext cx="6494589" cy="6494589"/>
        </a:xfrm>
        <a:prstGeom prst="blockArc">
          <a:avLst>
            <a:gd name="adj1" fmla="val 18900000"/>
            <a:gd name="adj2" fmla="val 2700000"/>
            <a:gd name="adj3" fmla="val 33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BD89A2-17E3-4B99-8062-D1650DE9BF60}">
      <dsp:nvSpPr>
        <dsp:cNvPr id="0" name=""/>
        <dsp:cNvSpPr/>
      </dsp:nvSpPr>
      <dsp:spPr>
        <a:xfrm>
          <a:off x="387732" y="254044"/>
          <a:ext cx="5141832" cy="507896"/>
        </a:xfrm>
        <a:prstGeom prst="roundRect">
          <a:avLst/>
        </a:prstGeom>
        <a:solidFill>
          <a:srgbClr val="005C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43" tIns="40640" rIns="40640" bIns="4064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GB" sz="1600" b="1" kern="1200" dirty="0">
              <a:latin typeface="Barlow" panose="00000500000000000000" pitchFamily="2" charset="0"/>
            </a:rPr>
            <a:t>Have you returned your declaration? </a:t>
          </a:r>
          <a:r>
            <a:rPr lang="en-GB" sz="1600" kern="1200" dirty="0">
              <a:latin typeface="Barlow" panose="00000500000000000000" pitchFamily="2" charset="0"/>
            </a:rPr>
            <a:t>Step 1</a:t>
          </a:r>
          <a:endParaRPr lang="en-GB" sz="1600" kern="1200" dirty="0"/>
        </a:p>
      </dsp:txBody>
      <dsp:txXfrm>
        <a:off x="412525" y="278837"/>
        <a:ext cx="5092246" cy="458310"/>
      </dsp:txXfrm>
    </dsp:sp>
    <dsp:sp modelId="{7B1FCCD7-FD4A-4BB1-9860-2FB4C24C781C}">
      <dsp:nvSpPr>
        <dsp:cNvPr id="0" name=""/>
        <dsp:cNvSpPr/>
      </dsp:nvSpPr>
      <dsp:spPr>
        <a:xfrm>
          <a:off x="70297" y="190557"/>
          <a:ext cx="634871" cy="6348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57C559-DE33-49BC-8377-113BB1DBC2E7}">
      <dsp:nvSpPr>
        <dsp:cNvPr id="0" name=""/>
        <dsp:cNvSpPr/>
      </dsp:nvSpPr>
      <dsp:spPr>
        <a:xfrm>
          <a:off x="805512" y="1015793"/>
          <a:ext cx="4724052" cy="507896"/>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4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Barlow" panose="00000500000000000000" pitchFamily="2" charset="0"/>
            </a:rPr>
            <a:t>Training across your practice? </a:t>
          </a:r>
          <a:br>
            <a:rPr lang="en-GB" sz="1600" kern="1200" dirty="0">
              <a:latin typeface="Barlow" panose="00000500000000000000" pitchFamily="2" charset="0"/>
            </a:rPr>
          </a:br>
          <a:r>
            <a:rPr lang="en-GB" sz="1600" kern="1200" dirty="0">
              <a:latin typeface="Barlow" panose="00000500000000000000" pitchFamily="2" charset="0"/>
            </a:rPr>
            <a:t>Train your colleagues or share webinars</a:t>
          </a:r>
        </a:p>
      </dsp:txBody>
      <dsp:txXfrm>
        <a:off x="830305" y="1040586"/>
        <a:ext cx="4674466" cy="458310"/>
      </dsp:txXfrm>
    </dsp:sp>
    <dsp:sp modelId="{714DE2D0-07B7-4712-90C2-A0BEC6A13149}">
      <dsp:nvSpPr>
        <dsp:cNvPr id="0" name=""/>
        <dsp:cNvSpPr/>
      </dsp:nvSpPr>
      <dsp:spPr>
        <a:xfrm>
          <a:off x="488077" y="952306"/>
          <a:ext cx="634871" cy="6348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FB0641-589F-4F78-9284-7CA5789ABA2E}">
      <dsp:nvSpPr>
        <dsp:cNvPr id="0" name=""/>
        <dsp:cNvSpPr/>
      </dsp:nvSpPr>
      <dsp:spPr>
        <a:xfrm>
          <a:off x="996552" y="1777542"/>
          <a:ext cx="4533012" cy="507896"/>
        </a:xfrm>
        <a:prstGeom prst="roundRect">
          <a:avLst/>
        </a:prstGeom>
        <a:solidFill>
          <a:srgbClr val="32B5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43"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Barlow" panose="00000500000000000000" pitchFamily="2" charset="0"/>
            </a:rPr>
            <a:t>Does your </a:t>
          </a:r>
          <a:r>
            <a:rPr lang="en-GB" sz="1600" b="1" kern="1200" dirty="0">
              <a:latin typeface="Barlow" panose="00000500000000000000" pitchFamily="2" charset="0"/>
            </a:rPr>
            <a:t>registration policy </a:t>
          </a:r>
          <a:r>
            <a:rPr lang="en-GB" sz="1600" kern="1200" dirty="0">
              <a:latin typeface="Barlow" panose="00000500000000000000" pitchFamily="2" charset="0"/>
            </a:rPr>
            <a:t>align with Safe Surgeries?</a:t>
          </a:r>
        </a:p>
      </dsp:txBody>
      <dsp:txXfrm>
        <a:off x="1021345" y="1802335"/>
        <a:ext cx="4483426" cy="458310"/>
      </dsp:txXfrm>
    </dsp:sp>
    <dsp:sp modelId="{46B744C7-1D9F-4C6D-BA71-9944E4902926}">
      <dsp:nvSpPr>
        <dsp:cNvPr id="0" name=""/>
        <dsp:cNvSpPr/>
      </dsp:nvSpPr>
      <dsp:spPr>
        <a:xfrm>
          <a:off x="679117" y="1714055"/>
          <a:ext cx="634871" cy="6348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8B0ED-B36D-487E-BC5C-82A32B5AD04B}">
      <dsp:nvSpPr>
        <dsp:cNvPr id="0" name=""/>
        <dsp:cNvSpPr/>
      </dsp:nvSpPr>
      <dsp:spPr>
        <a:xfrm>
          <a:off x="996552" y="2538808"/>
          <a:ext cx="4533012" cy="507896"/>
        </a:xfrm>
        <a:prstGeom prst="round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4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Barlow" panose="00000500000000000000" pitchFamily="2" charset="0"/>
            </a:rPr>
            <a:t>Display posters </a:t>
          </a:r>
          <a:r>
            <a:rPr lang="en-GB" sz="1600" kern="1200" dirty="0">
              <a:latin typeface="Barlow" panose="00000500000000000000" pitchFamily="2" charset="0"/>
            </a:rPr>
            <a:t>and check your </a:t>
          </a:r>
          <a:r>
            <a:rPr lang="en-GB" sz="1600" b="1" kern="1200" dirty="0">
              <a:latin typeface="Barlow" panose="00000500000000000000" pitchFamily="2" charset="0"/>
            </a:rPr>
            <a:t>website</a:t>
          </a:r>
        </a:p>
      </dsp:txBody>
      <dsp:txXfrm>
        <a:off x="1021345" y="2563601"/>
        <a:ext cx="4483426" cy="458310"/>
      </dsp:txXfrm>
    </dsp:sp>
    <dsp:sp modelId="{F11771DE-4091-4029-B918-49A81117B4D0}">
      <dsp:nvSpPr>
        <dsp:cNvPr id="0" name=""/>
        <dsp:cNvSpPr/>
      </dsp:nvSpPr>
      <dsp:spPr>
        <a:xfrm>
          <a:off x="679117" y="2475321"/>
          <a:ext cx="634871" cy="6348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6E8B4E-360C-4221-B4F7-565233D443B9}">
      <dsp:nvSpPr>
        <dsp:cNvPr id="0" name=""/>
        <dsp:cNvSpPr/>
      </dsp:nvSpPr>
      <dsp:spPr>
        <a:xfrm>
          <a:off x="805512" y="3300557"/>
          <a:ext cx="4724052" cy="507896"/>
        </a:xfrm>
        <a:prstGeom prst="roundRect">
          <a:avLst/>
        </a:prstGeom>
        <a:solidFill>
          <a:srgbClr val="008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43"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Barlow" panose="00000500000000000000" pitchFamily="2" charset="0"/>
            </a:rPr>
            <a:t>Invite your PCN and other local practices to become Safe Surgeries</a:t>
          </a:r>
        </a:p>
      </dsp:txBody>
      <dsp:txXfrm>
        <a:off x="830305" y="3325350"/>
        <a:ext cx="4674466" cy="458310"/>
      </dsp:txXfrm>
    </dsp:sp>
    <dsp:sp modelId="{66024B79-1170-49F3-B986-B7BC2E9A9CAF}">
      <dsp:nvSpPr>
        <dsp:cNvPr id="0" name=""/>
        <dsp:cNvSpPr/>
      </dsp:nvSpPr>
      <dsp:spPr>
        <a:xfrm>
          <a:off x="488077" y="3237070"/>
          <a:ext cx="634871" cy="6348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0F9C2-08B0-4B63-A757-6844F7F8292B}">
      <dsp:nvSpPr>
        <dsp:cNvPr id="0" name=""/>
        <dsp:cNvSpPr/>
      </dsp:nvSpPr>
      <dsp:spPr>
        <a:xfrm>
          <a:off x="387732" y="4062306"/>
          <a:ext cx="5141832" cy="507896"/>
        </a:xfrm>
        <a:prstGeom prst="roundRect">
          <a:avLst/>
        </a:prstGeom>
        <a:solidFill>
          <a:srgbClr val="CB05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43"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a:latin typeface="Barlow" panose="00000500000000000000" pitchFamily="2" charset="0"/>
            </a:rPr>
            <a:t>Let us know about your progress</a:t>
          </a:r>
        </a:p>
      </dsp:txBody>
      <dsp:txXfrm>
        <a:off x="412525" y="4087099"/>
        <a:ext cx="5092246" cy="458310"/>
      </dsp:txXfrm>
    </dsp:sp>
    <dsp:sp modelId="{AADB0162-5803-464D-A798-A61C7D4B37E7}">
      <dsp:nvSpPr>
        <dsp:cNvPr id="0" name=""/>
        <dsp:cNvSpPr/>
      </dsp:nvSpPr>
      <dsp:spPr>
        <a:xfrm>
          <a:off x="70297" y="3998819"/>
          <a:ext cx="634871" cy="6348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6DFF81AB-A981-4E21-8A75-371A8CCD4DAF}" type="datetimeFigureOut">
              <a:rPr lang="en-GB" smtClean="0"/>
              <a:pPr/>
              <a:t>27/08/2025</a:t>
            </a:fld>
            <a:endParaRPr lang="en-GB"/>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r>
              <a:rPr lang="en-GB"/>
              <a:t>© Doctors of the World UK 2018</a:t>
            </a: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34179836-243A-470E-9DE5-388DC6D6CDE9}" type="slidenum">
              <a:rPr lang="en-GB" smtClean="0"/>
              <a:pPr/>
              <a:t>‹#›</a:t>
            </a:fld>
            <a:endParaRPr lang="en-GB"/>
          </a:p>
        </p:txBody>
      </p:sp>
    </p:spTree>
    <p:extLst>
      <p:ext uri="{BB962C8B-B14F-4D97-AF65-F5344CB8AC3E}">
        <p14:creationId xmlns:p14="http://schemas.microsoft.com/office/powerpoint/2010/main" val="197120247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C25971EE-FCFA-4DBF-92C1-B68AB1DE718E}" type="datetimeFigureOut">
              <a:rPr lang="en-GB" smtClean="0"/>
              <a:pPr/>
              <a:t>27/08/2025</a:t>
            </a:fld>
            <a:endParaRPr lang="en-GB"/>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r>
              <a:rPr lang="en-GB"/>
              <a:t>© Doctors of the World UK 2018</a:t>
            </a:r>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F001033-D827-42C6-BFAA-8F3DBDC35CB8}" type="slidenum">
              <a:rPr lang="en-GB" smtClean="0"/>
              <a:pPr/>
              <a:t>‹#›</a:t>
            </a:fld>
            <a:endParaRPr lang="en-GB"/>
          </a:p>
        </p:txBody>
      </p:sp>
    </p:spTree>
    <p:extLst>
      <p:ext uri="{BB962C8B-B14F-4D97-AF65-F5344CB8AC3E}">
        <p14:creationId xmlns:p14="http://schemas.microsoft.com/office/powerpoint/2010/main" val="145978501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raining.doctorsoftheworld.org.uk/catalog/info/id:13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402062-DE1F-4651-9BD9-B68D545EF62E}" type="slidenum">
              <a:rPr lang="en-GB" smtClean="0"/>
              <a:t>1</a:t>
            </a:fld>
            <a:endParaRPr lang="en-GB"/>
          </a:p>
        </p:txBody>
      </p:sp>
    </p:spTree>
    <p:extLst>
      <p:ext uri="{BB962C8B-B14F-4D97-AF65-F5344CB8AC3E}">
        <p14:creationId xmlns:p14="http://schemas.microsoft.com/office/powerpoint/2010/main" val="16410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78F13DB-AC5C-F90C-F6EB-64A4776144BE}"/>
              </a:ext>
            </a:extLst>
          </p:cNvPr>
          <p:cNvSpPr>
            <a:spLocks noGrp="1"/>
          </p:cNvSpPr>
          <p:nvPr>
            <p:ph type="body" idx="1"/>
          </p:nvPr>
        </p:nvSpPr>
        <p:spPr/>
        <p:txBody>
          <a:bodyPr/>
          <a:lstStyle/>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6A9F-D643-AF60-AFA7-0924BFB9C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210FD-7EC9-1CD9-BB3A-4B4CDB5B6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B4B5F-97A4-A233-C9DB-0C41FCD9330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45575-4B91-8A7E-CA9A-24B4F96E94DB}"/>
              </a:ext>
            </a:extLst>
          </p:cNvPr>
          <p:cNvSpPr>
            <a:spLocks noGrp="1"/>
          </p:cNvSpPr>
          <p:nvPr>
            <p:ph type="sldNum" sz="quarter" idx="5"/>
          </p:nvPr>
        </p:nvSpPr>
        <p:spPr/>
        <p:txBody>
          <a:bodyPr/>
          <a:lstStyle/>
          <a:p>
            <a:fld id="{61402062-DE1F-4651-9BD9-B68D545EF62E}" type="slidenum">
              <a:rPr lang="en-GB" smtClean="0"/>
              <a:t>12</a:t>
            </a:fld>
            <a:endParaRPr lang="en-GB"/>
          </a:p>
        </p:txBody>
      </p:sp>
    </p:spTree>
    <p:extLst>
      <p:ext uri="{BB962C8B-B14F-4D97-AF65-F5344CB8AC3E}">
        <p14:creationId xmlns:p14="http://schemas.microsoft.com/office/powerpoint/2010/main" val="692567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8DA12D9-1A59-E196-4501-8BDB09F61FFE}"/>
              </a:ext>
            </a:extLst>
          </p:cNvPr>
          <p:cNvSpPr>
            <a:spLocks noGrp="1"/>
          </p:cNvSpPr>
          <p:nvPr>
            <p:ph type="body" idx="1"/>
          </p:nvPr>
        </p:nvSpPr>
        <p:spPr/>
        <p:txBody>
          <a:bodyPr/>
          <a:lstStyle/>
          <a:p>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E3A5D-10A6-96FC-4A20-8E5420DC47B1}"/>
            </a:ext>
          </a:extLst>
        </p:cNvPr>
        <p:cNvGrpSpPr/>
        <p:nvPr/>
      </p:nvGrpSpPr>
      <p:grpSpPr>
        <a:xfrm>
          <a:off x="0" y="0"/>
          <a:ext cx="0" cy="0"/>
          <a:chOff x="0" y="0"/>
          <a:chExt cx="0" cy="0"/>
        </a:xfrm>
      </p:grpSpPr>
    </p:spTree>
    <p:extLst>
      <p:ext uri="{BB962C8B-B14F-4D97-AF65-F5344CB8AC3E}">
        <p14:creationId xmlns:p14="http://schemas.microsoft.com/office/powerpoint/2010/main" val="374791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402062-DE1F-4651-9BD9-B68D545EF62E}" type="slidenum">
              <a:rPr lang="en-GB" smtClean="0"/>
              <a:t>2</a:t>
            </a:fld>
            <a:endParaRPr lang="en-GB"/>
          </a:p>
        </p:txBody>
      </p:sp>
    </p:spTree>
    <p:extLst>
      <p:ext uri="{BB962C8B-B14F-4D97-AF65-F5344CB8AC3E}">
        <p14:creationId xmlns:p14="http://schemas.microsoft.com/office/powerpoint/2010/main" val="2717660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BC7FB3-B336-146D-2A38-44C66F4AE9F8}"/>
              </a:ext>
            </a:extLst>
          </p:cNvPr>
          <p:cNvSpPr>
            <a:spLocks noGrp="1"/>
          </p:cNvSpPr>
          <p:nvPr>
            <p:ph type="body" idx="1"/>
          </p:nvPr>
        </p:nvSpPr>
        <p:spPr/>
        <p:txBody>
          <a:bodyPr/>
          <a:lstStyle/>
          <a:p>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6DB5-AD79-B8B2-84F4-6DC455106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D8DCC-307B-F3BA-C8B1-6A68E88BB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A1E52-1F3F-BBE3-FB9E-F2538E0962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092B0B-3DBA-1E79-544C-C07D1B50FA15}"/>
              </a:ext>
            </a:extLst>
          </p:cNvPr>
          <p:cNvSpPr>
            <a:spLocks noGrp="1"/>
          </p:cNvSpPr>
          <p:nvPr>
            <p:ph type="sldNum" sz="quarter" idx="5"/>
          </p:nvPr>
        </p:nvSpPr>
        <p:spPr/>
        <p:txBody>
          <a:bodyPr/>
          <a:lstStyle/>
          <a:p>
            <a:fld id="{61402062-DE1F-4651-9BD9-B68D545EF62E}" type="slidenum">
              <a:rPr lang="en-GB" smtClean="0"/>
              <a:t>21</a:t>
            </a:fld>
            <a:endParaRPr lang="en-GB"/>
          </a:p>
        </p:txBody>
      </p:sp>
    </p:spTree>
    <p:extLst>
      <p:ext uri="{BB962C8B-B14F-4D97-AF65-F5344CB8AC3E}">
        <p14:creationId xmlns:p14="http://schemas.microsoft.com/office/powerpoint/2010/main" val="3303085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EC365F-29BB-C4BC-3951-97C2AD3EC7A4}"/>
              </a:ext>
            </a:extLst>
          </p:cNvPr>
          <p:cNvSpPr>
            <a:spLocks noGrp="1"/>
          </p:cNvSpPr>
          <p:nvPr>
            <p:ph type="body" idx="1"/>
          </p:nvPr>
        </p:nvSpPr>
        <p:spPr/>
        <p:txBody>
          <a:bodyPr/>
          <a:lstStyle/>
          <a:p>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1B5BCF5-9D67-C2A4-AE98-E015791001EB}"/>
              </a:ext>
            </a:extLst>
          </p:cNvPr>
          <p:cNvSpPr>
            <a:spLocks noGrp="1"/>
          </p:cNvSpPr>
          <p:nvPr>
            <p:ph type="body" idx="1"/>
          </p:nvPr>
        </p:nvSpPr>
        <p:spPr/>
        <p:txBody>
          <a:bodyPr/>
          <a:lstStyle/>
          <a:p>
            <a:pPr marL="171450" indent="-171450">
              <a:buFont typeface="Arial" panose="020B0604020202020204" pitchFamily="34" charset="0"/>
              <a:buChar char="•"/>
            </a:pPr>
            <a:r>
              <a:rPr lang="en-GB" dirty="0"/>
              <a:t>New migrant health patient questionnaires available in over 20 languages (and English) to support with prioritisation of needs and access to information, particularly for those without previous health records -  can be shared with patients during the registration process and they can return to the practice in first appointment/new patient check</a:t>
            </a:r>
          </a:p>
          <a:p>
            <a:pPr marL="171450" indent="-171450">
              <a:buFont typeface="Arial" panose="020B0604020202020204" pitchFamily="34" charset="0"/>
              <a:buChar char="•"/>
            </a:pPr>
            <a:r>
              <a:rPr lang="en-GB" dirty="0"/>
              <a:t>Multiple choice questions so answers can be transferred without translation </a:t>
            </a:r>
            <a:endParaRPr lang="en-GB" sz="1200" b="0" i="0" dirty="0">
              <a:solidFill>
                <a:schemeClr val="tx1"/>
              </a:solidFill>
              <a:effectLst/>
              <a:latin typeface="+mn-lt"/>
            </a:endParaRPr>
          </a:p>
          <a:p>
            <a:pPr marL="171450" indent="-171450">
              <a:buFont typeface="Arial" panose="020B0604020202020204" pitchFamily="34" charset="0"/>
              <a:buChar char="•"/>
            </a:pPr>
            <a:r>
              <a:rPr lang="en-GB" sz="1200" b="0" i="0" dirty="0">
                <a:solidFill>
                  <a:schemeClr val="tx1"/>
                </a:solidFill>
                <a:effectLst/>
                <a:latin typeface="+mn-lt"/>
              </a:rPr>
              <a:t>Includes p</a:t>
            </a:r>
            <a:r>
              <a:rPr lang="en-GB" sz="1200" b="0" i="0" dirty="0">
                <a:solidFill>
                  <a:srgbClr val="383838"/>
                </a:solidFill>
                <a:effectLst/>
                <a:latin typeface="arial" panose="020B0604020202020204" pitchFamily="34" charset="0"/>
              </a:rPr>
              <a:t>ersonal demographics, acute and chronic health needs including those associated with their pre-migration and migration experiences, medication and vaccination requirements, family history and lifestyle</a:t>
            </a:r>
          </a:p>
          <a:p>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F388FF5-BBF8-546E-1A62-5D7D34C403AF}"/>
              </a:ext>
            </a:extLst>
          </p:cNvPr>
          <p:cNvSpPr>
            <a:spLocks noGrp="1"/>
          </p:cNvSpPr>
          <p:nvPr>
            <p:ph type="body" idx="1"/>
          </p:nvPr>
        </p:nvSpPr>
        <p:spPr/>
        <p:txBody>
          <a:bodyPr/>
          <a:lstStyle/>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dirty="0"/>
          </a:p>
        </p:txBody>
      </p:sp>
      <p:sp>
        <p:nvSpPr>
          <p:cNvPr id="4" name="Slide Number Placeholder 3"/>
          <p:cNvSpPr>
            <a:spLocks noGrp="1"/>
          </p:cNvSpPr>
          <p:nvPr>
            <p:ph type="sldNum" sz="quarter" idx="5"/>
          </p:nvPr>
        </p:nvSpPr>
        <p:spPr/>
        <p:txBody>
          <a:bodyPr/>
          <a:lstStyle/>
          <a:p>
            <a:fld id="{61402062-DE1F-4651-9BD9-B68D545EF62E}" type="slidenum">
              <a:rPr lang="en-GB" smtClean="0"/>
              <a:t>3</a:t>
            </a:fld>
            <a:endParaRPr lang="en-GB"/>
          </a:p>
        </p:txBody>
      </p:sp>
    </p:spTree>
    <p:extLst>
      <p:ext uri="{BB962C8B-B14F-4D97-AF65-F5344CB8AC3E}">
        <p14:creationId xmlns:p14="http://schemas.microsoft.com/office/powerpoint/2010/main" val="1258150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FA0B545-CA8C-BB45-384C-FEECB1E90A94}"/>
              </a:ext>
            </a:extLst>
          </p:cNvPr>
          <p:cNvSpPr>
            <a:spLocks noGrp="1"/>
          </p:cNvSpPr>
          <p:nvPr>
            <p:ph type="body" idx="1"/>
          </p:nvPr>
        </p:nvSpPr>
        <p:spPr/>
        <p:txBody>
          <a:bodyPr/>
          <a:lstStyle/>
          <a:p>
            <a:pPr marL="171450" indent="-171450">
              <a:buFont typeface="Arial" panose="020B0604020202020204" pitchFamily="34" charset="0"/>
              <a:buChar char="•"/>
            </a:pPr>
            <a:endParaRPr lang="en-GB" dirty="0"/>
          </a:p>
          <a:p>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4EBE-260A-D790-7C4F-15125C39DA7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8B4310B-3C1F-B115-5CA1-0F08CC02B5A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33069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53B29-85A2-E185-ADEE-A6E58EC8F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B003D-D4A4-945C-D411-FF8055960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5D42A-5FBB-617A-E1C6-0AF2C6C53520}"/>
              </a:ext>
            </a:extLst>
          </p:cNvPr>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have recently updated our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e-Learning course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on improving access to primary care and GP registration. This course is relevant for all staff across GP practices but will be particularly useful for frontline reception staff and practice managers. The course includes detail on how to become a Safe Surgery, a summary of NHS England guidance and useful resources to support patients.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can access the free course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here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(registration required) and you will receive a certificate on completion of the course. It can also be included as part of the induction process for new staff. </a:t>
            </a:r>
          </a:p>
        </p:txBody>
      </p:sp>
      <p:sp>
        <p:nvSpPr>
          <p:cNvPr id="4" name="Slide Number Placeholder 3">
            <a:extLst>
              <a:ext uri="{FF2B5EF4-FFF2-40B4-BE49-F238E27FC236}">
                <a16:creationId xmlns:a16="http://schemas.microsoft.com/office/drawing/2014/main" id="{F1FF43C5-2A32-B3D6-60C7-CBEF4C0C3228}"/>
              </a:ext>
            </a:extLst>
          </p:cNvPr>
          <p:cNvSpPr>
            <a:spLocks noGrp="1"/>
          </p:cNvSpPr>
          <p:nvPr>
            <p:ph type="sldNum" sz="quarter" idx="5"/>
          </p:nvPr>
        </p:nvSpPr>
        <p:spPr/>
        <p:txBody>
          <a:bodyPr/>
          <a:lstStyle/>
          <a:p>
            <a:fld id="{61402062-DE1F-4651-9BD9-B68D545EF62E}" type="slidenum">
              <a:rPr lang="en-GB" smtClean="0"/>
              <a:t>33</a:t>
            </a:fld>
            <a:endParaRPr lang="en-GB"/>
          </a:p>
        </p:txBody>
      </p:sp>
    </p:spTree>
    <p:extLst>
      <p:ext uri="{BB962C8B-B14F-4D97-AF65-F5344CB8AC3E}">
        <p14:creationId xmlns:p14="http://schemas.microsoft.com/office/powerpoint/2010/main" val="704498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5A470-9D90-22F4-820A-FBB699755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C4D84-04EA-2B89-FFC8-7EA02313D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5AF3A-432A-F1DA-E855-4F21746EDC1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4C02AB4-C0BE-ADB9-599A-AB8D5E928457}"/>
              </a:ext>
            </a:extLst>
          </p:cNvPr>
          <p:cNvSpPr>
            <a:spLocks noGrp="1"/>
          </p:cNvSpPr>
          <p:nvPr>
            <p:ph type="sldNum" sz="quarter" idx="5"/>
          </p:nvPr>
        </p:nvSpPr>
        <p:spPr/>
        <p:txBody>
          <a:bodyPr/>
          <a:lstStyle/>
          <a:p>
            <a:fld id="{61402062-DE1F-4651-9BD9-B68D545EF62E}" type="slidenum">
              <a:rPr lang="en-GB" smtClean="0"/>
              <a:t>34</a:t>
            </a:fld>
            <a:endParaRPr lang="en-GB"/>
          </a:p>
        </p:txBody>
      </p:sp>
    </p:spTree>
    <p:extLst>
      <p:ext uri="{BB962C8B-B14F-4D97-AF65-F5344CB8AC3E}">
        <p14:creationId xmlns:p14="http://schemas.microsoft.com/office/powerpoint/2010/main" val="3585662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11AB6-F6B7-EF34-3B52-6DE4C65A6A0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3BD240E-0E42-5FE0-5770-331266B785A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95409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AB36-9D4C-3A9D-F017-8483155DF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E8415-AD4E-6E89-8603-F206B9579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D20FA-7162-5CDD-3B0B-954AE14210BC}"/>
              </a:ext>
            </a:extLst>
          </p:cNvPr>
          <p:cNvSpPr>
            <a:spLocks noGrp="1"/>
          </p:cNvSpPr>
          <p:nvPr>
            <p:ph type="body"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DCC81C59-9321-37FE-45CE-DFAB518FD7D5}"/>
              </a:ext>
            </a:extLst>
          </p:cNvPr>
          <p:cNvSpPr>
            <a:spLocks noGrp="1"/>
          </p:cNvSpPr>
          <p:nvPr>
            <p:ph type="sldNum" sz="quarter" idx="5"/>
          </p:nvPr>
        </p:nvSpPr>
        <p:spPr/>
        <p:txBody>
          <a:bodyPr/>
          <a:lstStyle/>
          <a:p>
            <a:fld id="{61402062-DE1F-4651-9BD9-B68D545EF62E}" type="slidenum">
              <a:rPr lang="en-GB" smtClean="0"/>
              <a:t>36</a:t>
            </a:fld>
            <a:endParaRPr lang="en-GB"/>
          </a:p>
        </p:txBody>
      </p:sp>
    </p:spTree>
    <p:extLst>
      <p:ext uri="{BB962C8B-B14F-4D97-AF65-F5344CB8AC3E}">
        <p14:creationId xmlns:p14="http://schemas.microsoft.com/office/powerpoint/2010/main" val="692527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6CED6-8AC4-46AC-3EE6-42D25F48A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E3F0B-6CDA-4AB8-0C5E-715D87B6A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456B9-C6FA-F6AE-3594-552C9BE07DB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98D55A-DBE8-7129-65D6-B8649AFB312E}"/>
              </a:ext>
            </a:extLst>
          </p:cNvPr>
          <p:cNvSpPr>
            <a:spLocks noGrp="1"/>
          </p:cNvSpPr>
          <p:nvPr>
            <p:ph type="sldNum" sz="quarter" idx="5"/>
          </p:nvPr>
        </p:nvSpPr>
        <p:spPr/>
        <p:txBody>
          <a:bodyPr/>
          <a:lstStyle/>
          <a:p>
            <a:fld id="{61402062-DE1F-4651-9BD9-B68D545EF62E}" type="slidenum">
              <a:rPr lang="en-GB" smtClean="0"/>
              <a:t>37</a:t>
            </a:fld>
            <a:endParaRPr lang="en-GB"/>
          </a:p>
        </p:txBody>
      </p:sp>
    </p:spTree>
    <p:extLst>
      <p:ext uri="{BB962C8B-B14F-4D97-AF65-F5344CB8AC3E}">
        <p14:creationId xmlns:p14="http://schemas.microsoft.com/office/powerpoint/2010/main" val="682786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C23A-456D-351D-FE16-89EEFC66A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4E58A-E070-CBE7-A07F-C96153AF1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13767-49BA-1F2A-789E-D0BA00359CD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0628BC-A485-63AD-9ECC-90065E077858}"/>
              </a:ext>
            </a:extLst>
          </p:cNvPr>
          <p:cNvSpPr>
            <a:spLocks noGrp="1"/>
          </p:cNvSpPr>
          <p:nvPr>
            <p:ph type="sldNum" sz="quarter" idx="5"/>
          </p:nvPr>
        </p:nvSpPr>
        <p:spPr/>
        <p:txBody>
          <a:bodyPr/>
          <a:lstStyle/>
          <a:p>
            <a:fld id="{61402062-DE1F-4651-9BD9-B68D545EF62E}" type="slidenum">
              <a:rPr lang="en-GB" smtClean="0"/>
              <a:t>39</a:t>
            </a:fld>
            <a:endParaRPr lang="en-GB"/>
          </a:p>
        </p:txBody>
      </p:sp>
    </p:spTree>
    <p:extLst>
      <p:ext uri="{BB962C8B-B14F-4D97-AF65-F5344CB8AC3E}">
        <p14:creationId xmlns:p14="http://schemas.microsoft.com/office/powerpoint/2010/main" val="144909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9393-2510-D633-0C7C-2D7395D4D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66A42-87A1-778E-2C2E-BC1D3A46E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64206-4213-0F05-C70D-88B4F01921FE}"/>
              </a:ext>
            </a:extLst>
          </p:cNvPr>
          <p:cNvSpPr>
            <a:spLocks noGrp="1"/>
          </p:cNvSpPr>
          <p:nvPr>
            <p:ph type="body" idx="1"/>
          </p:nvPr>
        </p:nvSpPr>
        <p:spPr/>
        <p:txBody>
          <a:bodyPr/>
          <a:lstStyle/>
          <a:p>
            <a:pPr marL="457200" lvl="1" indent="0">
              <a:lnSpc>
                <a:spcPct val="107000"/>
              </a:lnSpc>
              <a:buFont typeface="Courier New" panose="02070309020205020404" pitchFamily="49" charset="0"/>
              <a:buNone/>
            </a:pPr>
            <a:endParaRPr lang="en-GB" sz="1100" b="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7B130428-182E-42DC-2F30-15CDAAD57D55}"/>
              </a:ext>
            </a:extLst>
          </p:cNvPr>
          <p:cNvSpPr>
            <a:spLocks noGrp="1"/>
          </p:cNvSpPr>
          <p:nvPr>
            <p:ph type="sldNum" sz="quarter" idx="5"/>
          </p:nvPr>
        </p:nvSpPr>
        <p:spPr/>
        <p:txBody>
          <a:bodyPr/>
          <a:lstStyle/>
          <a:p>
            <a:fld id="{61402062-DE1F-4651-9BD9-B68D545EF62E}" type="slidenum">
              <a:rPr lang="en-GB" smtClean="0"/>
              <a:t>4</a:t>
            </a:fld>
            <a:endParaRPr lang="en-GB"/>
          </a:p>
        </p:txBody>
      </p:sp>
    </p:spTree>
    <p:extLst>
      <p:ext uri="{BB962C8B-B14F-4D97-AF65-F5344CB8AC3E}">
        <p14:creationId xmlns:p14="http://schemas.microsoft.com/office/powerpoint/2010/main" val="3563498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FD5E5-BF08-BCDB-0689-6498E86EE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F48EB-6D91-3D30-0FE0-B2670DEBF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0C948-B80B-FC8B-D017-B70A651EA5F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EDC182-6A6C-2220-1318-03B5E119E751}"/>
              </a:ext>
            </a:extLst>
          </p:cNvPr>
          <p:cNvSpPr>
            <a:spLocks noGrp="1"/>
          </p:cNvSpPr>
          <p:nvPr>
            <p:ph type="sldNum" sz="quarter" idx="5"/>
          </p:nvPr>
        </p:nvSpPr>
        <p:spPr/>
        <p:txBody>
          <a:bodyPr/>
          <a:lstStyle/>
          <a:p>
            <a:fld id="{61402062-DE1F-4651-9BD9-B68D545EF62E}" type="slidenum">
              <a:rPr lang="en-GB" smtClean="0"/>
              <a:t>40</a:t>
            </a:fld>
            <a:endParaRPr lang="en-GB"/>
          </a:p>
        </p:txBody>
      </p:sp>
    </p:spTree>
    <p:extLst>
      <p:ext uri="{BB962C8B-B14F-4D97-AF65-F5344CB8AC3E}">
        <p14:creationId xmlns:p14="http://schemas.microsoft.com/office/powerpoint/2010/main" val="230646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8048-5486-D00C-E291-0A75D0A3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F8645-F87E-B0B8-7CC1-8110306ED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C8F73-8EB1-2EF4-79A6-4FFB9BDF54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09F1A5-D509-5449-534D-99D6774D099B}"/>
              </a:ext>
            </a:extLst>
          </p:cNvPr>
          <p:cNvSpPr>
            <a:spLocks noGrp="1"/>
          </p:cNvSpPr>
          <p:nvPr>
            <p:ph type="sldNum" sz="quarter" idx="5"/>
          </p:nvPr>
        </p:nvSpPr>
        <p:spPr/>
        <p:txBody>
          <a:bodyPr/>
          <a:lstStyle/>
          <a:p>
            <a:fld id="{61402062-DE1F-4651-9BD9-B68D545EF62E}" type="slidenum">
              <a:rPr lang="en-GB" smtClean="0"/>
              <a:t>5</a:t>
            </a:fld>
            <a:endParaRPr lang="en-GB"/>
          </a:p>
        </p:txBody>
      </p:sp>
    </p:spTree>
    <p:extLst>
      <p:ext uri="{BB962C8B-B14F-4D97-AF65-F5344CB8AC3E}">
        <p14:creationId xmlns:p14="http://schemas.microsoft.com/office/powerpoint/2010/main" val="90997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D12C89-EB45-4EED-1FFE-B79B59BB96B3}"/>
              </a:ext>
            </a:extLst>
          </p:cNvPr>
          <p:cNvSpPr>
            <a:spLocks noGrp="1"/>
          </p:cNvSpPr>
          <p:nvPr>
            <p:ph type="body" idx="1"/>
          </p:nvPr>
        </p:nvSpPr>
        <p:spPr/>
        <p:txBody>
          <a:bodyPr/>
          <a:lstStyle/>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B954-BE74-05C7-A3C6-A02FCD4860B2}"/>
            </a:ext>
          </a:extLst>
        </p:cNvPr>
        <p:cNvGrpSpPr/>
        <p:nvPr/>
      </p:nvGrpSpPr>
      <p:grpSpPr>
        <a:xfrm>
          <a:off x="0" y="0"/>
          <a:ext cx="0" cy="0"/>
          <a:chOff x="0" y="0"/>
          <a:chExt cx="0" cy="0"/>
        </a:xfrm>
      </p:grpSpPr>
    </p:spTree>
    <p:extLst>
      <p:ext uri="{BB962C8B-B14F-4D97-AF65-F5344CB8AC3E}">
        <p14:creationId xmlns:p14="http://schemas.microsoft.com/office/powerpoint/2010/main" val="261666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3F92-5CB8-6534-9602-10519657A91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EFCD3D5-EDB8-4949-238B-874298F3EB52}"/>
              </a:ext>
            </a:extLst>
          </p:cNvPr>
          <p:cNvSpPr>
            <a:spLocks noGrp="1"/>
          </p:cNvSpPr>
          <p:nvPr>
            <p:ph type="body" idx="1"/>
          </p:nvPr>
        </p:nvSpPr>
        <p:spPr/>
        <p:txBody>
          <a:bodyPr/>
          <a:lstStyle/>
          <a:p>
            <a:pPr algn="l"/>
            <a:endParaRPr lang="en-GB" sz="1800" b="0" i="0" u="none" strike="noStrike" baseline="0" dirty="0">
              <a:latin typeface="Calibri" panose="020F0502020204030204" pitchFamily="34" charset="0"/>
            </a:endParaRPr>
          </a:p>
        </p:txBody>
      </p:sp>
    </p:spTree>
    <p:extLst>
      <p:ext uri="{BB962C8B-B14F-4D97-AF65-F5344CB8AC3E}">
        <p14:creationId xmlns:p14="http://schemas.microsoft.com/office/powerpoint/2010/main" val="3091969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68EA75-44D7-AD50-4F92-5820271D1540}"/>
              </a:ext>
            </a:extLst>
          </p:cNvPr>
          <p:cNvSpPr>
            <a:spLocks noGrp="1"/>
          </p:cNvSpPr>
          <p:nvPr>
            <p:ph type="body" idx="1"/>
          </p:nvPr>
        </p:nvSpPr>
        <p:spPr/>
        <p:txBody>
          <a:bodyPr/>
          <a:lstStyle/>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Miriam is a 28 year old lady who fled Eritrea after escaping conscription into national military service. She had been abused, raped and denied medical treatment. She travelled through Sudan, to Libya and then on to Italy.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She was imprisoned in Libya, street homeless in Italy and raped by a group of young men. She was smuggled to ‘the Jungle’ in Calais; by this point her mental health was deteriorating: </a:t>
            </a:r>
            <a:r>
              <a:rPr lang="en-US" sz="1800" i="1" kern="100" dirty="0">
                <a:effectLst/>
                <a:latin typeface="Barlow" panose="00000500000000000000" pitchFamily="2" charset="0"/>
                <a:ea typeface="Calibri" panose="020F0502020204030204" pitchFamily="34" charset="0"/>
                <a:cs typeface="Times New Roman" panose="02020603050405020304" pitchFamily="18" charset="0"/>
              </a:rPr>
              <a:t>‘At that moment I was having a lot of stress…maybe I was screaming, things like that’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She was smuggled into the UK. She was street homeless in London and then after 2 months was taken to a church by a lady she met on the street. </a:t>
            </a:r>
            <a:r>
              <a:rPr lang="en-US" sz="1800" i="1" kern="100" dirty="0">
                <a:effectLst/>
                <a:latin typeface="Barlow" panose="00000500000000000000" pitchFamily="2" charset="0"/>
                <a:ea typeface="Calibri" panose="020F0502020204030204" pitchFamily="34" charset="0"/>
                <a:cs typeface="Times New Roman" panose="02020603050405020304" pitchFamily="18" charset="0"/>
              </a:rPr>
              <a:t>“I started to beg her, my feet were swollen and I had been walking up and down for 2 days. I hadn’t showered and I hadn’t eaten well. She could see that I was pregnant”.</a:t>
            </a:r>
            <a:r>
              <a:rPr lang="en-US" sz="1800" kern="100" dirty="0">
                <a:effectLst/>
                <a:latin typeface="Barlow" panose="00000500000000000000" pitchFamily="2" charset="0"/>
                <a:ea typeface="Calibri" panose="020F0502020204030204" pitchFamily="34" charset="0"/>
                <a:cs typeface="Times New Roman" panose="02020603050405020304" pitchFamily="18" charset="0"/>
              </a:rPr>
              <a:t> She was allowed to sleep in the church. Members of the congregation bring her food, and sometimes they let her stay with them.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25659E8-24AD-634B-9B21-774ACA9E2F2E}"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634117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3EF324E-0518-604B-AC03-45A5E35C4AE0}"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100366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464123-5780-DC41-A481-C53B12AD243C}"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40370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6DCE32-F498-594E-AB46-2EF7A7E426A2}"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62974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2DB26-F058-2A4A-8346-1CBCD66BEBAD}"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53898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EAE8FD0-5B47-734E-9533-B1767E767025}" type="datetime1">
              <a:rPr lang="en-GB" smtClean="0"/>
              <a:t>27/08/2025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25837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68E56CB-8A51-C647-ABE8-D68EA83AEEA0}" type="datetime1">
              <a:rPr lang="en-GB" smtClean="0"/>
              <a:t>27/08/2025</a:t>
            </a:fld>
            <a:endParaRPr lang="en-GB"/>
          </a:p>
        </p:txBody>
      </p:sp>
      <p:sp>
        <p:nvSpPr>
          <p:cNvPr id="8" name="Footer Placeholder 7"/>
          <p:cNvSpPr>
            <a:spLocks noGrp="1"/>
          </p:cNvSpPr>
          <p:nvPr>
            <p:ph type="ftr" sz="quarter" idx="11"/>
          </p:nvPr>
        </p:nvSpPr>
        <p:spPr/>
        <p:txBody>
          <a:bodyPr/>
          <a:lstStyle/>
          <a:p>
            <a:r>
              <a:rPr lang="en-GB"/>
              <a:t>© Doctors of the World UK 2018</a:t>
            </a:r>
          </a:p>
        </p:txBody>
      </p:sp>
      <p:sp>
        <p:nvSpPr>
          <p:cNvPr id="9" name="Slide Number Placeholder 8"/>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420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DACDAC9-A8B5-804F-A70B-E0580F2E3F17}" type="datetime1">
              <a:rPr lang="en-GB" smtClean="0"/>
              <a:t>27/08/2025</a:t>
            </a:fld>
            <a:endParaRPr lang="en-GB"/>
          </a:p>
        </p:txBody>
      </p:sp>
      <p:sp>
        <p:nvSpPr>
          <p:cNvPr id="4" name="Footer Placeholder 3"/>
          <p:cNvSpPr>
            <a:spLocks noGrp="1"/>
          </p:cNvSpPr>
          <p:nvPr>
            <p:ph type="ftr" sz="quarter" idx="11"/>
          </p:nvPr>
        </p:nvSpPr>
        <p:spPr/>
        <p:txBody>
          <a:bodyPr/>
          <a:lstStyle/>
          <a:p>
            <a:r>
              <a:rPr lang="en-GB"/>
              <a:t>© Doctors of the World UK 2018</a:t>
            </a:r>
          </a:p>
        </p:txBody>
      </p:sp>
      <p:sp>
        <p:nvSpPr>
          <p:cNvPr id="5" name="Slide Number Placeholder 4"/>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48643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A3235B-7DAE-564C-BDF7-7E30FE551E78}" type="datetime1">
              <a:rPr lang="en-GB" smtClean="0"/>
              <a:t>27/08/2025</a:t>
            </a:fld>
            <a:endParaRPr lang="en-GB"/>
          </a:p>
        </p:txBody>
      </p:sp>
      <p:sp>
        <p:nvSpPr>
          <p:cNvPr id="3" name="Footer Placeholder 2"/>
          <p:cNvSpPr>
            <a:spLocks noGrp="1"/>
          </p:cNvSpPr>
          <p:nvPr>
            <p:ph type="ftr" sz="quarter" idx="11"/>
          </p:nvPr>
        </p:nvSpPr>
        <p:spPr/>
        <p:txBody>
          <a:bodyPr/>
          <a:lstStyle/>
          <a:p>
            <a:r>
              <a:rPr lang="en-GB"/>
              <a:t>© Doctors of the World UK 2018</a:t>
            </a:r>
          </a:p>
        </p:txBody>
      </p:sp>
      <p:sp>
        <p:nvSpPr>
          <p:cNvPr id="4" name="Slide Number Placeholder 3"/>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52279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1CA628-9DEA-AD43-8131-71E794C58595}" type="datetime1">
              <a:rPr lang="en-GB" smtClean="0"/>
              <a:t>27/08/2025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412709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67727F-28A7-784C-8D76-B40080A274C5}" type="datetime1">
              <a:rPr lang="en-GB" smtClean="0"/>
              <a:t>27/08/2025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16661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9DB98-BA1F-5446-AA92-5E0073300F9D}" type="datetime1">
              <a:rPr lang="en-GB" smtClean="0"/>
              <a:t>27/08/2025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Doctors of the World UK 2018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08BCB-9C3C-42B9-A199-A1E99F488F47}" type="slidenum">
              <a:rPr lang="en-GB" smtClean="0"/>
              <a:pPr/>
              <a:t>‹#›</a:t>
            </a:fld>
            <a:endParaRPr lang="en-GB"/>
          </a:p>
        </p:txBody>
      </p:sp>
    </p:spTree>
    <p:extLst>
      <p:ext uri="{BB962C8B-B14F-4D97-AF65-F5344CB8AC3E}">
        <p14:creationId xmlns:p14="http://schemas.microsoft.com/office/powerpoint/2010/main" val="4091910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thebureauinvestigates.com/stories/2021-07-15/most-gp-surgeries-refuse-to-register-undocumented-migrant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pn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notesSlide" Target="../notesSlides/notesSlide12.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6.png"/><Relationship Id="rId4" Type="http://schemas.openxmlformats.org/officeDocument/2006/relationships/diagramData" Target="../diagrams/data4.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england.nhs.uk/publication/primary-medical-care-policy-and-guidance-manual-pg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england.nhs.uk/publication/primary-medical-care-policy-and-guidance-manual-pg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ngland.nhs.uk/publication/primary-medical-care-policy-and-guidance-manual-pg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hyperlink" Target="https://www.england.nhs.uk/publication/primary-medical-care-policy-and-guidance-manual-pg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hyperlink" Target="https://www.england.nhs.uk/publication/primary-medical-care-policy-and-guidance-manual-pg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hyperlink" Target="https://www.england.nhs.uk/publication/primary-medical-care-policy-and-guidance-manual-pg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gland.nhs.uk/publication/primary-medical-care-policy-and-guidance-manual-pg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www.cqc.org.uk/guidance-regulation/providers/assessment/single-assessment-framework/responsive/equity-access" TargetMode="Externa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56.png"/><Relationship Id="rId4" Type="http://schemas.openxmlformats.org/officeDocument/2006/relationships/diagramData" Target="../diagrams/data6.xml"/><Relationship Id="rId9" Type="http://schemas.openxmlformats.org/officeDocument/2006/relationships/hyperlink" Target="https://forms.office.com/pages/responsepage.aspx?id=P9mzql-6ukOJ4wlMtcuAWG7spKo_QlFDr-_eoU7DWzpUOFVOQUNETERENVpNR1BZMFQyWTVETFJZVC4u"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www.doctorsoftheworld.org.uk/safesurgeries/safe-surgeries-qi-project-for-gp-trainees/" TargetMode="External"/><Relationship Id="rId18" Type="http://schemas.openxmlformats.org/officeDocument/2006/relationships/image" Target="../media/image64.png"/><Relationship Id="rId3" Type="http://schemas.openxmlformats.org/officeDocument/2006/relationships/image" Target="../media/image1.png"/><Relationship Id="rId21" Type="http://schemas.openxmlformats.org/officeDocument/2006/relationships/hyperlink" Target="https://www.doctorsoftheworld.org.uk/wp-content/uploads/2023/07/DOTW-Safe-Surgeries-New-Patient-Registration-Policy.pdf" TargetMode="External"/><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hyperlink" Target="https://www.doctorsoftheworld.org.uk/wp-content/uploads/2023/07/Toolkit-for-ICBs-and-PC-commissioners-access-to-healthcare-for-asylum-accommodation-DOTW-2023.pdf" TargetMode="External"/><Relationship Id="rId25" Type="http://schemas.openxmlformats.org/officeDocument/2006/relationships/image" Target="../media/image7.svg"/><Relationship Id="rId2" Type="http://schemas.openxmlformats.org/officeDocument/2006/relationships/notesSlide" Target="../notesSlides/notesSlide24.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hyperlink" Target="https://www.doctorsoftheworld.org.uk/safesurgeries/safe-surgeries-toolkit/#:~:text=Posters%20for%20patient%20awareness" TargetMode="External"/><Relationship Id="rId11" Type="http://schemas.openxmlformats.org/officeDocument/2006/relationships/hyperlink" Target="https://www.doctorsoftheworld.org.uk/wp-content/uploads/2019/05/CCG_safe_surgeries_toolkit_2019.pdf" TargetMode="External"/><Relationship Id="rId24" Type="http://schemas.openxmlformats.org/officeDocument/2006/relationships/image" Target="../media/image6.png"/><Relationship Id="rId5" Type="http://schemas.openxmlformats.org/officeDocument/2006/relationships/image" Target="../media/image57.png"/><Relationship Id="rId15" Type="http://schemas.openxmlformats.org/officeDocument/2006/relationships/hyperlink" Target="https://www.doctorsoftheworld.org.uk/wp-content/uploads/2023/07/DOTW-Safe-Surgeries-PCN-Health-Inequalities-Lead-Toolkit.pdf" TargetMode="External"/><Relationship Id="rId23" Type="http://schemas.openxmlformats.org/officeDocument/2006/relationships/hyperlink" Target="https://www.doctorsoftheworld.org.uk/safesurgeries/safe-surgeries-toolkit/" TargetMode="External"/><Relationship Id="rId10" Type="http://schemas.openxmlformats.org/officeDocument/2006/relationships/image" Target="../media/image60.png"/><Relationship Id="rId19" Type="http://schemas.openxmlformats.org/officeDocument/2006/relationships/hyperlink" Target="https://www.doctorsoftheworld.org.uk/wp-content/uploads/2021/06/Toolkit-for-Social-Prescribing-Link-Worker.pdf" TargetMode="External"/><Relationship Id="rId4" Type="http://schemas.openxmlformats.org/officeDocument/2006/relationships/hyperlink" Target="https://www.doctorsoftheworld.org.uk/wp-content/uploads/2021/10/Safe-Surgeries-Toolkit-2021.pdf" TargetMode="External"/><Relationship Id="rId9" Type="http://schemas.openxmlformats.org/officeDocument/2006/relationships/hyperlink" Target="https://www.doctorsoftheworld.org.uk/wp-content/uploads/import-from-old-site/files/guidance_editable.pdf" TargetMode="External"/><Relationship Id="rId14" Type="http://schemas.openxmlformats.org/officeDocument/2006/relationships/image" Target="../media/image62.png"/><Relationship Id="rId22"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doctorsoftheworld.org.uk/safesurgeries/safe-surgeries-toolkit/"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pcse.england.nhs.uk/services/patient-registrations/" TargetMode="External"/><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hyperlink" Target="https://www.doctorsoftheworld.org.uk/safesurgeries/safe-surgeries-toolkit/#:~:text=Posters%20for%20patient%20awarenes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www.doctorsoftheworld.org.uk/wp-content/uploads/2024/05/Safe-Surgeries-website-checklist.pdf" TargetMode="External"/><Relationship Id="rId10" Type="http://schemas.openxmlformats.org/officeDocument/2006/relationships/image" Target="../media/image74.png"/><Relationship Id="rId4" Type="http://schemas.openxmlformats.org/officeDocument/2006/relationships/hyperlink" Target="https://www.doctorsoftheworld.org.uk/what-we-stand-for/supporting-medics/training/" TargetMode="External"/><Relationship Id="rId9" Type="http://schemas.openxmlformats.org/officeDocument/2006/relationships/hyperlink" Target="https://www.doctorsoftheworld.org.uk/wp-content/uploads/import-from-old-site/files/guidance_editable.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ca.engagingnetworks.app/page/email/click/2089/7088092?email=1TbVGkQ2suHm9JS%2BBPERtCcrH1fWcI7nAkcxP0M23xlVoNo%2BvwM0Hw==&amp;campid=IQqXfKnVXI0UHgIT5m4sfA==" TargetMode="External"/><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doctorsoftheworld.org.uk/patient-health-questionnaire/" TargetMode="Externa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3.svg"/><Relationship Id="rId3" Type="http://schemas.openxmlformats.org/officeDocument/2006/relationships/image" Target="../media/image1.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hyperlink" Target="https://www.doctorsoftheworld.org.uk/translated-health-information/?_language=" TargetMode="External"/><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hyperlink" Target="https://www.england.nhs.uk/long-read/identity-verification/" TargetMode="External"/><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hyperlink" Target="https://www.bma.org.uk/advice-and-support/ethics/refugees-overseas-visitors-and-vulnerable-migrants/refugee-and-asylum-seeker-patient-health-toolkit/managing-language-barriers-for-refugees-and-asylum-seeker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gov.uk/guidance/language-interpretation-migrant-health-guide?msclkid=9c94b2ebb0db11ecaf77f81c6382435e#language-interpreting-general-principles" TargetMode="External"/><Relationship Id="rId5" Type="http://schemas.openxmlformats.org/officeDocument/2006/relationships/image" Target="../media/image84.png"/><Relationship Id="rId10" Type="http://schemas.openxmlformats.org/officeDocument/2006/relationships/image" Target="../media/image85.png"/><Relationship Id="rId4" Type="http://schemas.openxmlformats.org/officeDocument/2006/relationships/hyperlink" Target="https://www.refugeecouncil.org.uk/wp-content/uploads/2020/01/Language_ID_chart.pdf" TargetMode="External"/><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hyperlink" Target="https://www.nhsbsa.nhs.uk/nhs-low-income-scheme/hc2-certificates-full-help-health-cost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www.nhsbsa.nhs.uk/advice-other-languages" TargetMode="External"/><Relationship Id="rId4" Type="http://schemas.openxmlformats.org/officeDocument/2006/relationships/hyperlink" Target="https://www.england.nhs.uk/long-read/guidance-to-support-hc2-application-for-asylum-seekers/" TargetMode="External"/><Relationship Id="rId9" Type="http://schemas.openxmlformats.org/officeDocument/2006/relationships/image" Target="../media/image7.svg"/></Relationships>
</file>

<file path=ppt/slides/_rels/slide3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doctorsoftheworld.org.uk/translated-health-information/?_language=" TargetMode="External"/><Relationship Id="rId9" Type="http://schemas.openxmlformats.org/officeDocument/2006/relationships/image" Target="../media/image89.jpg"/></Relationships>
</file>

<file path=ppt/slides/_rels/slide33.xml.rels><?xml version="1.0" encoding="UTF-8" standalone="yes"?>
<Relationships xmlns="http://schemas.openxmlformats.org/package/2006/relationships"><Relationship Id="rId3" Type="http://schemas.openxmlformats.org/officeDocument/2006/relationships/hyperlink" Target="https://training.doctorsoftheworld.org.uk/catalog/info/id:131" TargetMode="External"/><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inclusion-health.org/pc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www.doctorsoftheworld.org.uk/wp-content/uploads/2023/07/DOTW-Safe-Surgeries-PCN-Health-Inequalities-Lead-Toolkit.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1186860/nhs-cost-recovery-overseas-visitors_september2023.pdf"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png"/><Relationship Id="rId7" Type="http://schemas.openxmlformats.org/officeDocument/2006/relationships/diagramQuickStyle" Target="../diagrams/quickStyle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93.png"/><Relationship Id="rId9" Type="http://schemas.microsoft.com/office/2007/relationships/diagramDrawing" Target="../diagrams/drawing7.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hyperlink" Target="https://www.doctorsoftheworld.org.uk/patient-clinic/" TargetMode="External"/><Relationship Id="rId3" Type="http://schemas.openxmlformats.org/officeDocument/2006/relationships/image" Target="../media/image1.png"/><Relationship Id="rId7" Type="http://schemas.openxmlformats.org/officeDocument/2006/relationships/hyperlink" Target="mailto:safesurgeries@doctorsoftheworld.org.uk"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doctorsoftheworld.org.uk/translated-health-information/" TargetMode="External"/><Relationship Id="rId5" Type="http://schemas.openxmlformats.org/officeDocument/2006/relationships/hyperlink" Target="https://forms.office.com/r/pJypNMC0iy" TargetMode="External"/><Relationship Id="rId4" Type="http://schemas.openxmlformats.org/officeDocument/2006/relationships/hyperlink" Target="https://www.doctorsoftheworld.org.uk/safesurgeries/" TargetMode="External"/><Relationship Id="rId9" Type="http://schemas.openxmlformats.org/officeDocument/2006/relationships/hyperlink" Target="https://www.doctorsoftheworld.org.uk/jobs-and-volunteer-rol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www.cqc.org.uk/guidance-providers/gps/nigels-surgery-36-registration-treatment-asylum-seekers-refugees" TargetMode="External"/><Relationship Id="rId13" Type="http://schemas.openxmlformats.org/officeDocument/2006/relationships/hyperlink" Target="https://www.gov.uk/government/publications/overseas-nhs-visitors-framework-to-support-identification-and-upfront-charging/upfront-charging-operational-framework-to-support-identification-and-charging-of-overseas-visitors#clinical-case-studies" TargetMode="External"/><Relationship Id="rId3" Type="http://schemas.openxmlformats.org/officeDocument/2006/relationships/image" Target="../media/image1.png"/><Relationship Id="rId7" Type="http://schemas.openxmlformats.org/officeDocument/2006/relationships/hyperlink" Target="https://www.bma.org.uk/advice-and-support/ethics/refugees-overseas-visitors-and-vulnerable-migrants/refugee-and-asylum-seeker-patient-health-toolkit" TargetMode="External"/><Relationship Id="rId12" Type="http://schemas.openxmlformats.org/officeDocument/2006/relationships/hyperlink" Target="https://www.gov.uk/government/publications/overseas-nhs-visitors-framework-to-support-identification-and-upfront-charging/upfront-charging-operational-framework-to-support-identification-and-charging-of-overseas-visitors" TargetMode="External"/><Relationship Id="rId2" Type="http://schemas.openxmlformats.org/officeDocument/2006/relationships/notesSlide" Target="../notesSlides/notesSlide40.xml"/><Relationship Id="rId16" Type="http://schemas.openxmlformats.org/officeDocument/2006/relationships/hyperlink" Target="https://maternityaction.org.uk/wp-content/uploads/ma_access-paper_WEB3.pdf" TargetMode="External"/><Relationship Id="rId1" Type="http://schemas.openxmlformats.org/officeDocument/2006/relationships/slideLayout" Target="../slideLayouts/slideLayout2.xml"/><Relationship Id="rId6" Type="http://schemas.openxmlformats.org/officeDocument/2006/relationships/hyperlink" Target="https://www.bma.org.uk/advice-and-support/gp-practices/managing-your-practice-list/patient-registration" TargetMode="External"/><Relationship Id="rId11" Type="http://schemas.openxmlformats.org/officeDocument/2006/relationships/hyperlink" Target="https://www.gov.uk/government/publications/nhs-cost-recovery-overseas-visitors" TargetMode="External"/><Relationship Id="rId5" Type="http://schemas.openxmlformats.org/officeDocument/2006/relationships/hyperlink" Target="https://www.england.nhs.uk/publication/primary-medical-care-policy-and-guidance-manual-pgm/" TargetMode="External"/><Relationship Id="rId15" Type="http://schemas.openxmlformats.org/officeDocument/2006/relationships/hyperlink" Target="https://www.rcpch.ac.uk/sites/default/files/2020-11/mighealthfamiles-flowchart_2020_w1200_3.0.pdf" TargetMode="External"/><Relationship Id="rId10" Type="http://schemas.openxmlformats.org/officeDocument/2006/relationships/hyperlink" Target="https://www.doctorsoftheworld.org.uk/inclusion-health-self-assessment-tool/" TargetMode="External"/><Relationship Id="rId4" Type="http://schemas.openxmlformats.org/officeDocument/2006/relationships/hyperlink" Target="https://www.doctorsoftheworld.org.uk/what-we-stand-for/supporting-medics/safe-surgeries-initiative/" TargetMode="External"/><Relationship Id="rId9" Type="http://schemas.openxmlformats.org/officeDocument/2006/relationships/hyperlink" Target="https://www.gov.uk/government/collections/migrant-health-guide" TargetMode="External"/><Relationship Id="rId14" Type="http://schemas.openxmlformats.org/officeDocument/2006/relationships/hyperlink" Target="https://www.doctorsoftheworld.org.uk/wp-content/uploads/2019/05/urgent_care_guidelines.pdf"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svg"/><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doctorsoftheworld.org.uk/wp-content/uploads/2025/06/clinician-toolkit-final.pdf"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3FB83CF-8556-A6F9-11D2-39E9E1BE0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834" y="5798204"/>
            <a:ext cx="2399820" cy="1010811"/>
          </a:xfrm>
          <a:prstGeom prst="rect">
            <a:avLst/>
          </a:prstGeom>
        </p:spPr>
      </p:pic>
      <p:pic>
        <p:nvPicPr>
          <p:cNvPr id="9" name="Picture 8">
            <a:extLst>
              <a:ext uri="{FF2B5EF4-FFF2-40B4-BE49-F238E27FC236}">
                <a16:creationId xmlns:a16="http://schemas.microsoft.com/office/drawing/2014/main" id="{295599A4-E330-8827-A3BC-384B1E7875F4}"/>
              </a:ext>
            </a:extLst>
          </p:cNvPr>
          <p:cNvPicPr>
            <a:picLocks noChangeAspect="1"/>
          </p:cNvPicPr>
          <p:nvPr/>
        </p:nvPicPr>
        <p:blipFill rotWithShape="1">
          <a:blip r:embed="rId4"/>
          <a:srcRect t="5049" b="29100"/>
          <a:stretch/>
        </p:blipFill>
        <p:spPr>
          <a:xfrm>
            <a:off x="0" y="0"/>
            <a:ext cx="9144000" cy="3920647"/>
          </a:xfrm>
          <a:prstGeom prst="rect">
            <a:avLst/>
          </a:prstGeom>
        </p:spPr>
      </p:pic>
      <p:sp>
        <p:nvSpPr>
          <p:cNvPr id="15" name="Rectangle 14">
            <a:extLst>
              <a:ext uri="{FF2B5EF4-FFF2-40B4-BE49-F238E27FC236}">
                <a16:creationId xmlns:a16="http://schemas.microsoft.com/office/drawing/2014/main" id="{8B239F64-336A-6FCD-A431-EEE617F2D498}"/>
              </a:ext>
            </a:extLst>
          </p:cNvPr>
          <p:cNvSpPr/>
          <p:nvPr/>
        </p:nvSpPr>
        <p:spPr>
          <a:xfrm>
            <a:off x="68893" y="4219913"/>
            <a:ext cx="9006214" cy="1384995"/>
          </a:xfrm>
          <a:prstGeom prst="rect">
            <a:avLst/>
          </a:prstGeom>
          <a:noFill/>
        </p:spPr>
        <p:txBody>
          <a:bodyPr wrap="square">
            <a:spAutoFit/>
          </a:bodyPr>
          <a:lstStyle/>
          <a:p>
            <a:pPr>
              <a:spcAft>
                <a:spcPts val="1200"/>
              </a:spcAft>
            </a:pPr>
            <a:r>
              <a:rPr lang="en-GB" sz="4800" b="1">
                <a:solidFill>
                  <a:srgbClr val="005CA7"/>
                </a:solidFill>
                <a:latin typeface="Anton" pitchFamily="2" charset="0"/>
                <a:ea typeface="Lato" panose="020F0502020204030203" pitchFamily="34" charset="0"/>
                <a:cs typeface="Lato" panose="020F0502020204030203" pitchFamily="34" charset="0"/>
              </a:rPr>
              <a:t>SAFE SURGERIES</a:t>
            </a:r>
            <a:br>
              <a:rPr lang="en-GB" sz="4400" b="1">
                <a:solidFill>
                  <a:srgbClr val="005CA7"/>
                </a:solidFill>
                <a:latin typeface="Barlow" panose="00000500000000000000" pitchFamily="2" charset="0"/>
                <a:ea typeface="Lato" panose="020F0502020204030203" pitchFamily="34" charset="0"/>
                <a:cs typeface="Lato" panose="020F0502020204030203" pitchFamily="34" charset="0"/>
              </a:rPr>
            </a:br>
            <a:endParaRPr lang="en-GB" sz="3600">
              <a:solidFill>
                <a:srgbClr val="005CA7"/>
              </a:solidFill>
              <a:latin typeface="Barlow" panose="00000500000000000000" pitchFamily="2"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59114F19-66EF-F5FE-A45D-CDC62704C20A}"/>
              </a:ext>
            </a:extLst>
          </p:cNvPr>
          <p:cNvSpPr/>
          <p:nvPr/>
        </p:nvSpPr>
        <p:spPr>
          <a:xfrm>
            <a:off x="1" y="6224240"/>
            <a:ext cx="9143999" cy="584775"/>
          </a:xfrm>
          <a:prstGeom prst="rect">
            <a:avLst/>
          </a:prstGeom>
        </p:spPr>
        <p:txBody>
          <a:bodyPr wrap="square">
            <a:spAutoFit/>
          </a:bodyPr>
          <a:lstStyle/>
          <a:p>
            <a:pPr>
              <a:spcBef>
                <a:spcPts val="600"/>
              </a:spcBef>
              <a:spcAft>
                <a:spcPts val="600"/>
              </a:spcAft>
            </a:pPr>
            <a:br>
              <a:rPr lang="en-GB" sz="1600" b="1" dirty="0">
                <a:solidFill>
                  <a:srgbClr val="008876"/>
                </a:solidFill>
                <a:latin typeface="Barlow" panose="00000500000000000000" pitchFamily="2" charset="0"/>
                <a:ea typeface="Helvetica Neue" charset="0"/>
                <a:cs typeface="Helvetica Neue" charset="0"/>
              </a:rPr>
            </a:br>
            <a:r>
              <a:rPr lang="en-GB" sz="1600" dirty="0">
                <a:solidFill>
                  <a:srgbClr val="008876"/>
                </a:solidFill>
                <a:latin typeface="Barlow" panose="00000500000000000000" pitchFamily="2" charset="0"/>
                <a:ea typeface="Helvetica Neue" charset="0"/>
                <a:cs typeface="Helvetica Neue" charset="0"/>
              </a:rPr>
              <a:t>Doctors of the World </a:t>
            </a:r>
            <a:r>
              <a:rPr lang="en-GB" sz="1600" dirty="0">
                <a:solidFill>
                  <a:srgbClr val="008876"/>
                </a:solidFill>
                <a:latin typeface="Barlow" panose="00000500000000000000" pitchFamily="2" charset="0"/>
              </a:rPr>
              <a:t>UK, </a:t>
            </a:r>
            <a:r>
              <a:rPr lang="en-US" sz="1600" i="1" dirty="0">
                <a:solidFill>
                  <a:srgbClr val="008876"/>
                </a:solidFill>
                <a:latin typeface="Barlow" panose="00000500000000000000" pitchFamily="2" charset="0"/>
              </a:rPr>
              <a:t>part of the Médecins du Monde network</a:t>
            </a:r>
            <a:endParaRPr lang="en-GB" sz="1600" i="1" dirty="0">
              <a:solidFill>
                <a:srgbClr val="008876"/>
              </a:solidFill>
              <a:latin typeface="Barlow" panose="00000500000000000000" pitchFamily="2" charset="0"/>
            </a:endParaRPr>
          </a:p>
        </p:txBody>
      </p:sp>
      <p:sp>
        <p:nvSpPr>
          <p:cNvPr id="17" name="Rectangle 16">
            <a:extLst>
              <a:ext uri="{FF2B5EF4-FFF2-40B4-BE49-F238E27FC236}">
                <a16:creationId xmlns:a16="http://schemas.microsoft.com/office/drawing/2014/main" id="{9EC0164F-54EC-BA78-148E-B68C6CBA0AD6}"/>
              </a:ext>
            </a:extLst>
          </p:cNvPr>
          <p:cNvSpPr/>
          <p:nvPr/>
        </p:nvSpPr>
        <p:spPr>
          <a:xfrm>
            <a:off x="158806" y="5112830"/>
            <a:ext cx="6777919" cy="492078"/>
          </a:xfrm>
          <a:prstGeom prst="rect">
            <a:avLst/>
          </a:prstGeom>
          <a:solidFill>
            <a:srgbClr val="005CA7"/>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r>
              <a:rPr lang="en-GB" sz="2400">
                <a:solidFill>
                  <a:schemeClr val="bg1"/>
                </a:solidFill>
                <a:latin typeface="Anton" pitchFamily="2" charset="0"/>
                <a:ea typeface="Lato" panose="020F0502020204030203" pitchFamily="34" charset="0"/>
                <a:cs typeface="Lato" panose="020F0502020204030203" pitchFamily="34" charset="0"/>
              </a:rPr>
              <a:t>Improving access to primary care and GP registration</a:t>
            </a:r>
            <a:endParaRPr lang="en-GB" sz="2400" b="1">
              <a:solidFill>
                <a:schemeClr val="bg1"/>
              </a:solidFill>
              <a:latin typeface="Anton" pitchFamily="2" charset="0"/>
            </a:endParaRPr>
          </a:p>
        </p:txBody>
      </p:sp>
    </p:spTree>
    <p:extLst>
      <p:ext uri="{BB962C8B-B14F-4D97-AF65-F5344CB8AC3E}">
        <p14:creationId xmlns:p14="http://schemas.microsoft.com/office/powerpoint/2010/main" val="308618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0803-0AC4-FD0D-F318-2476D27F4E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68C469-718F-C389-A7F5-ABBFDE33805B}"/>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8802C04-3086-872C-F2E5-F530C01E9AA6}"/>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46363FAC-A849-BEF7-A874-6337D0F70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AB88EBAF-FF6E-B7D1-A144-2467337EE230}"/>
              </a:ext>
            </a:extLst>
          </p:cNvPr>
          <p:cNvSpPr/>
          <p:nvPr/>
        </p:nvSpPr>
        <p:spPr>
          <a:xfrm>
            <a:off x="267007" y="1225116"/>
            <a:ext cx="4130211" cy="4426868"/>
          </a:xfrm>
          <a:prstGeom prst="rect">
            <a:avLst/>
          </a:prstGeom>
          <a:solidFill>
            <a:srgbClr val="E1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800" dirty="0">
                <a:solidFill>
                  <a:schemeClr val="tx1"/>
                </a:solidFill>
                <a:latin typeface="Barlow" panose="00000500000000000000" pitchFamily="2" charset="0"/>
              </a:rPr>
              <a:t>Miriam was turned away from registering with a GP practice 3 times</a:t>
            </a:r>
            <a:br>
              <a:rPr lang="en-GB" sz="1800" dirty="0">
                <a:solidFill>
                  <a:schemeClr val="tx1"/>
                </a:solidFill>
                <a:latin typeface="Barlow" panose="00000500000000000000" pitchFamily="2" charset="0"/>
              </a:rPr>
            </a:br>
            <a:endParaRPr lang="en-GB" sz="18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800" dirty="0">
                <a:solidFill>
                  <a:schemeClr val="tx1"/>
                </a:solidFill>
                <a:latin typeface="Barlow" panose="00000500000000000000" pitchFamily="2" charset="0"/>
              </a:rPr>
              <a:t>She was 29 weeks pregnant before first antenatal appointment</a:t>
            </a:r>
            <a:br>
              <a:rPr lang="en-GB" sz="1800" dirty="0">
                <a:solidFill>
                  <a:schemeClr val="tx1"/>
                </a:solidFill>
                <a:latin typeface="Barlow" panose="00000500000000000000" pitchFamily="2" charset="0"/>
              </a:rPr>
            </a:br>
            <a:endParaRPr lang="en-GB" sz="18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800" dirty="0">
                <a:solidFill>
                  <a:schemeClr val="tx1"/>
                </a:solidFill>
                <a:latin typeface="Barlow" panose="00000500000000000000" pitchFamily="2" charset="0"/>
              </a:rPr>
              <a:t>She came to </a:t>
            </a:r>
            <a:r>
              <a:rPr lang="en-GB" sz="1800" dirty="0" err="1">
                <a:solidFill>
                  <a:schemeClr val="tx1"/>
                </a:solidFill>
                <a:latin typeface="Barlow" panose="00000500000000000000" pitchFamily="2" charset="0"/>
              </a:rPr>
              <a:t>DoTW</a:t>
            </a:r>
            <a:r>
              <a:rPr lang="en-GB" sz="1800" dirty="0">
                <a:solidFill>
                  <a:schemeClr val="tx1"/>
                </a:solidFill>
                <a:latin typeface="Barlow" panose="00000500000000000000" pitchFamily="2" charset="0"/>
              </a:rPr>
              <a:t> clinic and was supported to register with a GP in the area where she was staying</a:t>
            </a:r>
          </a:p>
          <a:p>
            <a:pPr algn="ctr"/>
            <a:endParaRPr lang="en-GB" dirty="0"/>
          </a:p>
        </p:txBody>
      </p:sp>
      <p:pic>
        <p:nvPicPr>
          <p:cNvPr id="6" name="Picture 5" descr="A person sitting on a bed&#10;&#10;Description automatically generated">
            <a:extLst>
              <a:ext uri="{FF2B5EF4-FFF2-40B4-BE49-F238E27FC236}">
                <a16:creationId xmlns:a16="http://schemas.microsoft.com/office/drawing/2014/main" id="{6B6BFB2E-2451-5325-8B2A-A071593AD96F}"/>
              </a:ext>
            </a:extLst>
          </p:cNvPr>
          <p:cNvPicPr>
            <a:picLocks noChangeAspect="1"/>
          </p:cNvPicPr>
          <p:nvPr/>
        </p:nvPicPr>
        <p:blipFill rotWithShape="1">
          <a:blip r:embed="rId4">
            <a:extLst>
              <a:ext uri="{28A0092B-C50C-407E-A947-70E740481C1C}">
                <a14:useLocalDpi xmlns:a14="http://schemas.microsoft.com/office/drawing/2010/main" val="0"/>
              </a:ext>
            </a:extLst>
          </a:blip>
          <a:srcRect l="16351" r="22999" b="-1"/>
          <a:stretch/>
        </p:blipFill>
        <p:spPr>
          <a:xfrm>
            <a:off x="4892983" y="1225116"/>
            <a:ext cx="4022258" cy="4426868"/>
          </a:xfrm>
          <a:prstGeom prst="rect">
            <a:avLst/>
          </a:prstGeom>
        </p:spPr>
      </p:pic>
      <p:sp>
        <p:nvSpPr>
          <p:cNvPr id="7" name="Rectangle: Rounded Corners 6">
            <a:extLst>
              <a:ext uri="{FF2B5EF4-FFF2-40B4-BE49-F238E27FC236}">
                <a16:creationId xmlns:a16="http://schemas.microsoft.com/office/drawing/2014/main" id="{397A8766-0FCC-E4C6-34D2-5002D617D824}"/>
              </a:ext>
            </a:extLst>
          </p:cNvPr>
          <p:cNvSpPr/>
          <p:nvPr/>
        </p:nvSpPr>
        <p:spPr>
          <a:xfrm>
            <a:off x="1121876" y="5775099"/>
            <a:ext cx="6550684" cy="1021556"/>
          </a:xfrm>
          <a:prstGeom prst="roundRect">
            <a:avLst/>
          </a:prstGeom>
          <a:noFill/>
          <a:ln>
            <a:solidFill>
              <a:srgbClr val="ED0678"/>
            </a:solidFill>
            <a:prstDash val="dash"/>
          </a:ln>
        </p:spPr>
        <p:txBody>
          <a:bodyPr wrap="square">
            <a:spAutoFit/>
          </a:bodyPr>
          <a:lstStyle/>
          <a:p>
            <a:pPr algn="ctr">
              <a:spcBef>
                <a:spcPts val="900"/>
              </a:spcBef>
            </a:pPr>
            <a:r>
              <a:rPr lang="en-US" b="1">
                <a:solidFill>
                  <a:srgbClr val="ED0678"/>
                </a:solidFill>
                <a:latin typeface="Barlow" panose="00000500000000000000" pitchFamily="2" charset="0"/>
                <a:ea typeface="Helvetica Neue" charset="0"/>
                <a:cs typeface="Helvetica Neue" charset="0"/>
              </a:rPr>
              <a:t>What were the barriers Miriam likely faced in registering with a GP? </a:t>
            </a:r>
            <a:br>
              <a:rPr lang="en-US" b="1">
                <a:solidFill>
                  <a:srgbClr val="ED0678"/>
                </a:solidFill>
                <a:latin typeface="Barlow" panose="00000500000000000000" pitchFamily="2" charset="0"/>
                <a:ea typeface="Helvetica Neue" charset="0"/>
                <a:cs typeface="Helvetica Neue" charset="0"/>
              </a:rPr>
            </a:br>
            <a:r>
              <a:rPr lang="en-US" b="1">
                <a:solidFill>
                  <a:srgbClr val="ED0678"/>
                </a:solidFill>
                <a:latin typeface="Barlow" panose="00000500000000000000" pitchFamily="2" charset="0"/>
                <a:ea typeface="Helvetica Neue" charset="0"/>
                <a:cs typeface="Helvetica Neue" charset="0"/>
              </a:rPr>
              <a:t>How could you support Miriam in the practice?</a:t>
            </a:r>
          </a:p>
        </p:txBody>
      </p:sp>
      <p:pic>
        <p:nvPicPr>
          <p:cNvPr id="8" name="Graphic 7" descr="Badge Question Mark outline">
            <a:extLst>
              <a:ext uri="{FF2B5EF4-FFF2-40B4-BE49-F238E27FC236}">
                <a16:creationId xmlns:a16="http://schemas.microsoft.com/office/drawing/2014/main" id="{7B4C9F49-E98A-1690-6A8D-5EFE54427B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007" y="5928332"/>
            <a:ext cx="715089" cy="715089"/>
          </a:xfrm>
          <a:prstGeom prst="rect">
            <a:avLst/>
          </a:prstGeom>
        </p:spPr>
      </p:pic>
    </p:spTree>
    <p:extLst>
      <p:ext uri="{BB962C8B-B14F-4D97-AF65-F5344CB8AC3E}">
        <p14:creationId xmlns:p14="http://schemas.microsoft.com/office/powerpoint/2010/main" val="190986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45514-0764-B086-9495-14CF430468B2}"/>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60F0031-8806-2CD3-14CB-6DF8DBF06F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5888" y="10886"/>
            <a:ext cx="1008112" cy="1008112"/>
          </a:xfrm>
          <a:prstGeom prst="rect">
            <a:avLst/>
          </a:prstGeom>
        </p:spPr>
      </p:pic>
      <p:pic>
        <p:nvPicPr>
          <p:cNvPr id="21" name="Picture 20">
            <a:extLst>
              <a:ext uri="{FF2B5EF4-FFF2-40B4-BE49-F238E27FC236}">
                <a16:creationId xmlns:a16="http://schemas.microsoft.com/office/drawing/2014/main" id="{279AAB40-792C-6432-60A5-8B911EFE63EA}"/>
              </a:ext>
            </a:extLst>
          </p:cNvPr>
          <p:cNvPicPr>
            <a:picLocks noChangeAspect="1"/>
          </p:cNvPicPr>
          <p:nvPr/>
        </p:nvPicPr>
        <p:blipFill>
          <a:blip r:embed="rId4"/>
          <a:stretch>
            <a:fillRect/>
          </a:stretch>
        </p:blipFill>
        <p:spPr>
          <a:xfrm>
            <a:off x="0" y="0"/>
            <a:ext cx="9144000" cy="3273495"/>
          </a:xfrm>
          <a:prstGeom prst="rect">
            <a:avLst/>
          </a:prstGeom>
        </p:spPr>
      </p:pic>
      <p:pic>
        <p:nvPicPr>
          <p:cNvPr id="22" name="Picture 21">
            <a:extLst>
              <a:ext uri="{FF2B5EF4-FFF2-40B4-BE49-F238E27FC236}">
                <a16:creationId xmlns:a16="http://schemas.microsoft.com/office/drawing/2014/main" id="{F01E5619-8E7F-FBC9-7540-FB63FEA92C4C}"/>
              </a:ext>
            </a:extLst>
          </p:cNvPr>
          <p:cNvPicPr>
            <a:picLocks noChangeAspect="1"/>
          </p:cNvPicPr>
          <p:nvPr/>
        </p:nvPicPr>
        <p:blipFill>
          <a:blip r:embed="rId5"/>
          <a:stretch>
            <a:fillRect/>
          </a:stretch>
        </p:blipFill>
        <p:spPr>
          <a:xfrm>
            <a:off x="6171785" y="6094534"/>
            <a:ext cx="2972215" cy="752580"/>
          </a:xfrm>
          <a:prstGeom prst="rect">
            <a:avLst/>
          </a:prstGeom>
        </p:spPr>
      </p:pic>
      <p:sp>
        <p:nvSpPr>
          <p:cNvPr id="23" name="TextBox 22">
            <a:extLst>
              <a:ext uri="{FF2B5EF4-FFF2-40B4-BE49-F238E27FC236}">
                <a16:creationId xmlns:a16="http://schemas.microsoft.com/office/drawing/2014/main" id="{244C7639-41C1-66EB-4062-BFA9BF3D2BE4}"/>
              </a:ext>
            </a:extLst>
          </p:cNvPr>
          <p:cNvSpPr txBox="1"/>
          <p:nvPr/>
        </p:nvSpPr>
        <p:spPr>
          <a:xfrm>
            <a:off x="584998" y="6342142"/>
            <a:ext cx="5586787" cy="646331"/>
          </a:xfrm>
          <a:prstGeom prst="rect">
            <a:avLst/>
          </a:prstGeom>
          <a:noFill/>
        </p:spPr>
        <p:txBody>
          <a:bodyPr wrap="square">
            <a:spAutoFit/>
          </a:bodyPr>
          <a:lstStyle/>
          <a:p>
            <a:r>
              <a:rPr lang="en-GB" sz="1200" dirty="0">
                <a:solidFill>
                  <a:srgbClr val="0563C1"/>
                </a:solidFill>
                <a:latin typeface="Barlow" panose="00000500000000000000" pitchFamily="2" charset="0"/>
                <a:hlinkClick r:id="rId6">
                  <a:extLst>
                    <a:ext uri="{A12FA001-AC4F-418D-AE19-62706E023703}">
                      <ahyp:hlinkClr xmlns:ahyp="http://schemas.microsoft.com/office/drawing/2018/hyperlinkcolor" val="tx"/>
                    </a:ext>
                  </a:extLst>
                </a:hlinkClick>
              </a:rPr>
              <a:t>https://www.thebureauinvestigates.com/stories/2021-07-15/</a:t>
            </a:r>
            <a:r>
              <a:rPr lang="en-GB" sz="1200" dirty="0">
                <a:solidFill>
                  <a:srgbClr val="005CA7"/>
                </a:solidFill>
                <a:latin typeface="Barlow" panose="00000500000000000000" pitchFamily="2" charset="0"/>
                <a:hlinkClick r:id="rId6">
                  <a:extLst>
                    <a:ext uri="{A12FA001-AC4F-418D-AE19-62706E023703}">
                      <ahyp:hlinkClr xmlns:ahyp="http://schemas.microsoft.com/office/drawing/2018/hyperlinkcolor" val="tx"/>
                    </a:ext>
                  </a:extLst>
                </a:hlinkClick>
              </a:rPr>
              <a:t>most-gp-surgeries-refuse-to-register-undocumented-migrants</a:t>
            </a:r>
            <a:endParaRPr lang="en-GB" sz="1200" dirty="0">
              <a:solidFill>
                <a:srgbClr val="005CA7"/>
              </a:solidFill>
              <a:latin typeface="Barlow" panose="00000500000000000000" pitchFamily="2" charset="0"/>
            </a:endParaRPr>
          </a:p>
          <a:p>
            <a:endParaRPr lang="en-GB" sz="1200" b="1" dirty="0">
              <a:solidFill>
                <a:srgbClr val="005CA7"/>
              </a:solidFill>
              <a:latin typeface="Barlow" panose="00000500000000000000" pitchFamily="2" charset="0"/>
            </a:endParaRPr>
          </a:p>
        </p:txBody>
      </p:sp>
      <p:sp>
        <p:nvSpPr>
          <p:cNvPr id="24" name="Content Placeholder 2">
            <a:extLst>
              <a:ext uri="{FF2B5EF4-FFF2-40B4-BE49-F238E27FC236}">
                <a16:creationId xmlns:a16="http://schemas.microsoft.com/office/drawing/2014/main" id="{9F5B9566-C48D-1735-E474-3476F2169E19}"/>
              </a:ext>
            </a:extLst>
          </p:cNvPr>
          <p:cNvSpPr txBox="1">
            <a:spLocks/>
          </p:cNvSpPr>
          <p:nvPr/>
        </p:nvSpPr>
        <p:spPr>
          <a:xfrm>
            <a:off x="200416" y="3374931"/>
            <a:ext cx="8714984" cy="2281124"/>
          </a:xfrm>
          <a:prstGeom prst="rect">
            <a:avLst/>
          </a:prstGeom>
        </p:spPr>
        <p:txBody>
          <a:bodyPr vert="horz" lIns="91440" tIns="45720" rIns="91440" bIns="45720" rtlCol="0">
            <a:noAutofit/>
          </a:bodyPr>
          <a:lstStyle>
            <a:lvl1pPr marL="0" indent="0" algn="l" defTabSz="914400" rtl="0" eaLnBrk="1" latinLnBrk="0" hangingPunct="1">
              <a:spcBef>
                <a:spcPts val="300"/>
              </a:spcBef>
              <a:buClrTx/>
              <a:buSzTx/>
              <a:buFontTx/>
              <a:buNone/>
              <a:defRPr sz="1400" kern="1200">
                <a:solidFill>
                  <a:schemeClr val="tx1"/>
                </a:solidFill>
                <a:latin typeface="+mn-lt"/>
                <a:ea typeface="+mn-ea"/>
                <a:cs typeface="+mn-cs"/>
              </a:defRPr>
            </a:lvl1pPr>
            <a:lvl2pPr marL="0" indent="0" algn="l" defTabSz="914400" rtl="0" eaLnBrk="1" latinLnBrk="0" hangingPunct="1">
              <a:spcBef>
                <a:spcPts val="300"/>
              </a:spcBef>
              <a:buClrTx/>
              <a:buSzTx/>
              <a:buFontTx/>
              <a:buNone/>
              <a:defRPr sz="1400" kern="1200">
                <a:solidFill>
                  <a:schemeClr val="tx1"/>
                </a:solidFill>
                <a:latin typeface="+mn-lt"/>
                <a:ea typeface="+mn-ea"/>
                <a:cs typeface="+mn-cs"/>
              </a:defRPr>
            </a:lvl2pPr>
            <a:lvl3pPr marL="0" indent="0" algn="l" defTabSz="914400" rtl="0" eaLnBrk="1" latinLnBrk="0" hangingPunct="1">
              <a:spcBef>
                <a:spcPts val="300"/>
              </a:spcBef>
              <a:buClrTx/>
              <a:buSzTx/>
              <a:buFontTx/>
              <a:buNone/>
              <a:defRPr sz="1400" kern="1200">
                <a:solidFill>
                  <a:schemeClr val="tx1"/>
                </a:solidFill>
                <a:latin typeface="+mn-lt"/>
                <a:ea typeface="+mn-ea"/>
                <a:cs typeface="+mn-cs"/>
              </a:defRPr>
            </a:lvl3pPr>
            <a:lvl4pPr marL="0" indent="0" algn="l" defTabSz="914400" rtl="0" eaLnBrk="1" latinLnBrk="0" hangingPunct="1">
              <a:spcBef>
                <a:spcPts val="300"/>
              </a:spcBef>
              <a:buClrTx/>
              <a:buSzTx/>
              <a:buFontTx/>
              <a:buNone/>
              <a:defRPr sz="1400" kern="1200">
                <a:solidFill>
                  <a:schemeClr val="tx1"/>
                </a:solidFill>
                <a:latin typeface="+mn-lt"/>
                <a:ea typeface="+mn-ea"/>
                <a:cs typeface="+mn-cs"/>
              </a:defRPr>
            </a:lvl4pPr>
            <a:lvl5pPr marL="0" indent="0" algn="l" defTabSz="914400" rtl="0" eaLnBrk="1" latinLnBrk="0" hangingPunct="1">
              <a:spcBef>
                <a:spcPts val="300"/>
              </a:spcBef>
              <a:buClrTx/>
              <a:buSzTx/>
              <a:buFontTx/>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b="1" dirty="0">
                <a:solidFill>
                  <a:srgbClr val="005B9C"/>
                </a:solidFill>
                <a:latin typeface="Barlow" panose="00000500000000000000" pitchFamily="2" charset="0"/>
              </a:rPr>
              <a:t>The Bureau contacted around 1/3 of GP practices in 10 locations across the UK. They asked about registering a hypothetical patient: “Rosa”, a woman in her 40s without ID or proof of address:</a:t>
            </a:r>
            <a:endParaRPr lang="en-GB" sz="2000" b="1" baseline="0" dirty="0">
              <a:solidFill>
                <a:srgbClr val="CF691E"/>
              </a:solidFill>
              <a:latin typeface="Barlow" panose="00000500000000000000" pitchFamily="2" charset="0"/>
            </a:endParaRPr>
          </a:p>
          <a:p>
            <a:pPr marL="285744" indent="-285744">
              <a:buFont typeface="Arial" panose="020B0604020202020204" pitchFamily="34" charset="0"/>
              <a:buChar char="•"/>
              <a:defRPr/>
            </a:pPr>
            <a:r>
              <a:rPr lang="en-GB" sz="2200" b="1" dirty="0">
                <a:solidFill>
                  <a:srgbClr val="F37321"/>
                </a:solidFill>
                <a:latin typeface="Barlow" panose="00000500000000000000" pitchFamily="2" charset="0"/>
              </a:rPr>
              <a:t>62% </a:t>
            </a:r>
            <a:r>
              <a:rPr lang="en-GB" sz="2200" dirty="0">
                <a:latin typeface="Barlow" panose="00000500000000000000" pitchFamily="2" charset="0"/>
              </a:rPr>
              <a:t>said they would not register the patient</a:t>
            </a:r>
          </a:p>
          <a:p>
            <a:pPr marL="285744" marR="0" lvl="0" indent="-285744"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2200" b="1" baseline="0" dirty="0">
                <a:solidFill>
                  <a:srgbClr val="F37321"/>
                </a:solidFill>
                <a:latin typeface="Barlow" panose="00000500000000000000" pitchFamily="2" charset="0"/>
              </a:rPr>
              <a:t>14%</a:t>
            </a:r>
            <a:r>
              <a:rPr lang="en-GB" sz="2200" b="1" dirty="0">
                <a:solidFill>
                  <a:srgbClr val="F37321"/>
                </a:solidFill>
                <a:latin typeface="Barlow" panose="00000500000000000000" pitchFamily="2" charset="0"/>
              </a:rPr>
              <a:t> </a:t>
            </a:r>
            <a:r>
              <a:rPr lang="en-GB" sz="2200" dirty="0">
                <a:latin typeface="Barlow" panose="00000500000000000000" pitchFamily="2" charset="0"/>
              </a:rPr>
              <a:t>were unsure</a:t>
            </a:r>
          </a:p>
          <a:p>
            <a:pPr marL="285744" indent="-285744">
              <a:buFont typeface="Arial" panose="020B0604020202020204" pitchFamily="34" charset="0"/>
              <a:buChar char="•"/>
              <a:defRPr/>
            </a:pPr>
            <a:r>
              <a:rPr lang="en-GB" sz="2200" b="1" dirty="0">
                <a:solidFill>
                  <a:srgbClr val="F37321"/>
                </a:solidFill>
                <a:latin typeface="Barlow" panose="00000500000000000000" pitchFamily="2" charset="0"/>
              </a:rPr>
              <a:t>Only 24% </a:t>
            </a:r>
            <a:r>
              <a:rPr lang="en-GB" sz="2200" dirty="0">
                <a:latin typeface="Barlow" panose="00000500000000000000" pitchFamily="2" charset="0"/>
              </a:rPr>
              <a:t>of GP surgeries surveyed in the UK would register someone without proof of address, ID or legal immigration status</a:t>
            </a:r>
          </a:p>
          <a:p>
            <a:pPr marL="285744" marR="0" lvl="0" indent="-285744"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effectLst/>
              <a:uLnTx/>
              <a:uFillTx/>
              <a:latin typeface="Barlow" panose="00000500000000000000" pitchFamily="2" charset="0"/>
            </a:endParaRPr>
          </a:p>
        </p:txBody>
      </p:sp>
      <p:pic>
        <p:nvPicPr>
          <p:cNvPr id="25" name="Graphic 24" descr="Open book outline">
            <a:extLst>
              <a:ext uri="{FF2B5EF4-FFF2-40B4-BE49-F238E27FC236}">
                <a16:creationId xmlns:a16="http://schemas.microsoft.com/office/drawing/2014/main" id="{D04319C9-47B0-18C5-C5A8-039BDDD409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173" y="6327021"/>
            <a:ext cx="492825" cy="492825"/>
          </a:xfrm>
          <a:prstGeom prst="rect">
            <a:avLst/>
          </a:prstGeom>
        </p:spPr>
      </p:pic>
    </p:spTree>
    <p:extLst>
      <p:ext uri="{BB962C8B-B14F-4D97-AF65-F5344CB8AC3E}">
        <p14:creationId xmlns:p14="http://schemas.microsoft.com/office/powerpoint/2010/main" val="9846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FA7A4-BDC7-B681-44B3-03765AB500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A8CBF4-B34F-8123-F422-083AA21344EE}"/>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86EF1CBB-28AF-44CA-BAC7-1A129D7113C1}"/>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9A741B4C-5857-BAE4-1C12-727675597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Freeform 5">
            <a:extLst>
              <a:ext uri="{FF2B5EF4-FFF2-40B4-BE49-F238E27FC236}">
                <a16:creationId xmlns:a16="http://schemas.microsoft.com/office/drawing/2014/main" id="{27C9E16F-1309-1599-019B-0CFF94597E29}"/>
              </a:ext>
            </a:extLst>
          </p:cNvPr>
          <p:cNvSpPr/>
          <p:nvPr/>
        </p:nvSpPr>
        <p:spPr>
          <a:xfrm>
            <a:off x="6686527" y="4025266"/>
            <a:ext cx="1021007" cy="1040517"/>
          </a:xfrm>
          <a:custGeom>
            <a:avLst/>
            <a:gdLst/>
            <a:ahLst/>
            <a:cxnLst/>
            <a:rect l="l" t="t" r="r" b="b"/>
            <a:pathLst>
              <a:path w="1021007" h="1040517">
                <a:moveTo>
                  <a:pt x="0" y="0"/>
                </a:moveTo>
                <a:lnTo>
                  <a:pt x="1021007" y="0"/>
                </a:lnTo>
                <a:lnTo>
                  <a:pt x="1021007" y="1040517"/>
                </a:lnTo>
                <a:lnTo>
                  <a:pt x="0" y="1040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Barlow" panose="00000500000000000000" pitchFamily="2" charset="0"/>
            </a:endParaRPr>
          </a:p>
        </p:txBody>
      </p:sp>
      <p:sp>
        <p:nvSpPr>
          <p:cNvPr id="6" name="Freeform 6">
            <a:extLst>
              <a:ext uri="{FF2B5EF4-FFF2-40B4-BE49-F238E27FC236}">
                <a16:creationId xmlns:a16="http://schemas.microsoft.com/office/drawing/2014/main" id="{C8173260-C6FF-D879-98AF-D40E73A12E7C}"/>
              </a:ext>
            </a:extLst>
          </p:cNvPr>
          <p:cNvSpPr/>
          <p:nvPr/>
        </p:nvSpPr>
        <p:spPr>
          <a:xfrm>
            <a:off x="3773744" y="3715771"/>
            <a:ext cx="1474591" cy="1350012"/>
          </a:xfrm>
          <a:custGeom>
            <a:avLst/>
            <a:gdLst/>
            <a:ahLst/>
            <a:cxnLst/>
            <a:rect l="l" t="t" r="r" b="b"/>
            <a:pathLst>
              <a:path w="1474591" h="1350012">
                <a:moveTo>
                  <a:pt x="0" y="0"/>
                </a:moveTo>
                <a:lnTo>
                  <a:pt x="1474592" y="0"/>
                </a:lnTo>
                <a:lnTo>
                  <a:pt x="1474592" y="1350012"/>
                </a:lnTo>
                <a:lnTo>
                  <a:pt x="0" y="1350012"/>
                </a:lnTo>
                <a:lnTo>
                  <a:pt x="0" y="0"/>
                </a:lnTo>
                <a:close/>
              </a:path>
            </a:pathLst>
          </a:custGeom>
          <a:blipFill>
            <a:blip r:embed="rId6">
              <a:extLst>
                <a:ext uri="{96DAC541-7B7A-43D3-8B79-37D633B846F1}">
                  <asvg:svgBlip xmlns:asvg="http://schemas.microsoft.com/office/drawing/2016/SVG/main" r:embed="rId7"/>
                </a:ext>
              </a:extLst>
            </a:blip>
            <a:stretch>
              <a:fillRect b="-66413"/>
            </a:stretch>
          </a:blipFill>
        </p:spPr>
        <p:txBody>
          <a:bodyPr/>
          <a:lstStyle/>
          <a:p>
            <a:endParaRPr lang="en-US">
              <a:latin typeface="Barlow" panose="00000500000000000000" pitchFamily="2" charset="0"/>
            </a:endParaRPr>
          </a:p>
        </p:txBody>
      </p:sp>
      <p:sp>
        <p:nvSpPr>
          <p:cNvPr id="7" name="Freeform 7">
            <a:extLst>
              <a:ext uri="{FF2B5EF4-FFF2-40B4-BE49-F238E27FC236}">
                <a16:creationId xmlns:a16="http://schemas.microsoft.com/office/drawing/2014/main" id="{06051A86-B014-7394-49A0-1EEC42593472}"/>
              </a:ext>
            </a:extLst>
          </p:cNvPr>
          <p:cNvSpPr/>
          <p:nvPr/>
        </p:nvSpPr>
        <p:spPr>
          <a:xfrm>
            <a:off x="1197833" y="4119220"/>
            <a:ext cx="1378140" cy="852609"/>
          </a:xfrm>
          <a:custGeom>
            <a:avLst/>
            <a:gdLst/>
            <a:ahLst/>
            <a:cxnLst/>
            <a:rect l="l" t="t" r="r" b="b"/>
            <a:pathLst>
              <a:path w="1378140" h="852609">
                <a:moveTo>
                  <a:pt x="0" y="0"/>
                </a:moveTo>
                <a:lnTo>
                  <a:pt x="1378139" y="0"/>
                </a:lnTo>
                <a:lnTo>
                  <a:pt x="1378139" y="852609"/>
                </a:lnTo>
                <a:lnTo>
                  <a:pt x="0" y="8526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Barlow" panose="00000500000000000000" pitchFamily="2" charset="0"/>
            </a:endParaRPr>
          </a:p>
        </p:txBody>
      </p:sp>
      <p:sp>
        <p:nvSpPr>
          <p:cNvPr id="8" name="Freeform 8">
            <a:extLst>
              <a:ext uri="{FF2B5EF4-FFF2-40B4-BE49-F238E27FC236}">
                <a16:creationId xmlns:a16="http://schemas.microsoft.com/office/drawing/2014/main" id="{233A5716-00BB-1A64-A5E7-EAFA670E9884}"/>
              </a:ext>
            </a:extLst>
          </p:cNvPr>
          <p:cNvSpPr/>
          <p:nvPr/>
        </p:nvSpPr>
        <p:spPr>
          <a:xfrm>
            <a:off x="856361" y="1783265"/>
            <a:ext cx="682943" cy="682943"/>
          </a:xfrm>
          <a:custGeom>
            <a:avLst/>
            <a:gdLst/>
            <a:ahLst/>
            <a:cxnLst/>
            <a:rect l="l" t="t" r="r" b="b"/>
            <a:pathLst>
              <a:path w="682943" h="682943">
                <a:moveTo>
                  <a:pt x="0" y="0"/>
                </a:moveTo>
                <a:lnTo>
                  <a:pt x="682943" y="0"/>
                </a:lnTo>
                <a:lnTo>
                  <a:pt x="682943" y="682942"/>
                </a:lnTo>
                <a:lnTo>
                  <a:pt x="0" y="682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Barlow" panose="00000500000000000000" pitchFamily="2" charset="0"/>
            </a:endParaRPr>
          </a:p>
        </p:txBody>
      </p:sp>
      <p:sp>
        <p:nvSpPr>
          <p:cNvPr id="9" name="Freeform 9">
            <a:extLst>
              <a:ext uri="{FF2B5EF4-FFF2-40B4-BE49-F238E27FC236}">
                <a16:creationId xmlns:a16="http://schemas.microsoft.com/office/drawing/2014/main" id="{50B69202-1DBC-55BA-C0CC-85397F97CE01}"/>
              </a:ext>
            </a:extLst>
          </p:cNvPr>
          <p:cNvSpPr/>
          <p:nvPr/>
        </p:nvSpPr>
        <p:spPr>
          <a:xfrm>
            <a:off x="1539304" y="1870825"/>
            <a:ext cx="562481" cy="595382"/>
          </a:xfrm>
          <a:custGeom>
            <a:avLst/>
            <a:gdLst/>
            <a:ahLst/>
            <a:cxnLst/>
            <a:rect l="l" t="t" r="r" b="b"/>
            <a:pathLst>
              <a:path w="562481" h="595382">
                <a:moveTo>
                  <a:pt x="0" y="0"/>
                </a:moveTo>
                <a:lnTo>
                  <a:pt x="562481" y="0"/>
                </a:lnTo>
                <a:lnTo>
                  <a:pt x="562481" y="595382"/>
                </a:lnTo>
                <a:lnTo>
                  <a:pt x="0" y="5953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Barlow" panose="00000500000000000000" pitchFamily="2" charset="0"/>
            </a:endParaRPr>
          </a:p>
        </p:txBody>
      </p:sp>
      <p:sp>
        <p:nvSpPr>
          <p:cNvPr id="10" name="Freeform 10">
            <a:extLst>
              <a:ext uri="{FF2B5EF4-FFF2-40B4-BE49-F238E27FC236}">
                <a16:creationId xmlns:a16="http://schemas.microsoft.com/office/drawing/2014/main" id="{AAFD5E4C-C7B3-224C-AD31-50A551C7D6CF}"/>
              </a:ext>
            </a:extLst>
          </p:cNvPr>
          <p:cNvSpPr/>
          <p:nvPr/>
        </p:nvSpPr>
        <p:spPr>
          <a:xfrm>
            <a:off x="1603266" y="1670767"/>
            <a:ext cx="427932" cy="400117"/>
          </a:xfrm>
          <a:custGeom>
            <a:avLst/>
            <a:gdLst/>
            <a:ahLst/>
            <a:cxnLst/>
            <a:rect l="l" t="t" r="r" b="b"/>
            <a:pathLst>
              <a:path w="427932" h="400117">
                <a:moveTo>
                  <a:pt x="0" y="0"/>
                </a:moveTo>
                <a:lnTo>
                  <a:pt x="427933" y="0"/>
                </a:lnTo>
                <a:lnTo>
                  <a:pt x="427933" y="400117"/>
                </a:lnTo>
                <a:lnTo>
                  <a:pt x="0" y="4001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Barlow" panose="00000500000000000000" pitchFamily="2" charset="0"/>
            </a:endParaRPr>
          </a:p>
        </p:txBody>
      </p:sp>
      <p:sp>
        <p:nvSpPr>
          <p:cNvPr id="11" name="Freeform 11">
            <a:extLst>
              <a:ext uri="{FF2B5EF4-FFF2-40B4-BE49-F238E27FC236}">
                <a16:creationId xmlns:a16="http://schemas.microsoft.com/office/drawing/2014/main" id="{CEC022F2-869D-8CD8-BD3F-BCBAFFCB5B97}"/>
              </a:ext>
            </a:extLst>
          </p:cNvPr>
          <p:cNvSpPr/>
          <p:nvPr/>
        </p:nvSpPr>
        <p:spPr>
          <a:xfrm>
            <a:off x="2168460" y="1747723"/>
            <a:ext cx="684108" cy="754027"/>
          </a:xfrm>
          <a:custGeom>
            <a:avLst/>
            <a:gdLst/>
            <a:ahLst/>
            <a:cxnLst/>
            <a:rect l="l" t="t" r="r" b="b"/>
            <a:pathLst>
              <a:path w="684108" h="754027">
                <a:moveTo>
                  <a:pt x="0" y="0"/>
                </a:moveTo>
                <a:lnTo>
                  <a:pt x="684108" y="0"/>
                </a:lnTo>
                <a:lnTo>
                  <a:pt x="684108" y="754027"/>
                </a:lnTo>
                <a:lnTo>
                  <a:pt x="0" y="75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latin typeface="Barlow" panose="00000500000000000000" pitchFamily="2" charset="0"/>
            </a:endParaRPr>
          </a:p>
        </p:txBody>
      </p:sp>
      <p:sp>
        <p:nvSpPr>
          <p:cNvPr id="12" name="Freeform 12">
            <a:extLst>
              <a:ext uri="{FF2B5EF4-FFF2-40B4-BE49-F238E27FC236}">
                <a16:creationId xmlns:a16="http://schemas.microsoft.com/office/drawing/2014/main" id="{9C105847-6B10-03A3-C0C3-2DF45830D484}"/>
              </a:ext>
            </a:extLst>
          </p:cNvPr>
          <p:cNvSpPr/>
          <p:nvPr/>
        </p:nvSpPr>
        <p:spPr>
          <a:xfrm>
            <a:off x="4153393" y="1810869"/>
            <a:ext cx="715294" cy="715294"/>
          </a:xfrm>
          <a:custGeom>
            <a:avLst/>
            <a:gdLst/>
            <a:ahLst/>
            <a:cxnLst/>
            <a:rect l="l" t="t" r="r" b="b"/>
            <a:pathLst>
              <a:path w="715294" h="715294">
                <a:moveTo>
                  <a:pt x="0" y="0"/>
                </a:moveTo>
                <a:lnTo>
                  <a:pt x="715294" y="0"/>
                </a:lnTo>
                <a:lnTo>
                  <a:pt x="715294" y="715295"/>
                </a:lnTo>
                <a:lnTo>
                  <a:pt x="0" y="71529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Barlow" panose="00000500000000000000" pitchFamily="2" charset="0"/>
            </a:endParaRPr>
          </a:p>
        </p:txBody>
      </p:sp>
      <p:sp>
        <p:nvSpPr>
          <p:cNvPr id="13" name="Freeform 13">
            <a:extLst>
              <a:ext uri="{FF2B5EF4-FFF2-40B4-BE49-F238E27FC236}">
                <a16:creationId xmlns:a16="http://schemas.microsoft.com/office/drawing/2014/main" id="{904D6FB2-5A33-1F5A-6A52-BE89181CF760}"/>
              </a:ext>
            </a:extLst>
          </p:cNvPr>
          <p:cNvSpPr/>
          <p:nvPr/>
        </p:nvSpPr>
        <p:spPr>
          <a:xfrm>
            <a:off x="6686347" y="1810869"/>
            <a:ext cx="1021187" cy="531017"/>
          </a:xfrm>
          <a:custGeom>
            <a:avLst/>
            <a:gdLst/>
            <a:ahLst/>
            <a:cxnLst/>
            <a:rect l="l" t="t" r="r" b="b"/>
            <a:pathLst>
              <a:path w="1021187" h="531017">
                <a:moveTo>
                  <a:pt x="0" y="0"/>
                </a:moveTo>
                <a:lnTo>
                  <a:pt x="1021187" y="0"/>
                </a:lnTo>
                <a:lnTo>
                  <a:pt x="1021187" y="531018"/>
                </a:lnTo>
                <a:lnTo>
                  <a:pt x="0" y="5310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Barlow" panose="00000500000000000000" pitchFamily="2" charset="0"/>
            </a:endParaRPr>
          </a:p>
        </p:txBody>
      </p:sp>
      <p:sp>
        <p:nvSpPr>
          <p:cNvPr id="14" name="TextBox 15">
            <a:extLst>
              <a:ext uri="{FF2B5EF4-FFF2-40B4-BE49-F238E27FC236}">
                <a16:creationId xmlns:a16="http://schemas.microsoft.com/office/drawing/2014/main" id="{1271B0C4-8EDE-C099-84C5-3BB54996E894}"/>
              </a:ext>
            </a:extLst>
          </p:cNvPr>
          <p:cNvSpPr txBox="1"/>
          <p:nvPr/>
        </p:nvSpPr>
        <p:spPr>
          <a:xfrm>
            <a:off x="856361" y="2661434"/>
            <a:ext cx="1828682"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Accessibility: language, literacy, digital, telephone</a:t>
            </a:r>
          </a:p>
        </p:txBody>
      </p:sp>
      <p:sp>
        <p:nvSpPr>
          <p:cNvPr id="15" name="TextBox 16">
            <a:extLst>
              <a:ext uri="{FF2B5EF4-FFF2-40B4-BE49-F238E27FC236}">
                <a16:creationId xmlns:a16="http://schemas.microsoft.com/office/drawing/2014/main" id="{1554BA72-5638-C3E9-61ED-88349C2AAEA4}"/>
              </a:ext>
            </a:extLst>
          </p:cNvPr>
          <p:cNvSpPr txBox="1"/>
          <p:nvPr/>
        </p:nvSpPr>
        <p:spPr>
          <a:xfrm>
            <a:off x="3344164" y="2661434"/>
            <a:ext cx="2333752" cy="826842"/>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knowledge on navigating the NHS/entitlement</a:t>
            </a:r>
          </a:p>
        </p:txBody>
      </p:sp>
      <p:sp>
        <p:nvSpPr>
          <p:cNvPr id="16" name="TextBox 17">
            <a:extLst>
              <a:ext uri="{FF2B5EF4-FFF2-40B4-BE49-F238E27FC236}">
                <a16:creationId xmlns:a16="http://schemas.microsoft.com/office/drawing/2014/main" id="{85E0C228-F91C-BB20-3FD3-A0DAC2294FAD}"/>
              </a:ext>
            </a:extLst>
          </p:cNvPr>
          <p:cNvSpPr txBox="1"/>
          <p:nvPr/>
        </p:nvSpPr>
        <p:spPr>
          <a:xfrm>
            <a:off x="6054741" y="2661434"/>
            <a:ext cx="2399820"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 Immigration status checks, fear of data sharing and Home Office reporting</a:t>
            </a:r>
          </a:p>
        </p:txBody>
      </p:sp>
      <p:sp>
        <p:nvSpPr>
          <p:cNvPr id="17" name="TextBox 18">
            <a:extLst>
              <a:ext uri="{FF2B5EF4-FFF2-40B4-BE49-F238E27FC236}">
                <a16:creationId xmlns:a16="http://schemas.microsoft.com/office/drawing/2014/main" id="{8936A607-9B96-73FC-A57C-5A48ADEC5835}"/>
              </a:ext>
            </a:extLst>
          </p:cNvPr>
          <p:cNvSpPr txBox="1"/>
          <p:nvPr/>
        </p:nvSpPr>
        <p:spPr>
          <a:xfrm>
            <a:off x="1106001" y="5240849"/>
            <a:ext cx="1561802" cy="550617"/>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ID or proof of address</a:t>
            </a:r>
          </a:p>
        </p:txBody>
      </p:sp>
      <p:sp>
        <p:nvSpPr>
          <p:cNvPr id="18" name="TextBox 19">
            <a:extLst>
              <a:ext uri="{FF2B5EF4-FFF2-40B4-BE49-F238E27FC236}">
                <a16:creationId xmlns:a16="http://schemas.microsoft.com/office/drawing/2014/main" id="{D0A52BCF-1B8D-BA81-049D-B6512B5A6DCF}"/>
              </a:ext>
            </a:extLst>
          </p:cNvPr>
          <p:cNvSpPr txBox="1"/>
          <p:nvPr/>
        </p:nvSpPr>
        <p:spPr>
          <a:xfrm>
            <a:off x="3374224" y="5240849"/>
            <a:ext cx="2273632" cy="550617"/>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Fear /experience of judgement and prejudice </a:t>
            </a:r>
          </a:p>
        </p:txBody>
      </p:sp>
      <p:sp>
        <p:nvSpPr>
          <p:cNvPr id="19" name="TextBox 20">
            <a:extLst>
              <a:ext uri="{FF2B5EF4-FFF2-40B4-BE49-F238E27FC236}">
                <a16:creationId xmlns:a16="http://schemas.microsoft.com/office/drawing/2014/main" id="{4CE8D85C-021C-4202-0CC4-328488944685}"/>
              </a:ext>
            </a:extLst>
          </p:cNvPr>
          <p:cNvSpPr txBox="1"/>
          <p:nvPr/>
        </p:nvSpPr>
        <p:spPr>
          <a:xfrm>
            <a:off x="6064939" y="5205337"/>
            <a:ext cx="2273632"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funds for suitable transport to attend appointments</a:t>
            </a:r>
          </a:p>
        </p:txBody>
      </p:sp>
    </p:spTree>
    <p:extLst>
      <p:ext uri="{BB962C8B-B14F-4D97-AF65-F5344CB8AC3E}">
        <p14:creationId xmlns:p14="http://schemas.microsoft.com/office/powerpoint/2010/main" val="349884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CB6DD-D631-B026-DD15-C955CE6FF3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DB3BB5-84C1-43F9-598A-3F735B70899B}"/>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AA31C27C-0C70-4AB6-4E99-ED3AB23BA945}"/>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6E2FA620-C29C-2E4B-6884-D69DD86BD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9" name="Diagram 8">
            <a:extLst>
              <a:ext uri="{FF2B5EF4-FFF2-40B4-BE49-F238E27FC236}">
                <a16:creationId xmlns:a16="http://schemas.microsoft.com/office/drawing/2014/main" id="{4BBC0942-BE4A-469F-F59A-CD16A76395B4}"/>
              </a:ext>
            </a:extLst>
          </p:cNvPr>
          <p:cNvGraphicFramePr/>
          <p:nvPr/>
        </p:nvGraphicFramePr>
        <p:xfrm>
          <a:off x="106966" y="1316736"/>
          <a:ext cx="8930068" cy="5346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8E8FF49E-204A-85D3-8530-90C75D0E4A95}"/>
              </a:ext>
            </a:extLst>
          </p:cNvPr>
          <p:cNvPicPr>
            <a:picLocks noChangeAspect="1"/>
          </p:cNvPicPr>
          <p:nvPr/>
        </p:nvPicPr>
        <p:blipFill>
          <a:blip r:embed="rId9"/>
          <a:stretch>
            <a:fillRect/>
          </a:stretch>
        </p:blipFill>
        <p:spPr>
          <a:xfrm>
            <a:off x="7869939" y="6153583"/>
            <a:ext cx="670447" cy="628544"/>
          </a:xfrm>
          <a:prstGeom prst="rect">
            <a:avLst/>
          </a:prstGeom>
        </p:spPr>
      </p:pic>
      <p:pic>
        <p:nvPicPr>
          <p:cNvPr id="11" name="Picture 10">
            <a:extLst>
              <a:ext uri="{FF2B5EF4-FFF2-40B4-BE49-F238E27FC236}">
                <a16:creationId xmlns:a16="http://schemas.microsoft.com/office/drawing/2014/main" id="{BE77DE31-AF4D-F53D-C561-1F5F59D95BE5}"/>
              </a:ext>
            </a:extLst>
          </p:cNvPr>
          <p:cNvPicPr>
            <a:picLocks noChangeAspect="1"/>
          </p:cNvPicPr>
          <p:nvPr/>
        </p:nvPicPr>
        <p:blipFill>
          <a:blip r:embed="rId10"/>
          <a:stretch>
            <a:fillRect/>
          </a:stretch>
        </p:blipFill>
        <p:spPr>
          <a:xfrm>
            <a:off x="8551407" y="6147616"/>
            <a:ext cx="488389" cy="710384"/>
          </a:xfrm>
          <a:prstGeom prst="rect">
            <a:avLst/>
          </a:prstGeom>
        </p:spPr>
      </p:pic>
    </p:spTree>
    <p:extLst>
      <p:ext uri="{BB962C8B-B14F-4D97-AF65-F5344CB8AC3E}">
        <p14:creationId xmlns:p14="http://schemas.microsoft.com/office/powerpoint/2010/main" val="502058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C059-556B-A10F-6E32-A4C73216A9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B3FA53-E974-20AE-8074-2B8A571AB73F}"/>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3DFCCF54-BFE1-BA1D-EF1B-465AEC39468E}"/>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3" name="Picture 2" descr="A picture containing graphical user interface&#10;&#10;Description automatically generated">
            <a:extLst>
              <a:ext uri="{FF2B5EF4-FFF2-40B4-BE49-F238E27FC236}">
                <a16:creationId xmlns:a16="http://schemas.microsoft.com/office/drawing/2014/main" id="{E6E4B842-9A4D-E0D9-F739-CD1A93259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BB3885A3-37D2-10A4-3ED6-F9362EA83951}"/>
              </a:ext>
            </a:extLst>
          </p:cNvPr>
          <p:cNvSpPr txBox="1"/>
          <p:nvPr/>
        </p:nvSpPr>
        <p:spPr>
          <a:xfrm>
            <a:off x="469900" y="6514498"/>
            <a:ext cx="7515127" cy="461665"/>
          </a:xfrm>
          <a:prstGeom prst="rect">
            <a:avLst/>
          </a:prstGeom>
          <a:noFill/>
        </p:spPr>
        <p:txBody>
          <a:bodyPr wrap="square">
            <a:spAutoFit/>
          </a:bodyPr>
          <a:lstStyle/>
          <a:p>
            <a:r>
              <a:rPr lang="en-GB" sz="1200">
                <a:solidFill>
                  <a:srgbClr val="0563C1"/>
                </a:solidFill>
                <a:latin typeface="Barlow" panose="00000500000000000000" pitchFamily="2" charset="0"/>
                <a:hlinkClick r:id="rId4"/>
              </a:rPr>
              <a:t>https://www.england.nhs.uk/publication/primary-medical-care-policy-and-guidance-manual-pgm/</a:t>
            </a:r>
            <a:endParaRPr lang="en-GB" sz="1200">
              <a:solidFill>
                <a:srgbClr val="0563C1"/>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6" name="Graphic 5" descr="Open book outline">
            <a:extLst>
              <a:ext uri="{FF2B5EF4-FFF2-40B4-BE49-F238E27FC236}">
                <a16:creationId xmlns:a16="http://schemas.microsoft.com/office/drawing/2014/main" id="{D72933D2-9EE3-99F5-BC55-6167E0600E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72" y="6423606"/>
            <a:ext cx="492825" cy="492825"/>
          </a:xfrm>
          <a:prstGeom prst="rect">
            <a:avLst/>
          </a:prstGeom>
        </p:spPr>
      </p:pic>
      <p:sp>
        <p:nvSpPr>
          <p:cNvPr id="8" name="TextBox 7">
            <a:extLst>
              <a:ext uri="{FF2B5EF4-FFF2-40B4-BE49-F238E27FC236}">
                <a16:creationId xmlns:a16="http://schemas.microsoft.com/office/drawing/2014/main" id="{08B59757-6E3D-AA08-2D92-65633CB7E89E}"/>
              </a:ext>
            </a:extLst>
          </p:cNvPr>
          <p:cNvSpPr txBox="1"/>
          <p:nvPr/>
        </p:nvSpPr>
        <p:spPr>
          <a:xfrm>
            <a:off x="128588" y="1567410"/>
            <a:ext cx="8869108" cy="830997"/>
          </a:xfrm>
          <a:prstGeom prst="rect">
            <a:avLst/>
          </a:prstGeom>
          <a:noFill/>
        </p:spPr>
        <p:txBody>
          <a:bodyPr wrap="square">
            <a:spAutoFit/>
          </a:bodyPr>
          <a:lstStyle/>
          <a:p>
            <a:r>
              <a:rPr lang="en-GB" sz="2400" b="1" i="0" dirty="0">
                <a:solidFill>
                  <a:srgbClr val="0064B1"/>
                </a:solidFill>
                <a:effectLst/>
                <a:latin typeface="Barlow" panose="00000500000000000000" pitchFamily="2" charset="0"/>
              </a:rPr>
              <a:t>Nationality and immigration status are not relevant to GP registration</a:t>
            </a:r>
            <a:endParaRPr lang="en-GB" sz="2400" dirty="0">
              <a:solidFill>
                <a:srgbClr val="0064B1"/>
              </a:solidFill>
              <a:latin typeface="Barlow" panose="00000500000000000000" pitchFamily="2" charset="0"/>
            </a:endParaRPr>
          </a:p>
        </p:txBody>
      </p:sp>
      <p:sp>
        <p:nvSpPr>
          <p:cNvPr id="13" name="TextBox 12">
            <a:extLst>
              <a:ext uri="{FF2B5EF4-FFF2-40B4-BE49-F238E27FC236}">
                <a16:creationId xmlns:a16="http://schemas.microsoft.com/office/drawing/2014/main" id="{7E5F96A5-117E-ED38-E840-A2018CEBACED}"/>
              </a:ext>
            </a:extLst>
          </p:cNvPr>
          <p:cNvSpPr txBox="1"/>
          <p:nvPr/>
        </p:nvSpPr>
        <p:spPr>
          <a:xfrm>
            <a:off x="128588" y="2587813"/>
            <a:ext cx="8436578" cy="3507343"/>
          </a:xfrm>
          <a:prstGeom prst="roundRect">
            <a:avLst/>
          </a:prstGeom>
          <a:solidFill>
            <a:srgbClr val="E1F2FF"/>
          </a:solidFill>
        </p:spPr>
        <p:txBody>
          <a:bodyPr wrap="square">
            <a:spAutoFit/>
          </a:bodyPr>
          <a:lstStyle/>
          <a:p>
            <a:pPr marL="285750" indent="-285750" algn="l" fontAlgn="base">
              <a:buFont typeface="Arial" panose="020B0604020202020204" pitchFamily="34" charset="0"/>
              <a:buChar char="•"/>
            </a:pPr>
            <a:r>
              <a:rPr lang="en-GB" sz="2000" b="1" i="0" dirty="0">
                <a:solidFill>
                  <a:srgbClr val="0064B1"/>
                </a:solidFill>
                <a:effectLst/>
                <a:latin typeface="Barlow" panose="00000500000000000000" pitchFamily="2" charset="0"/>
              </a:rPr>
              <a:t>Anyone</a:t>
            </a:r>
            <a:r>
              <a:rPr lang="en-GB" sz="2000" b="1" i="0" dirty="0">
                <a:solidFill>
                  <a:srgbClr val="000000"/>
                </a:solidFill>
                <a:effectLst/>
                <a:latin typeface="Barlow" panose="00000500000000000000" pitchFamily="2" charset="0"/>
              </a:rPr>
              <a:t> </a:t>
            </a:r>
            <a:r>
              <a:rPr lang="en-GB" sz="2000" b="0" i="0" dirty="0">
                <a:solidFill>
                  <a:srgbClr val="000000"/>
                </a:solidFill>
                <a:effectLst/>
                <a:latin typeface="Barlow" panose="00000500000000000000" pitchFamily="2" charset="0"/>
              </a:rPr>
              <a:t>in England may register and consult with a GP </a:t>
            </a:r>
            <a:r>
              <a:rPr lang="en-GB" sz="2000" b="1" i="0" dirty="0">
                <a:solidFill>
                  <a:srgbClr val="0064B1"/>
                </a:solidFill>
                <a:effectLst/>
                <a:latin typeface="Barlow" panose="00000500000000000000" pitchFamily="2" charset="0"/>
              </a:rPr>
              <a:t>without charge.</a:t>
            </a:r>
            <a:br>
              <a:rPr lang="en-GB" sz="2000" b="1" i="0" dirty="0">
                <a:solidFill>
                  <a:srgbClr val="0064B1"/>
                </a:solidFill>
                <a:effectLst/>
                <a:latin typeface="Barlow" panose="00000500000000000000" pitchFamily="2" charset="0"/>
              </a:rPr>
            </a:br>
            <a:endParaRPr lang="en-GB" sz="2000" b="0" i="0" dirty="0">
              <a:solidFill>
                <a:srgbClr val="0064B1"/>
              </a:solidFill>
              <a:effectLst/>
              <a:latin typeface="Barlow" panose="00000500000000000000" pitchFamily="2" charset="0"/>
            </a:endParaRPr>
          </a:p>
          <a:p>
            <a:pPr marL="285750" indent="-285750" algn="l" fontAlgn="base">
              <a:buFont typeface="Arial" panose="020B0604020202020204" pitchFamily="34" charset="0"/>
              <a:buChar char="•"/>
            </a:pPr>
            <a:r>
              <a:rPr lang="en-GB" sz="2000" b="0" i="0" dirty="0">
                <a:solidFill>
                  <a:srgbClr val="000000"/>
                </a:solidFill>
                <a:effectLst/>
                <a:latin typeface="Barlow" panose="00000500000000000000" pitchFamily="2" charset="0"/>
              </a:rPr>
              <a:t>This includes all asylum seekers and refugees, overseas visitors, students, people on work visas and those who are homeless, </a:t>
            </a:r>
            <a:r>
              <a:rPr lang="en-GB" sz="2000" b="1" i="0" dirty="0">
                <a:solidFill>
                  <a:srgbClr val="0064B1"/>
                </a:solidFill>
                <a:effectLst/>
                <a:latin typeface="Barlow" panose="00000500000000000000" pitchFamily="2" charset="0"/>
              </a:rPr>
              <a:t>whether lawfully in the UK or not</a:t>
            </a:r>
            <a:r>
              <a:rPr lang="en-GB" sz="2000" b="0" i="0" dirty="0">
                <a:solidFill>
                  <a:srgbClr val="000000"/>
                </a:solidFill>
                <a:effectLst/>
                <a:latin typeface="Barlow" panose="00000500000000000000" pitchFamily="2" charset="0"/>
              </a:rPr>
              <a:t>, are eligible to register with a GP practice.</a:t>
            </a:r>
            <a:br>
              <a:rPr lang="en-GB" sz="2000" b="0" i="0" dirty="0">
                <a:solidFill>
                  <a:srgbClr val="000000"/>
                </a:solidFill>
                <a:effectLst/>
                <a:latin typeface="Barlow" panose="00000500000000000000" pitchFamily="2" charset="0"/>
              </a:rPr>
            </a:br>
            <a:endParaRPr lang="en-GB" sz="2000" b="0" i="0" dirty="0">
              <a:solidFill>
                <a:srgbClr val="000000"/>
              </a:solidFill>
              <a:effectLst/>
              <a:latin typeface="Barlow" panose="00000500000000000000" pitchFamily="2" charset="0"/>
            </a:endParaRPr>
          </a:p>
          <a:p>
            <a:pPr marL="285750" indent="-285750" algn="l" fontAlgn="base">
              <a:buFont typeface="Arial" panose="020B0604020202020204" pitchFamily="34" charset="0"/>
              <a:buChar char="•"/>
            </a:pPr>
            <a:r>
              <a:rPr lang="en-GB" sz="2000" b="0" i="0" dirty="0">
                <a:solidFill>
                  <a:srgbClr val="000000"/>
                </a:solidFill>
                <a:effectLst/>
                <a:latin typeface="Barlow" panose="00000500000000000000" pitchFamily="2" charset="0"/>
              </a:rPr>
              <a:t>A patient does not need to be ‘ordinarily resident’ in England to be eligible for NHS primary medical care (this only applies for secondary care).</a:t>
            </a:r>
          </a:p>
        </p:txBody>
      </p:sp>
      <p:sp>
        <p:nvSpPr>
          <p:cNvPr id="14" name="Rectangle: Rounded Corners 13">
            <a:extLst>
              <a:ext uri="{FF2B5EF4-FFF2-40B4-BE49-F238E27FC236}">
                <a16:creationId xmlns:a16="http://schemas.microsoft.com/office/drawing/2014/main" id="{70525C31-EB07-B7CF-46A9-7B98FA89401A}"/>
              </a:ext>
            </a:extLst>
          </p:cNvPr>
          <p:cNvSpPr/>
          <p:nvPr/>
        </p:nvSpPr>
        <p:spPr>
          <a:xfrm>
            <a:off x="-3791712" y="4035552"/>
            <a:ext cx="48768" cy="85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4109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AC9C-DC4D-27E0-6193-0AB52EAD358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FC33561-904E-1BC4-59C3-D5E26BA2F857}"/>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9BE37DAF-9BA5-A9BD-3AC1-F1CA19A3DF39}"/>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3" name="Picture 2" descr="A picture containing graphical user interface&#10;&#10;Description automatically generated">
            <a:extLst>
              <a:ext uri="{FF2B5EF4-FFF2-40B4-BE49-F238E27FC236}">
                <a16:creationId xmlns:a16="http://schemas.microsoft.com/office/drawing/2014/main" id="{88271F6D-ABD6-ED08-DAA0-226C5611F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6CDDD02D-6BD2-CDA1-FACF-CF425A76AF54}"/>
              </a:ext>
            </a:extLst>
          </p:cNvPr>
          <p:cNvSpPr txBox="1"/>
          <p:nvPr/>
        </p:nvSpPr>
        <p:spPr>
          <a:xfrm>
            <a:off x="469900" y="6514498"/>
            <a:ext cx="7515127" cy="461665"/>
          </a:xfrm>
          <a:prstGeom prst="rect">
            <a:avLst/>
          </a:prstGeom>
          <a:noFill/>
        </p:spPr>
        <p:txBody>
          <a:bodyPr wrap="square">
            <a:spAutoFit/>
          </a:bodyPr>
          <a:lstStyle/>
          <a:p>
            <a:r>
              <a:rPr lang="en-GB" sz="1200">
                <a:solidFill>
                  <a:srgbClr val="0563C1"/>
                </a:solidFill>
                <a:latin typeface="Barlow" panose="00000500000000000000" pitchFamily="2" charset="0"/>
                <a:hlinkClick r:id="rId4"/>
              </a:rPr>
              <a:t>https://www.england.nhs.uk/publication/primary-medical-care-policy-and-guidance-manual-pgm/</a:t>
            </a:r>
            <a:endParaRPr lang="en-GB" sz="1200">
              <a:solidFill>
                <a:srgbClr val="0563C1"/>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6" name="Graphic 5" descr="Open book outline">
            <a:extLst>
              <a:ext uri="{FF2B5EF4-FFF2-40B4-BE49-F238E27FC236}">
                <a16:creationId xmlns:a16="http://schemas.microsoft.com/office/drawing/2014/main" id="{11ACEB05-0296-E1CB-C91B-4088F39E60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72" y="6423606"/>
            <a:ext cx="492825" cy="492825"/>
          </a:xfrm>
          <a:prstGeom prst="rect">
            <a:avLst/>
          </a:prstGeom>
        </p:spPr>
      </p:pic>
      <p:sp>
        <p:nvSpPr>
          <p:cNvPr id="8" name="TextBox 7">
            <a:extLst>
              <a:ext uri="{FF2B5EF4-FFF2-40B4-BE49-F238E27FC236}">
                <a16:creationId xmlns:a16="http://schemas.microsoft.com/office/drawing/2014/main" id="{AC8FEE31-2B50-4CFB-4034-429CE1EE49AD}"/>
              </a:ext>
            </a:extLst>
          </p:cNvPr>
          <p:cNvSpPr txBox="1"/>
          <p:nvPr/>
        </p:nvSpPr>
        <p:spPr>
          <a:xfrm>
            <a:off x="128588" y="1567410"/>
            <a:ext cx="8869108" cy="830997"/>
          </a:xfrm>
          <a:prstGeom prst="rect">
            <a:avLst/>
          </a:prstGeom>
          <a:noFill/>
        </p:spPr>
        <p:txBody>
          <a:bodyPr wrap="square">
            <a:spAutoFit/>
          </a:bodyPr>
          <a:lstStyle/>
          <a:p>
            <a:r>
              <a:rPr lang="en-GB" sz="2400" b="1" i="0" dirty="0">
                <a:solidFill>
                  <a:srgbClr val="0064B1"/>
                </a:solidFill>
                <a:effectLst/>
                <a:latin typeface="Barlow" panose="00000500000000000000" pitchFamily="2" charset="0"/>
              </a:rPr>
              <a:t>Nationality and immigration status are not relevant to GP registration</a:t>
            </a:r>
            <a:endParaRPr lang="en-GB" sz="2400" dirty="0">
              <a:solidFill>
                <a:srgbClr val="0064B1"/>
              </a:solidFill>
              <a:latin typeface="Barlow" panose="00000500000000000000" pitchFamily="2" charset="0"/>
            </a:endParaRPr>
          </a:p>
        </p:txBody>
      </p:sp>
      <p:sp>
        <p:nvSpPr>
          <p:cNvPr id="13" name="TextBox 12">
            <a:extLst>
              <a:ext uri="{FF2B5EF4-FFF2-40B4-BE49-F238E27FC236}">
                <a16:creationId xmlns:a16="http://schemas.microsoft.com/office/drawing/2014/main" id="{F7C31937-48F8-F193-7C8E-523ED1814E48}"/>
              </a:ext>
            </a:extLst>
          </p:cNvPr>
          <p:cNvSpPr txBox="1"/>
          <p:nvPr/>
        </p:nvSpPr>
        <p:spPr>
          <a:xfrm>
            <a:off x="128588" y="2587813"/>
            <a:ext cx="8436578" cy="3507343"/>
          </a:xfrm>
          <a:prstGeom prst="roundRect">
            <a:avLst/>
          </a:prstGeom>
          <a:solidFill>
            <a:srgbClr val="E1F2FF"/>
          </a:solidFill>
        </p:spPr>
        <p:txBody>
          <a:bodyPr wrap="square">
            <a:spAutoFit/>
          </a:bodyPr>
          <a:lstStyle/>
          <a:p>
            <a:pPr marL="285750" indent="-285750" algn="l" fontAlgn="base">
              <a:buFont typeface="Arial" panose="020B0604020202020204" pitchFamily="34" charset="0"/>
              <a:buChar char="•"/>
            </a:pPr>
            <a:r>
              <a:rPr lang="en-GB" sz="2000" b="1" i="0" dirty="0">
                <a:solidFill>
                  <a:srgbClr val="0064B1"/>
                </a:solidFill>
                <a:effectLst/>
                <a:latin typeface="Barlow" panose="00000500000000000000" pitchFamily="2" charset="0"/>
              </a:rPr>
              <a:t>Anyone</a:t>
            </a:r>
            <a:r>
              <a:rPr lang="en-GB" sz="2000" b="1" i="0" dirty="0">
                <a:solidFill>
                  <a:srgbClr val="000000"/>
                </a:solidFill>
                <a:effectLst/>
                <a:latin typeface="Barlow" panose="00000500000000000000" pitchFamily="2" charset="0"/>
              </a:rPr>
              <a:t> </a:t>
            </a:r>
            <a:r>
              <a:rPr lang="en-GB" sz="2000" b="0" i="0" dirty="0">
                <a:solidFill>
                  <a:srgbClr val="000000"/>
                </a:solidFill>
                <a:effectLst/>
                <a:latin typeface="Barlow" panose="00000500000000000000" pitchFamily="2" charset="0"/>
              </a:rPr>
              <a:t>in England may register and consult with a GP </a:t>
            </a:r>
            <a:r>
              <a:rPr lang="en-GB" sz="2000" b="1" i="0" dirty="0">
                <a:solidFill>
                  <a:srgbClr val="0064B1"/>
                </a:solidFill>
                <a:effectLst/>
                <a:latin typeface="Barlow" panose="00000500000000000000" pitchFamily="2" charset="0"/>
              </a:rPr>
              <a:t>without charge.</a:t>
            </a:r>
            <a:br>
              <a:rPr lang="en-GB" sz="2000" b="1" i="0" dirty="0">
                <a:solidFill>
                  <a:srgbClr val="0064B1"/>
                </a:solidFill>
                <a:effectLst/>
                <a:latin typeface="Barlow" panose="00000500000000000000" pitchFamily="2" charset="0"/>
              </a:rPr>
            </a:br>
            <a:endParaRPr lang="en-GB" sz="2000" b="0" i="0" dirty="0">
              <a:solidFill>
                <a:srgbClr val="0064B1"/>
              </a:solidFill>
              <a:effectLst/>
              <a:latin typeface="Barlow" panose="00000500000000000000" pitchFamily="2" charset="0"/>
            </a:endParaRPr>
          </a:p>
          <a:p>
            <a:pPr marL="285750" indent="-285750" algn="l" fontAlgn="base">
              <a:buFont typeface="Arial" panose="020B0604020202020204" pitchFamily="34" charset="0"/>
              <a:buChar char="•"/>
            </a:pPr>
            <a:r>
              <a:rPr lang="en-GB" sz="2000" b="0" i="0" dirty="0">
                <a:solidFill>
                  <a:srgbClr val="000000"/>
                </a:solidFill>
                <a:effectLst/>
                <a:latin typeface="Barlow" panose="00000500000000000000" pitchFamily="2" charset="0"/>
              </a:rPr>
              <a:t>This includes all asylum seekers and refugees, overseas visitors, students, people on work visas and those who are homeless, </a:t>
            </a:r>
            <a:r>
              <a:rPr lang="en-GB" sz="2000" b="1" i="0" dirty="0">
                <a:solidFill>
                  <a:srgbClr val="0064B1"/>
                </a:solidFill>
                <a:effectLst/>
                <a:latin typeface="Barlow" panose="00000500000000000000" pitchFamily="2" charset="0"/>
              </a:rPr>
              <a:t>whether lawfully in the UK or not</a:t>
            </a:r>
            <a:r>
              <a:rPr lang="en-GB" sz="2000" b="0" i="0" dirty="0">
                <a:solidFill>
                  <a:srgbClr val="000000"/>
                </a:solidFill>
                <a:effectLst/>
                <a:latin typeface="Barlow" panose="00000500000000000000" pitchFamily="2" charset="0"/>
              </a:rPr>
              <a:t>, are eligible to register with a GP practice.</a:t>
            </a:r>
            <a:br>
              <a:rPr lang="en-GB" sz="2000" b="0" i="0" dirty="0">
                <a:solidFill>
                  <a:srgbClr val="000000"/>
                </a:solidFill>
                <a:effectLst/>
                <a:latin typeface="Barlow" panose="00000500000000000000" pitchFamily="2" charset="0"/>
              </a:rPr>
            </a:br>
            <a:endParaRPr lang="en-GB" sz="2000" b="0" i="0" dirty="0">
              <a:solidFill>
                <a:srgbClr val="000000"/>
              </a:solidFill>
              <a:effectLst/>
              <a:latin typeface="Barlow" panose="00000500000000000000" pitchFamily="2" charset="0"/>
            </a:endParaRPr>
          </a:p>
          <a:p>
            <a:pPr marL="285750" indent="-285750" algn="l" fontAlgn="base">
              <a:buFont typeface="Arial" panose="020B0604020202020204" pitchFamily="34" charset="0"/>
              <a:buChar char="•"/>
            </a:pPr>
            <a:r>
              <a:rPr lang="en-GB" sz="2000" b="0" i="0" dirty="0">
                <a:solidFill>
                  <a:srgbClr val="000000"/>
                </a:solidFill>
                <a:effectLst/>
                <a:latin typeface="Barlow" panose="00000500000000000000" pitchFamily="2" charset="0"/>
              </a:rPr>
              <a:t>A patient does not need to be ‘ordinarily resident’ in England to be eligible for NHS primary medical care (this only applies for secondary care).</a:t>
            </a:r>
          </a:p>
        </p:txBody>
      </p:sp>
      <p:sp>
        <p:nvSpPr>
          <p:cNvPr id="14" name="Rectangle: Rounded Corners 13">
            <a:extLst>
              <a:ext uri="{FF2B5EF4-FFF2-40B4-BE49-F238E27FC236}">
                <a16:creationId xmlns:a16="http://schemas.microsoft.com/office/drawing/2014/main" id="{C98ED99A-BED0-F945-A544-42AC380C4DA9}"/>
              </a:ext>
            </a:extLst>
          </p:cNvPr>
          <p:cNvSpPr/>
          <p:nvPr/>
        </p:nvSpPr>
        <p:spPr>
          <a:xfrm>
            <a:off x="-3791712" y="4035552"/>
            <a:ext cx="48768" cy="85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393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B1FC5-57E1-EC64-38F1-B33CF94457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3D3B8E2-2B90-C6E9-E8EF-66199C0FB689}"/>
              </a:ext>
            </a:extLst>
          </p:cNvPr>
          <p:cNvSpPr txBox="1"/>
          <p:nvPr/>
        </p:nvSpPr>
        <p:spPr>
          <a:xfrm>
            <a:off x="469900" y="6514498"/>
            <a:ext cx="7515127" cy="461665"/>
          </a:xfrm>
          <a:prstGeom prst="rect">
            <a:avLst/>
          </a:prstGeom>
          <a:noFill/>
        </p:spPr>
        <p:txBody>
          <a:bodyPr wrap="square">
            <a:spAutoFit/>
          </a:bodyPr>
          <a:lstStyle/>
          <a:p>
            <a:r>
              <a:rPr lang="en-GB" sz="1200">
                <a:solidFill>
                  <a:srgbClr val="0563C1"/>
                </a:solidFill>
                <a:latin typeface="Barlow" panose="00000500000000000000" pitchFamily="2" charset="0"/>
                <a:hlinkClick r:id="rId3"/>
              </a:rPr>
              <a:t>https://www.england.nhs.uk/publication/primary-medical-care-policy-and-guidance-manual-pgm/</a:t>
            </a:r>
            <a:endParaRPr lang="en-GB" sz="1200">
              <a:solidFill>
                <a:srgbClr val="0563C1"/>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6" name="Graphic 5" descr="Open book outline">
            <a:extLst>
              <a:ext uri="{FF2B5EF4-FFF2-40B4-BE49-F238E27FC236}">
                <a16:creationId xmlns:a16="http://schemas.microsoft.com/office/drawing/2014/main" id="{E5DAE19D-32EE-4A24-341C-D9EB24181E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6423606"/>
            <a:ext cx="492825" cy="492825"/>
          </a:xfrm>
          <a:prstGeom prst="rect">
            <a:avLst/>
          </a:prstGeom>
        </p:spPr>
      </p:pic>
      <p:sp>
        <p:nvSpPr>
          <p:cNvPr id="8" name="TextBox 7">
            <a:extLst>
              <a:ext uri="{FF2B5EF4-FFF2-40B4-BE49-F238E27FC236}">
                <a16:creationId xmlns:a16="http://schemas.microsoft.com/office/drawing/2014/main" id="{CECC9824-6474-F465-C6ED-C618C133E0A3}"/>
              </a:ext>
            </a:extLst>
          </p:cNvPr>
          <p:cNvSpPr txBox="1"/>
          <p:nvPr/>
        </p:nvSpPr>
        <p:spPr>
          <a:xfrm>
            <a:off x="137446" y="1423094"/>
            <a:ext cx="8869108" cy="584775"/>
          </a:xfrm>
          <a:prstGeom prst="rect">
            <a:avLst/>
          </a:prstGeom>
          <a:noFill/>
        </p:spPr>
        <p:txBody>
          <a:bodyPr wrap="square">
            <a:spAutoFit/>
          </a:bodyPr>
          <a:lstStyle/>
          <a:p>
            <a:r>
              <a:rPr lang="en-GB" sz="3200" b="1" i="0" dirty="0">
                <a:solidFill>
                  <a:srgbClr val="0064B1"/>
                </a:solidFill>
                <a:effectLst/>
                <a:latin typeface="Barlow" panose="00000500000000000000" pitchFamily="2" charset="0"/>
              </a:rPr>
              <a:t>Documentation for registration?</a:t>
            </a:r>
            <a:endParaRPr lang="en-GB" sz="3200" dirty="0">
              <a:solidFill>
                <a:srgbClr val="0064B1"/>
              </a:solidFill>
              <a:latin typeface="Barlow" panose="00000500000000000000" pitchFamily="2" charset="0"/>
            </a:endParaRPr>
          </a:p>
        </p:txBody>
      </p:sp>
      <p:sp>
        <p:nvSpPr>
          <p:cNvPr id="13" name="TextBox 12">
            <a:extLst>
              <a:ext uri="{FF2B5EF4-FFF2-40B4-BE49-F238E27FC236}">
                <a16:creationId xmlns:a16="http://schemas.microsoft.com/office/drawing/2014/main" id="{1EA838BF-67B0-13FC-B391-82B95715B0A3}"/>
              </a:ext>
            </a:extLst>
          </p:cNvPr>
          <p:cNvSpPr txBox="1"/>
          <p:nvPr/>
        </p:nvSpPr>
        <p:spPr>
          <a:xfrm>
            <a:off x="72672" y="2153225"/>
            <a:ext cx="8436578" cy="2860358"/>
          </a:xfrm>
          <a:prstGeom prst="roundRect">
            <a:avLst/>
          </a:prstGeom>
          <a:solidFill>
            <a:srgbClr val="E1F2FF"/>
          </a:solidFill>
        </p:spPr>
        <p:txBody>
          <a:bodyPr wrap="square">
            <a:spAutoFit/>
          </a:bodyPr>
          <a:lstStyle/>
          <a:p>
            <a:pPr marL="285750" indent="-285750" algn="l" fontAlgn="base">
              <a:buFont typeface="Arial" panose="020B0604020202020204" pitchFamily="34" charset="0"/>
              <a:buChar char="•"/>
            </a:pPr>
            <a:r>
              <a:rPr lang="en-GB" i="0" dirty="0">
                <a:effectLst/>
                <a:latin typeface="Barlow" panose="00000500000000000000" pitchFamily="2" charset="0"/>
              </a:rPr>
              <a:t>There is </a:t>
            </a:r>
            <a:r>
              <a:rPr lang="en-GB" b="1" i="0" dirty="0">
                <a:solidFill>
                  <a:srgbClr val="0064B1"/>
                </a:solidFill>
                <a:effectLst/>
                <a:latin typeface="Barlow" panose="00000500000000000000" pitchFamily="2" charset="0"/>
              </a:rPr>
              <a:t>no regulatory requirement </a:t>
            </a:r>
            <a:r>
              <a:rPr lang="en-GB" i="0" dirty="0">
                <a:effectLst/>
                <a:latin typeface="Barlow" panose="00000500000000000000" pitchFamily="2" charset="0"/>
              </a:rPr>
              <a:t>to prove identity, address, immigration status or the provision of an NHS number in order to register</a:t>
            </a:r>
          </a:p>
          <a:p>
            <a:pPr marL="285750" indent="-285750" algn="l" fontAlgn="base">
              <a:buFont typeface="Arial" panose="020B0604020202020204" pitchFamily="34" charset="0"/>
              <a:buChar char="•"/>
            </a:pPr>
            <a:endParaRPr lang="en-GB" i="0" dirty="0">
              <a:effectLst/>
              <a:latin typeface="Barlow" panose="00000500000000000000" pitchFamily="2" charset="0"/>
            </a:endParaRPr>
          </a:p>
          <a:p>
            <a:pPr marL="285750" indent="-285750" algn="l" fontAlgn="base">
              <a:buFont typeface="Arial" panose="020B0604020202020204" pitchFamily="34" charset="0"/>
              <a:buChar char="•"/>
            </a:pPr>
            <a:r>
              <a:rPr lang="en-GB" i="0" dirty="0">
                <a:effectLst/>
                <a:latin typeface="Barlow" panose="00000500000000000000" pitchFamily="2" charset="0"/>
              </a:rPr>
              <a:t>Lack of proof of address/ID “would not be considered reasonable grounds to refuse to register a patient” or withhold appointments.</a:t>
            </a:r>
          </a:p>
          <a:p>
            <a:pPr marL="285750" indent="-285750" algn="l" fontAlgn="base">
              <a:buFont typeface="Arial" panose="020B0604020202020204" pitchFamily="34" charset="0"/>
              <a:buChar char="•"/>
            </a:pPr>
            <a:endParaRPr lang="en-GB" i="0" dirty="0">
              <a:effectLst/>
              <a:latin typeface="Barlow" panose="00000500000000000000" pitchFamily="2" charset="0"/>
            </a:endParaRPr>
          </a:p>
          <a:p>
            <a:pPr marL="285750" indent="-285750" algn="l" fontAlgn="base">
              <a:buFont typeface="Arial" panose="020B0604020202020204" pitchFamily="34" charset="0"/>
              <a:buChar char="•"/>
            </a:pPr>
            <a:r>
              <a:rPr lang="en-GB" i="0" dirty="0">
                <a:effectLst/>
                <a:latin typeface="Barlow" panose="00000500000000000000" pitchFamily="2" charset="0"/>
              </a:rPr>
              <a:t>The guidance states, </a:t>
            </a:r>
            <a:r>
              <a:rPr lang="en-GB" b="1" i="0" dirty="0">
                <a:solidFill>
                  <a:srgbClr val="0064B1"/>
                </a:solidFill>
                <a:effectLst/>
                <a:latin typeface="Barlow" panose="00000500000000000000" pitchFamily="2" charset="0"/>
              </a:rPr>
              <a:t>"If a patient cannot produce any supportive documentation but states that they reside within the practice boundary then practices should accept the registration"</a:t>
            </a:r>
          </a:p>
        </p:txBody>
      </p:sp>
      <p:sp>
        <p:nvSpPr>
          <p:cNvPr id="14" name="Rectangle: Rounded Corners 13">
            <a:extLst>
              <a:ext uri="{FF2B5EF4-FFF2-40B4-BE49-F238E27FC236}">
                <a16:creationId xmlns:a16="http://schemas.microsoft.com/office/drawing/2014/main" id="{AF30ECB0-AC1F-5DD2-6C5D-17E4F5421E86}"/>
              </a:ext>
            </a:extLst>
          </p:cNvPr>
          <p:cNvSpPr/>
          <p:nvPr/>
        </p:nvSpPr>
        <p:spPr>
          <a:xfrm>
            <a:off x="-3791712" y="4035552"/>
            <a:ext cx="48768" cy="85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9EB88D-76F6-8B5A-B753-AED2507B2900}"/>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9" name="Rectangle 8">
            <a:extLst>
              <a:ext uri="{FF2B5EF4-FFF2-40B4-BE49-F238E27FC236}">
                <a16:creationId xmlns:a16="http://schemas.microsoft.com/office/drawing/2014/main" id="{A3D36849-4CD4-1F4B-74EC-86DA6B49CC2A}"/>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10" name="Picture 9" descr="A picture containing graphical user interface&#10;&#10;Description automatically generated">
            <a:extLst>
              <a:ext uri="{FF2B5EF4-FFF2-40B4-BE49-F238E27FC236}">
                <a16:creationId xmlns:a16="http://schemas.microsoft.com/office/drawing/2014/main" id="{A8318BC6-A64C-6AC2-C3B9-CDE075D9F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2" name="TextBox 11">
            <a:extLst>
              <a:ext uri="{FF2B5EF4-FFF2-40B4-BE49-F238E27FC236}">
                <a16:creationId xmlns:a16="http://schemas.microsoft.com/office/drawing/2014/main" id="{1CBAB831-B450-73D3-A711-544DFF663B33}"/>
              </a:ext>
            </a:extLst>
          </p:cNvPr>
          <p:cNvSpPr txBox="1"/>
          <p:nvPr/>
        </p:nvSpPr>
        <p:spPr>
          <a:xfrm>
            <a:off x="137446" y="5177831"/>
            <a:ext cx="8616410" cy="1200329"/>
          </a:xfrm>
          <a:prstGeom prst="rect">
            <a:avLst/>
          </a:prstGeom>
          <a:noFill/>
        </p:spPr>
        <p:txBody>
          <a:bodyPr wrap="square">
            <a:spAutoFit/>
          </a:bodyPr>
          <a:lstStyle/>
          <a:p>
            <a:r>
              <a:rPr lang="en-GB" b="1" i="1" dirty="0">
                <a:solidFill>
                  <a:srgbClr val="0064B1"/>
                </a:solidFill>
                <a:effectLst/>
                <a:latin typeface="Barlow" panose="00000500000000000000" pitchFamily="2" charset="0"/>
              </a:rPr>
              <a:t>NHS numbers are not required for registration</a:t>
            </a:r>
            <a:br>
              <a:rPr lang="en-GB" i="1" dirty="0">
                <a:solidFill>
                  <a:srgbClr val="333333"/>
                </a:solidFill>
                <a:effectLst/>
                <a:latin typeface="Barlow" panose="00000500000000000000" pitchFamily="2" charset="0"/>
              </a:rPr>
            </a:br>
            <a:r>
              <a:rPr lang="en-GB" i="1" dirty="0">
                <a:solidFill>
                  <a:srgbClr val="333333"/>
                </a:solidFill>
                <a:effectLst/>
                <a:latin typeface="Barlow" panose="00000500000000000000" pitchFamily="2" charset="0"/>
              </a:rPr>
              <a:t>Some individuals new to the country are automatically attributed an NHS number but may not know it. Checking the Spine to see if individuals already have an NHS number</a:t>
            </a:r>
            <a:r>
              <a:rPr lang="en-GB" i="1" dirty="0">
                <a:solidFill>
                  <a:srgbClr val="333333"/>
                </a:solidFill>
                <a:latin typeface="Barlow" panose="00000500000000000000" pitchFamily="2" charset="0"/>
              </a:rPr>
              <a:t> </a:t>
            </a:r>
            <a:r>
              <a:rPr lang="en-GB" i="1" dirty="0">
                <a:solidFill>
                  <a:srgbClr val="333333"/>
                </a:solidFill>
                <a:effectLst/>
                <a:latin typeface="Barlow" panose="00000500000000000000" pitchFamily="2" charset="0"/>
              </a:rPr>
              <a:t>ensures continuity of care and avoids duplication of records.</a:t>
            </a:r>
            <a:endParaRPr lang="en-GB" i="1" dirty="0">
              <a:latin typeface="Barlow" panose="00000500000000000000" pitchFamily="2" charset="0"/>
            </a:endParaRPr>
          </a:p>
        </p:txBody>
      </p:sp>
    </p:spTree>
    <p:extLst>
      <p:ext uri="{BB962C8B-B14F-4D97-AF65-F5344CB8AC3E}">
        <p14:creationId xmlns:p14="http://schemas.microsoft.com/office/powerpoint/2010/main" val="2716178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EA33B-2568-8616-109E-71B9FC63D76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318C048-2400-972B-460D-C0828D245F63}"/>
              </a:ext>
            </a:extLst>
          </p:cNvPr>
          <p:cNvSpPr txBox="1"/>
          <p:nvPr/>
        </p:nvSpPr>
        <p:spPr>
          <a:xfrm>
            <a:off x="469900" y="6514498"/>
            <a:ext cx="7515127" cy="461665"/>
          </a:xfrm>
          <a:prstGeom prst="rect">
            <a:avLst/>
          </a:prstGeom>
          <a:noFill/>
        </p:spPr>
        <p:txBody>
          <a:bodyPr wrap="square">
            <a:spAutoFit/>
          </a:bodyPr>
          <a:lstStyle/>
          <a:p>
            <a:r>
              <a:rPr lang="en-GB" sz="1200">
                <a:solidFill>
                  <a:srgbClr val="0563C1"/>
                </a:solidFill>
                <a:latin typeface="Barlow" panose="00000500000000000000" pitchFamily="2" charset="0"/>
                <a:hlinkClick r:id="rId3"/>
              </a:rPr>
              <a:t>https://www.england.nhs.uk/publication/primary-medical-care-policy-and-guidance-manual-pgm/</a:t>
            </a:r>
            <a:endParaRPr lang="en-GB" sz="1200">
              <a:solidFill>
                <a:srgbClr val="0563C1"/>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6" name="Graphic 5" descr="Open book outline">
            <a:extLst>
              <a:ext uri="{FF2B5EF4-FFF2-40B4-BE49-F238E27FC236}">
                <a16:creationId xmlns:a16="http://schemas.microsoft.com/office/drawing/2014/main" id="{0AFB8DBA-78A6-4570-1250-002CF7C7A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6423606"/>
            <a:ext cx="492825" cy="492825"/>
          </a:xfrm>
          <a:prstGeom prst="rect">
            <a:avLst/>
          </a:prstGeom>
        </p:spPr>
      </p:pic>
      <p:sp>
        <p:nvSpPr>
          <p:cNvPr id="8" name="TextBox 7">
            <a:extLst>
              <a:ext uri="{FF2B5EF4-FFF2-40B4-BE49-F238E27FC236}">
                <a16:creationId xmlns:a16="http://schemas.microsoft.com/office/drawing/2014/main" id="{C0595271-3506-D2C9-51FC-D1BBF19151F8}"/>
              </a:ext>
            </a:extLst>
          </p:cNvPr>
          <p:cNvSpPr txBox="1"/>
          <p:nvPr/>
        </p:nvSpPr>
        <p:spPr>
          <a:xfrm>
            <a:off x="319084" y="1749609"/>
            <a:ext cx="8869108" cy="523220"/>
          </a:xfrm>
          <a:prstGeom prst="rect">
            <a:avLst/>
          </a:prstGeom>
          <a:noFill/>
        </p:spPr>
        <p:txBody>
          <a:bodyPr wrap="square">
            <a:spAutoFit/>
          </a:bodyPr>
          <a:lstStyle/>
          <a:p>
            <a:r>
              <a:rPr lang="en-GB" sz="2800" b="1" i="0" dirty="0">
                <a:solidFill>
                  <a:srgbClr val="0064B1"/>
                </a:solidFill>
                <a:effectLst/>
                <a:latin typeface="Barlow" panose="00000500000000000000" pitchFamily="2" charset="0"/>
              </a:rPr>
              <a:t>People with no fixed address</a:t>
            </a:r>
            <a:endParaRPr lang="en-GB" sz="2800" dirty="0">
              <a:solidFill>
                <a:srgbClr val="0064B1"/>
              </a:solidFill>
              <a:latin typeface="Barlow" panose="00000500000000000000" pitchFamily="2" charset="0"/>
            </a:endParaRPr>
          </a:p>
        </p:txBody>
      </p:sp>
      <p:sp>
        <p:nvSpPr>
          <p:cNvPr id="13" name="TextBox 12">
            <a:extLst>
              <a:ext uri="{FF2B5EF4-FFF2-40B4-BE49-F238E27FC236}">
                <a16:creationId xmlns:a16="http://schemas.microsoft.com/office/drawing/2014/main" id="{D686646A-285A-2CD1-9E3A-92EFC8D52529}"/>
              </a:ext>
            </a:extLst>
          </p:cNvPr>
          <p:cNvSpPr txBox="1"/>
          <p:nvPr/>
        </p:nvSpPr>
        <p:spPr>
          <a:xfrm>
            <a:off x="128588" y="2394181"/>
            <a:ext cx="8436578" cy="2860358"/>
          </a:xfrm>
          <a:prstGeom prst="roundRect">
            <a:avLst/>
          </a:prstGeom>
          <a:solidFill>
            <a:srgbClr val="E1F2FF"/>
          </a:solidFill>
        </p:spPr>
        <p:txBody>
          <a:bodyPr wrap="square">
            <a:spAutoFit/>
          </a:bodyPr>
          <a:lstStyle/>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An alternative address can be used for people with no fixed address or who are afraid to share their address.</a:t>
            </a:r>
            <a:br>
              <a:rPr lang="en-GB" b="0" i="0" dirty="0">
                <a:solidFill>
                  <a:srgbClr val="000000"/>
                </a:solidFill>
                <a:effectLst/>
                <a:latin typeface="Barlow" panose="00000500000000000000" pitchFamily="2" charset="0"/>
              </a:rPr>
            </a:br>
            <a:endParaRPr lang="en-GB" b="0" i="0" dirty="0">
              <a:solidFill>
                <a:srgbClr val="000000"/>
              </a:solidFill>
              <a:effectLst/>
              <a:latin typeface="Barlow" panose="00000500000000000000" pitchFamily="2" charset="0"/>
            </a:endParaRP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This is a </a:t>
            </a:r>
            <a:r>
              <a:rPr lang="en-GB" b="1" i="0" dirty="0">
                <a:solidFill>
                  <a:srgbClr val="0064B1"/>
                </a:solidFill>
                <a:effectLst/>
                <a:latin typeface="Barlow" panose="00000500000000000000" pitchFamily="2" charset="0"/>
              </a:rPr>
              <a:t>"care of" address </a:t>
            </a:r>
            <a:r>
              <a:rPr lang="en-GB" b="0" i="0" dirty="0">
                <a:solidFill>
                  <a:srgbClr val="000000"/>
                </a:solidFill>
                <a:effectLst/>
                <a:latin typeface="Barlow" panose="00000500000000000000" pitchFamily="2" charset="0"/>
              </a:rPr>
              <a:t>which can be the practice address or another address such as a place of worship or community centre, or an address which the local authority has provided to the patient to use.</a:t>
            </a:r>
            <a:br>
              <a:rPr lang="en-GB" b="0" i="0" dirty="0">
                <a:solidFill>
                  <a:srgbClr val="000000"/>
                </a:solidFill>
                <a:effectLst/>
                <a:latin typeface="Barlow" panose="00000500000000000000" pitchFamily="2" charset="0"/>
              </a:rPr>
            </a:br>
            <a:endParaRPr lang="en-GB" b="0" i="0" dirty="0">
              <a:solidFill>
                <a:srgbClr val="000000"/>
              </a:solidFill>
              <a:effectLst/>
              <a:latin typeface="Barlow" panose="00000500000000000000" pitchFamily="2" charset="0"/>
            </a:endParaRP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Practices should try to ensure they have a way of contacting the patient if they need to (for example with test results)</a:t>
            </a:r>
          </a:p>
        </p:txBody>
      </p:sp>
      <p:sp>
        <p:nvSpPr>
          <p:cNvPr id="14" name="Rectangle: Rounded Corners 13">
            <a:extLst>
              <a:ext uri="{FF2B5EF4-FFF2-40B4-BE49-F238E27FC236}">
                <a16:creationId xmlns:a16="http://schemas.microsoft.com/office/drawing/2014/main" id="{81FB7419-24A3-1FD3-7F98-7ECDD4F9BA41}"/>
              </a:ext>
            </a:extLst>
          </p:cNvPr>
          <p:cNvSpPr/>
          <p:nvPr/>
        </p:nvSpPr>
        <p:spPr>
          <a:xfrm>
            <a:off x="-3791712" y="4035552"/>
            <a:ext cx="48768" cy="85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A9E8B7C-0160-3591-CE01-76C38EAB0E5E}"/>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9" name="Rectangle 8">
            <a:extLst>
              <a:ext uri="{FF2B5EF4-FFF2-40B4-BE49-F238E27FC236}">
                <a16:creationId xmlns:a16="http://schemas.microsoft.com/office/drawing/2014/main" id="{7725708C-983A-E626-3B6B-4EF1FA333D0D}"/>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10" name="Picture 9" descr="A picture containing graphical user interface&#10;&#10;Description automatically generated">
            <a:extLst>
              <a:ext uri="{FF2B5EF4-FFF2-40B4-BE49-F238E27FC236}">
                <a16:creationId xmlns:a16="http://schemas.microsoft.com/office/drawing/2014/main" id="{B5E4F1DA-D6E6-4E32-C433-63F552207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410816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4CF78-9273-E1B5-CB69-D7A0C6A38E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4E4798-5CB7-C10D-B4BD-15D5B9376E37}"/>
              </a:ext>
            </a:extLst>
          </p:cNvPr>
          <p:cNvSpPr txBox="1"/>
          <p:nvPr/>
        </p:nvSpPr>
        <p:spPr>
          <a:xfrm>
            <a:off x="469900" y="6514498"/>
            <a:ext cx="7515127" cy="461665"/>
          </a:xfrm>
          <a:prstGeom prst="rect">
            <a:avLst/>
          </a:prstGeom>
          <a:noFill/>
        </p:spPr>
        <p:txBody>
          <a:bodyPr wrap="square">
            <a:spAutoFit/>
          </a:bodyPr>
          <a:lstStyle/>
          <a:p>
            <a:r>
              <a:rPr lang="en-GB" sz="1200">
                <a:solidFill>
                  <a:srgbClr val="0563C1"/>
                </a:solidFill>
                <a:latin typeface="Barlow" panose="00000500000000000000" pitchFamily="2" charset="0"/>
                <a:hlinkClick r:id="rId3"/>
              </a:rPr>
              <a:t>https://www.england.nhs.uk/publication/primary-medical-care-policy-and-guidance-manual-pgm/</a:t>
            </a:r>
            <a:endParaRPr lang="en-GB" sz="1200">
              <a:solidFill>
                <a:srgbClr val="0563C1"/>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6" name="Graphic 5" descr="Open book outline">
            <a:extLst>
              <a:ext uri="{FF2B5EF4-FFF2-40B4-BE49-F238E27FC236}">
                <a16:creationId xmlns:a16="http://schemas.microsoft.com/office/drawing/2014/main" id="{21D9906C-BFFD-DC18-0B4D-9EB26DCA57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6423606"/>
            <a:ext cx="492825" cy="492825"/>
          </a:xfrm>
          <a:prstGeom prst="rect">
            <a:avLst/>
          </a:prstGeom>
        </p:spPr>
      </p:pic>
      <p:sp>
        <p:nvSpPr>
          <p:cNvPr id="8" name="TextBox 7">
            <a:extLst>
              <a:ext uri="{FF2B5EF4-FFF2-40B4-BE49-F238E27FC236}">
                <a16:creationId xmlns:a16="http://schemas.microsoft.com/office/drawing/2014/main" id="{AAEB027D-4B4A-DB9F-3BC6-606403E4508E}"/>
              </a:ext>
            </a:extLst>
          </p:cNvPr>
          <p:cNvSpPr txBox="1"/>
          <p:nvPr/>
        </p:nvSpPr>
        <p:spPr>
          <a:xfrm>
            <a:off x="218740" y="1422303"/>
            <a:ext cx="8869108" cy="523220"/>
          </a:xfrm>
          <a:prstGeom prst="rect">
            <a:avLst/>
          </a:prstGeom>
          <a:noFill/>
        </p:spPr>
        <p:txBody>
          <a:bodyPr wrap="square">
            <a:spAutoFit/>
          </a:bodyPr>
          <a:lstStyle/>
          <a:p>
            <a:r>
              <a:rPr lang="en-GB" sz="2800" b="1" i="0" dirty="0">
                <a:solidFill>
                  <a:srgbClr val="0064B1"/>
                </a:solidFill>
                <a:effectLst/>
                <a:latin typeface="Barlow" panose="00000500000000000000" pitchFamily="2" charset="0"/>
              </a:rPr>
              <a:t>Registration refusal</a:t>
            </a:r>
            <a:endParaRPr lang="en-GB" sz="2800" dirty="0">
              <a:solidFill>
                <a:srgbClr val="0064B1"/>
              </a:solidFill>
              <a:latin typeface="Barlow" panose="00000500000000000000" pitchFamily="2" charset="0"/>
            </a:endParaRPr>
          </a:p>
        </p:txBody>
      </p:sp>
      <p:sp>
        <p:nvSpPr>
          <p:cNvPr id="13" name="TextBox 12">
            <a:extLst>
              <a:ext uri="{FF2B5EF4-FFF2-40B4-BE49-F238E27FC236}">
                <a16:creationId xmlns:a16="http://schemas.microsoft.com/office/drawing/2014/main" id="{64AD2FE4-7D64-F628-A93E-8B70F0D5F019}"/>
              </a:ext>
            </a:extLst>
          </p:cNvPr>
          <p:cNvSpPr txBox="1"/>
          <p:nvPr/>
        </p:nvSpPr>
        <p:spPr>
          <a:xfrm>
            <a:off x="128588" y="2038337"/>
            <a:ext cx="8436578" cy="1940957"/>
          </a:xfrm>
          <a:prstGeom prst="roundRect">
            <a:avLst/>
          </a:prstGeom>
          <a:solidFill>
            <a:srgbClr val="E1F2FF"/>
          </a:solidFill>
        </p:spPr>
        <p:txBody>
          <a:bodyPr wrap="square">
            <a:spAutoFit/>
          </a:bodyPr>
          <a:lstStyle/>
          <a:p>
            <a:pPr algn="l" fontAlgn="base"/>
            <a:r>
              <a:rPr lang="en-GB" b="0" i="0" dirty="0">
                <a:solidFill>
                  <a:srgbClr val="000000"/>
                </a:solidFill>
                <a:effectLst/>
                <a:latin typeface="Barlow" panose="00000500000000000000" pitchFamily="2" charset="0"/>
              </a:rPr>
              <a:t>There are very limited circumstances in which registration can be refused: if a practice is not taking on new patients (agreed with commissioners), only accepting patients in the practice boundary, or other exceptional circumstances.</a:t>
            </a:r>
            <a:br>
              <a:rPr lang="en-GB" b="0" i="0" dirty="0">
                <a:solidFill>
                  <a:srgbClr val="000000"/>
                </a:solidFill>
                <a:effectLst/>
                <a:latin typeface="Barlow" panose="00000500000000000000" pitchFamily="2" charset="0"/>
              </a:rPr>
            </a:br>
            <a:endParaRPr lang="en-GB" b="0" i="0" dirty="0">
              <a:solidFill>
                <a:srgbClr val="000000"/>
              </a:solidFill>
              <a:effectLst/>
              <a:latin typeface="Barlow" panose="00000500000000000000" pitchFamily="2" charset="0"/>
            </a:endParaRPr>
          </a:p>
          <a:p>
            <a:pPr algn="l" fontAlgn="base"/>
            <a:r>
              <a:rPr lang="en-GB" b="0" i="0" dirty="0">
                <a:solidFill>
                  <a:srgbClr val="000000"/>
                </a:solidFill>
                <a:effectLst/>
                <a:latin typeface="Barlow" panose="00000500000000000000" pitchFamily="2" charset="0"/>
              </a:rPr>
              <a:t>Any registration refusals should be recorded, communicated to patients and made available to commissioners on request.</a:t>
            </a:r>
          </a:p>
        </p:txBody>
      </p:sp>
      <p:sp>
        <p:nvSpPr>
          <p:cNvPr id="14" name="Rectangle: Rounded Corners 13">
            <a:extLst>
              <a:ext uri="{FF2B5EF4-FFF2-40B4-BE49-F238E27FC236}">
                <a16:creationId xmlns:a16="http://schemas.microsoft.com/office/drawing/2014/main" id="{F42023C0-4209-D6D6-F56D-C6EF49CA26E2}"/>
              </a:ext>
            </a:extLst>
          </p:cNvPr>
          <p:cNvSpPr/>
          <p:nvPr/>
        </p:nvSpPr>
        <p:spPr>
          <a:xfrm>
            <a:off x="-3791712" y="4035552"/>
            <a:ext cx="48768" cy="85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C32B5B8-D154-89BB-17F6-5ED2E9C84041}"/>
              </a:ext>
            </a:extLst>
          </p:cNvPr>
          <p:cNvSpPr txBox="1"/>
          <p:nvPr/>
        </p:nvSpPr>
        <p:spPr>
          <a:xfrm>
            <a:off x="218740" y="4283268"/>
            <a:ext cx="8869108" cy="523220"/>
          </a:xfrm>
          <a:prstGeom prst="rect">
            <a:avLst/>
          </a:prstGeom>
          <a:noFill/>
        </p:spPr>
        <p:txBody>
          <a:bodyPr wrap="square">
            <a:spAutoFit/>
          </a:bodyPr>
          <a:lstStyle/>
          <a:p>
            <a:r>
              <a:rPr lang="en-GB" sz="2800" b="1" i="0" dirty="0">
                <a:solidFill>
                  <a:srgbClr val="0064B1"/>
                </a:solidFill>
                <a:effectLst/>
                <a:latin typeface="Barlow" panose="00000500000000000000" pitchFamily="2" charset="0"/>
              </a:rPr>
              <a:t>What about fraud?</a:t>
            </a:r>
            <a:endParaRPr lang="en-GB" sz="2800" dirty="0">
              <a:solidFill>
                <a:srgbClr val="0064B1"/>
              </a:solidFill>
              <a:latin typeface="Barlow" panose="00000500000000000000" pitchFamily="2" charset="0"/>
            </a:endParaRPr>
          </a:p>
        </p:txBody>
      </p:sp>
      <p:sp>
        <p:nvSpPr>
          <p:cNvPr id="9" name="TextBox 8">
            <a:extLst>
              <a:ext uri="{FF2B5EF4-FFF2-40B4-BE49-F238E27FC236}">
                <a16:creationId xmlns:a16="http://schemas.microsoft.com/office/drawing/2014/main" id="{601A3FDA-D479-C5DF-7BCC-BFB8D1E38C0B}"/>
              </a:ext>
            </a:extLst>
          </p:cNvPr>
          <p:cNvSpPr txBox="1"/>
          <p:nvPr/>
        </p:nvSpPr>
        <p:spPr>
          <a:xfrm>
            <a:off x="218740" y="5003675"/>
            <a:ext cx="8436578" cy="1021556"/>
          </a:xfrm>
          <a:prstGeom prst="roundRect">
            <a:avLst/>
          </a:prstGeom>
          <a:solidFill>
            <a:srgbClr val="E1F2FF"/>
          </a:solidFill>
        </p:spPr>
        <p:txBody>
          <a:bodyPr wrap="square">
            <a:spAutoFit/>
          </a:bodyPr>
          <a:lstStyle/>
          <a:p>
            <a:pPr algn="l" fontAlgn="base"/>
            <a:r>
              <a:rPr lang="en-GB" b="0" i="0" dirty="0">
                <a:solidFill>
                  <a:srgbClr val="000000"/>
                </a:solidFill>
                <a:effectLst/>
                <a:latin typeface="Barlow" panose="00000500000000000000" pitchFamily="2" charset="0"/>
              </a:rPr>
              <a:t>If a practice suspects a patient of fraud (such as using fake ID) then they should register and treat the patient but hand the matter over to the NHS Counter Fraud Authority (NHSCFA)</a:t>
            </a:r>
          </a:p>
        </p:txBody>
      </p:sp>
      <p:sp>
        <p:nvSpPr>
          <p:cNvPr id="10" name="Rectangle 9">
            <a:extLst>
              <a:ext uri="{FF2B5EF4-FFF2-40B4-BE49-F238E27FC236}">
                <a16:creationId xmlns:a16="http://schemas.microsoft.com/office/drawing/2014/main" id="{3F65729D-C406-FFF8-995C-0917AF692499}"/>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11" name="Rectangle 10">
            <a:extLst>
              <a:ext uri="{FF2B5EF4-FFF2-40B4-BE49-F238E27FC236}">
                <a16:creationId xmlns:a16="http://schemas.microsoft.com/office/drawing/2014/main" id="{6D0B984F-EFCD-C719-C8A3-7436C33BBF22}"/>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12" name="Picture 11" descr="A picture containing graphical user interface&#10;&#10;Description automatically generated">
            <a:extLst>
              <a:ext uri="{FF2B5EF4-FFF2-40B4-BE49-F238E27FC236}">
                <a16:creationId xmlns:a16="http://schemas.microsoft.com/office/drawing/2014/main" id="{EFB27970-779A-AFC5-E564-C17A64FA6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83916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1583B-6805-7F56-426B-CADC2B499FD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8317940-C988-4007-053E-02C2941ACFD1}"/>
              </a:ext>
            </a:extLst>
          </p:cNvPr>
          <p:cNvSpPr txBox="1"/>
          <p:nvPr/>
        </p:nvSpPr>
        <p:spPr>
          <a:xfrm>
            <a:off x="469900" y="6514498"/>
            <a:ext cx="7515127" cy="461665"/>
          </a:xfrm>
          <a:prstGeom prst="rect">
            <a:avLst/>
          </a:prstGeom>
          <a:noFill/>
        </p:spPr>
        <p:txBody>
          <a:bodyPr wrap="square">
            <a:spAutoFit/>
          </a:bodyPr>
          <a:lstStyle/>
          <a:p>
            <a:r>
              <a:rPr lang="en-GB" sz="1200">
                <a:solidFill>
                  <a:srgbClr val="0563C1"/>
                </a:solidFill>
                <a:latin typeface="Barlow" panose="00000500000000000000" pitchFamily="2" charset="0"/>
                <a:hlinkClick r:id="rId3"/>
              </a:rPr>
              <a:t>https://www.england.nhs.uk/publication/primary-medical-care-policy-and-guidance-manual-pgm/</a:t>
            </a:r>
            <a:endParaRPr lang="en-GB" sz="1200">
              <a:solidFill>
                <a:srgbClr val="0563C1"/>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6" name="Graphic 5" descr="Open book outline">
            <a:extLst>
              <a:ext uri="{FF2B5EF4-FFF2-40B4-BE49-F238E27FC236}">
                <a16:creationId xmlns:a16="http://schemas.microsoft.com/office/drawing/2014/main" id="{CFFE06B8-3788-21F1-BCB4-84EC74BEE5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6423606"/>
            <a:ext cx="492825" cy="492825"/>
          </a:xfrm>
          <a:prstGeom prst="rect">
            <a:avLst/>
          </a:prstGeom>
        </p:spPr>
      </p:pic>
      <p:sp>
        <p:nvSpPr>
          <p:cNvPr id="8" name="TextBox 7">
            <a:extLst>
              <a:ext uri="{FF2B5EF4-FFF2-40B4-BE49-F238E27FC236}">
                <a16:creationId xmlns:a16="http://schemas.microsoft.com/office/drawing/2014/main" id="{AF02031F-F86C-B5DB-E155-35A695F583D3}"/>
              </a:ext>
            </a:extLst>
          </p:cNvPr>
          <p:cNvSpPr txBox="1"/>
          <p:nvPr/>
        </p:nvSpPr>
        <p:spPr>
          <a:xfrm>
            <a:off x="319084" y="1749609"/>
            <a:ext cx="8869108" cy="523220"/>
          </a:xfrm>
          <a:prstGeom prst="rect">
            <a:avLst/>
          </a:prstGeom>
          <a:noFill/>
        </p:spPr>
        <p:txBody>
          <a:bodyPr wrap="square">
            <a:spAutoFit/>
          </a:bodyPr>
          <a:lstStyle/>
          <a:p>
            <a:r>
              <a:rPr lang="en-GB" sz="2800" b="1" i="0" dirty="0">
                <a:solidFill>
                  <a:srgbClr val="0064B1"/>
                </a:solidFill>
                <a:effectLst/>
                <a:latin typeface="Barlow" panose="00000500000000000000" pitchFamily="2" charset="0"/>
              </a:rPr>
              <a:t>Permanent or temporary registration?</a:t>
            </a:r>
            <a:endParaRPr lang="en-GB" sz="2800" dirty="0">
              <a:solidFill>
                <a:srgbClr val="0064B1"/>
              </a:solidFill>
              <a:latin typeface="Barlow" panose="00000500000000000000" pitchFamily="2" charset="0"/>
            </a:endParaRPr>
          </a:p>
        </p:txBody>
      </p:sp>
      <p:sp>
        <p:nvSpPr>
          <p:cNvPr id="13" name="TextBox 12">
            <a:extLst>
              <a:ext uri="{FF2B5EF4-FFF2-40B4-BE49-F238E27FC236}">
                <a16:creationId xmlns:a16="http://schemas.microsoft.com/office/drawing/2014/main" id="{12913B1D-782C-F38B-A6CC-7F2AE7984B4D}"/>
              </a:ext>
            </a:extLst>
          </p:cNvPr>
          <p:cNvSpPr txBox="1"/>
          <p:nvPr/>
        </p:nvSpPr>
        <p:spPr>
          <a:xfrm>
            <a:off x="128588" y="2394181"/>
            <a:ext cx="8436578" cy="3779758"/>
          </a:xfrm>
          <a:prstGeom prst="roundRect">
            <a:avLst/>
          </a:prstGeom>
          <a:solidFill>
            <a:srgbClr val="E1F2FF"/>
          </a:solidFill>
        </p:spPr>
        <p:txBody>
          <a:bodyPr wrap="square">
            <a:spAutoFit/>
          </a:bodyPr>
          <a:lstStyle/>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In some cases a prospective patient may not know how long they will reside in an area. People seeking asylum housed in Home Office commissioned “initial” accommodation may be accommodated in these settings for extended periods of time.</a:t>
            </a:r>
            <a:br>
              <a:rPr lang="en-GB" b="0" i="0" dirty="0">
                <a:solidFill>
                  <a:srgbClr val="000000"/>
                </a:solidFill>
                <a:effectLst/>
                <a:latin typeface="Barlow" panose="00000500000000000000" pitchFamily="2" charset="0"/>
              </a:rPr>
            </a:br>
            <a:endParaRPr lang="en-GB" b="0" i="0" dirty="0">
              <a:solidFill>
                <a:srgbClr val="000000"/>
              </a:solidFill>
              <a:effectLst/>
              <a:latin typeface="Barlow" panose="00000500000000000000" pitchFamily="2" charset="0"/>
            </a:endParaRPr>
          </a:p>
          <a:p>
            <a:pPr marL="285750" indent="-285750" algn="l" fontAlgn="base">
              <a:buFont typeface="Arial" panose="020B0604020202020204" pitchFamily="34" charset="0"/>
              <a:buChar char="•"/>
            </a:pPr>
            <a:r>
              <a:rPr lang="en-GB" b="1" i="0" dirty="0">
                <a:solidFill>
                  <a:srgbClr val="0064B1"/>
                </a:solidFill>
                <a:effectLst/>
                <a:latin typeface="Barlow" panose="00000500000000000000" pitchFamily="2" charset="0"/>
              </a:rPr>
              <a:t>“…where there is uncertainty over the length of time that a patient may be residing in an area, but this is likely to be months rather than weeks, NHS England advises that the patient should be registered as a permanent patient.”</a:t>
            </a:r>
            <a:br>
              <a:rPr lang="en-GB" b="1" i="0" dirty="0">
                <a:solidFill>
                  <a:srgbClr val="0064B1"/>
                </a:solidFill>
                <a:effectLst/>
                <a:latin typeface="Barlow" panose="00000500000000000000" pitchFamily="2" charset="0"/>
              </a:rPr>
            </a:br>
            <a:endParaRPr lang="en-GB" b="0" i="0" dirty="0">
              <a:solidFill>
                <a:srgbClr val="0064B1"/>
              </a:solidFill>
              <a:effectLst/>
              <a:latin typeface="Barlow" panose="00000500000000000000" pitchFamily="2" charset="0"/>
            </a:endParaRP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This is important for continuity of care, ongoing medical records and to generate an NHS number if patients do not have one already.</a:t>
            </a:r>
          </a:p>
        </p:txBody>
      </p:sp>
      <p:sp>
        <p:nvSpPr>
          <p:cNvPr id="14" name="Rectangle: Rounded Corners 13">
            <a:extLst>
              <a:ext uri="{FF2B5EF4-FFF2-40B4-BE49-F238E27FC236}">
                <a16:creationId xmlns:a16="http://schemas.microsoft.com/office/drawing/2014/main" id="{9FE234F8-2B59-C76F-C790-62709E663E8E}"/>
              </a:ext>
            </a:extLst>
          </p:cNvPr>
          <p:cNvSpPr/>
          <p:nvPr/>
        </p:nvSpPr>
        <p:spPr>
          <a:xfrm>
            <a:off x="-3791712" y="4035552"/>
            <a:ext cx="48768" cy="85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32F11CF-4822-DE55-E31C-B91F6BE2CC5B}"/>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9" name="Rectangle 8">
            <a:extLst>
              <a:ext uri="{FF2B5EF4-FFF2-40B4-BE49-F238E27FC236}">
                <a16:creationId xmlns:a16="http://schemas.microsoft.com/office/drawing/2014/main" id="{BC656B9A-8709-FED2-5EE9-55E0717FEE76}"/>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10" name="Picture 9" descr="A picture containing graphical user interface&#10;&#10;Description automatically generated">
            <a:extLst>
              <a:ext uri="{FF2B5EF4-FFF2-40B4-BE49-F238E27FC236}">
                <a16:creationId xmlns:a16="http://schemas.microsoft.com/office/drawing/2014/main" id="{565E2E70-A81A-F5E4-719F-4396BC6AA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3650341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F7DD49-E37A-0C46-1029-51B95F296B9A}"/>
              </a:ext>
            </a:extLst>
          </p:cNvPr>
          <p:cNvSpPr/>
          <p:nvPr/>
        </p:nvSpPr>
        <p:spPr>
          <a:xfrm>
            <a:off x="1" y="415621"/>
            <a:ext cx="9144000" cy="809495"/>
          </a:xfrm>
          <a:prstGeom prst="rect">
            <a:avLst/>
          </a:prstGeom>
          <a:solidFill>
            <a:srgbClr val="FECAE4"/>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3" name="Content Placeholder 2">
            <a:extLst>
              <a:ext uri="{FF2B5EF4-FFF2-40B4-BE49-F238E27FC236}">
                <a16:creationId xmlns:a16="http://schemas.microsoft.com/office/drawing/2014/main" id="{4BCD58F2-6E2D-6A68-0765-8299F854D78A}"/>
              </a:ext>
            </a:extLst>
          </p:cNvPr>
          <p:cNvSpPr>
            <a:spLocks noGrp="1"/>
          </p:cNvSpPr>
          <p:nvPr>
            <p:ph idx="1"/>
          </p:nvPr>
        </p:nvSpPr>
        <p:spPr>
          <a:xfrm>
            <a:off x="246909" y="1596887"/>
            <a:ext cx="8768503" cy="5061087"/>
          </a:xfrm>
        </p:spPr>
        <p:txBody>
          <a:bodyPr>
            <a:normAutofit fontScale="92500" lnSpcReduction="20000"/>
          </a:bodyPr>
          <a:lstStyle/>
          <a:p>
            <a:pPr marL="514338" indent="-514338">
              <a:lnSpc>
                <a:spcPct val="120000"/>
              </a:lnSpc>
              <a:spcBef>
                <a:spcPts val="1200"/>
              </a:spcBef>
              <a:buFont typeface="Wingdings" panose="05000000000000000000" pitchFamily="2" charset="2"/>
              <a:buChar char="ü"/>
            </a:pPr>
            <a:r>
              <a:rPr lang="en-GB" sz="2400" dirty="0">
                <a:latin typeface="Barlow" panose="00000500000000000000" pitchFamily="2" charset="0"/>
                <a:ea typeface="Helvetica Neue" charset="0"/>
                <a:cs typeface="Helvetica Neue" charset="0"/>
              </a:rPr>
              <a:t>Discuss the importance of universal healthcare access</a:t>
            </a:r>
          </a:p>
          <a:p>
            <a:pPr marL="514338" indent="-514338">
              <a:lnSpc>
                <a:spcPct val="120000"/>
              </a:lnSpc>
              <a:spcBef>
                <a:spcPts val="1200"/>
              </a:spcBef>
              <a:buFont typeface="Wingdings" panose="05000000000000000000" pitchFamily="2" charset="2"/>
              <a:buChar char="ü"/>
            </a:pPr>
            <a:r>
              <a:rPr lang="en-GB" sz="2400">
                <a:latin typeface="Barlow" panose="00000500000000000000" pitchFamily="2" charset="0"/>
                <a:ea typeface="Helvetica Neue" charset="0"/>
                <a:cs typeface="Helvetica Neue" charset="0"/>
              </a:rPr>
              <a:t>Be aware of the </a:t>
            </a:r>
            <a:r>
              <a:rPr lang="en-GB" sz="2400" b="1">
                <a:solidFill>
                  <a:srgbClr val="CB0568"/>
                </a:solidFill>
                <a:latin typeface="Barlow" panose="00000500000000000000" pitchFamily="2" charset="0"/>
                <a:ea typeface="Helvetica Neue" charset="0"/>
                <a:cs typeface="Helvetica Neue" charset="0"/>
              </a:rPr>
              <a:t>barriers</a:t>
            </a:r>
            <a:r>
              <a:rPr lang="en-GB" sz="2400">
                <a:latin typeface="Barlow" panose="00000500000000000000" pitchFamily="2" charset="0"/>
                <a:ea typeface="Helvetica Neue" charset="0"/>
                <a:cs typeface="Helvetica Neue" charset="0"/>
              </a:rPr>
              <a:t> to healthcare access impacting underserved communities </a:t>
            </a:r>
            <a:br>
              <a:rPr lang="en-GB" sz="2400" b="1" dirty="0">
                <a:solidFill>
                  <a:srgbClr val="CB0568"/>
                </a:solidFill>
                <a:latin typeface="Barlow" panose="00000500000000000000" pitchFamily="2" charset="0"/>
                <a:ea typeface="Helvetica Neue" charset="0"/>
                <a:cs typeface="Helvetica Neue" charset="0"/>
              </a:rPr>
            </a:br>
            <a:endParaRPr lang="en-GB" sz="2400" b="1" dirty="0">
              <a:solidFill>
                <a:srgbClr val="CB0568"/>
              </a:solidFill>
              <a:latin typeface="Barlow" panose="00000500000000000000" pitchFamily="2" charset="0"/>
              <a:ea typeface="Helvetica Neue" charset="0"/>
              <a:cs typeface="Helvetica Neue" charset="0"/>
            </a:endParaRPr>
          </a:p>
          <a:p>
            <a:pPr marL="514338" indent="-514338">
              <a:lnSpc>
                <a:spcPct val="120000"/>
              </a:lnSpc>
              <a:spcBef>
                <a:spcPts val="1200"/>
              </a:spcBef>
              <a:buFont typeface="Wingdings" panose="05000000000000000000" pitchFamily="2" charset="2"/>
              <a:buChar char="ü"/>
            </a:pPr>
            <a:r>
              <a:rPr lang="en-GB" sz="2400" dirty="0">
                <a:latin typeface="Barlow" panose="00000500000000000000" pitchFamily="2" charset="0"/>
                <a:ea typeface="Helvetica Neue" charset="0"/>
                <a:cs typeface="Helvetica Neue" charset="0"/>
              </a:rPr>
              <a:t>Understand </a:t>
            </a:r>
            <a:r>
              <a:rPr lang="en-GB" sz="2400" b="1" dirty="0">
                <a:solidFill>
                  <a:srgbClr val="CB0568"/>
                </a:solidFill>
                <a:latin typeface="Barlow" panose="00000500000000000000" pitchFamily="2" charset="0"/>
                <a:ea typeface="Helvetica Neue" charset="0"/>
                <a:cs typeface="Helvetica Neue" charset="0"/>
              </a:rPr>
              <a:t>entitlements</a:t>
            </a:r>
            <a:r>
              <a:rPr lang="en-GB" sz="2400" dirty="0">
                <a:latin typeface="Barlow" panose="00000500000000000000" pitchFamily="2" charset="0"/>
                <a:ea typeface="Helvetica Neue" charset="0"/>
                <a:cs typeface="Helvetica Neue" charset="0"/>
              </a:rPr>
              <a:t> to NHS primary care in England</a:t>
            </a:r>
            <a:br>
              <a:rPr lang="en-GB" sz="2400" dirty="0">
                <a:latin typeface="Barlow" panose="00000500000000000000" pitchFamily="2" charset="0"/>
                <a:ea typeface="Helvetica Neue" charset="0"/>
                <a:cs typeface="Helvetica Neue" charset="0"/>
              </a:rPr>
            </a:br>
            <a:endParaRPr lang="en-GB" sz="2400" dirty="0">
              <a:latin typeface="Barlow" panose="00000500000000000000" pitchFamily="2" charset="0"/>
              <a:ea typeface="Helvetica Neue" charset="0"/>
              <a:cs typeface="Helvetica Neue" charset="0"/>
            </a:endParaRPr>
          </a:p>
          <a:p>
            <a:pPr marL="514338" indent="-514338">
              <a:lnSpc>
                <a:spcPct val="120000"/>
              </a:lnSpc>
              <a:spcBef>
                <a:spcPts val="1200"/>
              </a:spcBef>
              <a:buFont typeface="Wingdings" panose="05000000000000000000" pitchFamily="2" charset="2"/>
              <a:buChar char="ü"/>
            </a:pPr>
            <a:r>
              <a:rPr lang="en-GB" sz="2400" dirty="0">
                <a:latin typeface="Barlow" panose="00000500000000000000" pitchFamily="2" charset="0"/>
                <a:ea typeface="Helvetica Neue" charset="0"/>
                <a:cs typeface="Helvetica Neue" charset="0"/>
              </a:rPr>
              <a:t>Know what </a:t>
            </a:r>
            <a:r>
              <a:rPr lang="en-GB" sz="2400" b="1" dirty="0">
                <a:solidFill>
                  <a:srgbClr val="CB0568"/>
                </a:solidFill>
                <a:latin typeface="Barlow" panose="00000500000000000000" pitchFamily="2" charset="0"/>
                <a:ea typeface="Helvetica Neue" charset="0"/>
                <a:cs typeface="Helvetica Neue" charset="0"/>
              </a:rPr>
              <a:t>good practice </a:t>
            </a:r>
            <a:r>
              <a:rPr lang="en-GB" sz="2400" dirty="0">
                <a:latin typeface="Barlow" panose="00000500000000000000" pitchFamily="2" charset="0"/>
                <a:ea typeface="Helvetica Neue" charset="0"/>
                <a:cs typeface="Helvetica Neue" charset="0"/>
              </a:rPr>
              <a:t>is to promote inclusive GP registration processes, in line with NHS England guidance</a:t>
            </a:r>
            <a:br>
              <a:rPr lang="en-GB" sz="2400" dirty="0">
                <a:latin typeface="Barlow" panose="00000500000000000000" pitchFamily="2" charset="0"/>
                <a:ea typeface="Helvetica Neue" charset="0"/>
                <a:cs typeface="Helvetica Neue" charset="0"/>
              </a:rPr>
            </a:br>
            <a:endParaRPr lang="en-GB" sz="2400" dirty="0">
              <a:latin typeface="Barlow" panose="00000500000000000000" pitchFamily="2" charset="0"/>
              <a:ea typeface="Helvetica Neue" charset="0"/>
              <a:cs typeface="Helvetica Neue" charset="0"/>
            </a:endParaRPr>
          </a:p>
          <a:p>
            <a:pPr marL="514338" indent="-514338">
              <a:lnSpc>
                <a:spcPct val="120000"/>
              </a:lnSpc>
              <a:spcBef>
                <a:spcPts val="1200"/>
              </a:spcBef>
              <a:buFont typeface="Wingdings" panose="05000000000000000000" pitchFamily="2" charset="2"/>
              <a:buChar char="ü"/>
            </a:pPr>
            <a:r>
              <a:rPr lang="en-GB" sz="2400" dirty="0">
                <a:latin typeface="Barlow" panose="00000500000000000000" pitchFamily="2" charset="0"/>
                <a:ea typeface="Helvetica Neue" charset="0"/>
                <a:cs typeface="Helvetica Neue" charset="0"/>
              </a:rPr>
              <a:t>Take practical steps to implement </a:t>
            </a:r>
            <a:r>
              <a:rPr lang="en-GB" sz="2400" b="1" dirty="0">
                <a:solidFill>
                  <a:srgbClr val="CB0568"/>
                </a:solidFill>
                <a:latin typeface="Barlow" panose="00000500000000000000" pitchFamily="2" charset="0"/>
                <a:ea typeface="Helvetica Neue" charset="0"/>
                <a:cs typeface="Helvetica Neue" charset="0"/>
              </a:rPr>
              <a:t>Safe Surgeries </a:t>
            </a:r>
            <a:r>
              <a:rPr lang="en-GB" sz="2400" dirty="0">
                <a:latin typeface="Barlow" panose="00000500000000000000" pitchFamily="2" charset="0"/>
                <a:ea typeface="Helvetica Neue" charset="0"/>
                <a:cs typeface="Helvetica Neue" charset="0"/>
              </a:rPr>
              <a:t>recommendations in your practice to improve access and reduce health inequalities </a:t>
            </a:r>
            <a:br>
              <a:rPr lang="en-GB" sz="2400" b="1" dirty="0">
                <a:latin typeface="Barlow" panose="00000500000000000000" pitchFamily="2" charset="0"/>
                <a:ea typeface="Helvetica Neue" charset="0"/>
                <a:cs typeface="Helvetica Neue" charset="0"/>
              </a:rPr>
            </a:br>
            <a:endParaRPr lang="en-GB" sz="2400" dirty="0">
              <a:latin typeface="Barlow" panose="00000500000000000000" pitchFamily="2" charset="0"/>
              <a:ea typeface="Helvetica Neue" charset="0"/>
              <a:cs typeface="Helvetica Neue" charset="0"/>
            </a:endParaRPr>
          </a:p>
        </p:txBody>
      </p:sp>
      <p:sp>
        <p:nvSpPr>
          <p:cNvPr id="4" name="Rectangle 3">
            <a:extLst>
              <a:ext uri="{FF2B5EF4-FFF2-40B4-BE49-F238E27FC236}">
                <a16:creationId xmlns:a16="http://schemas.microsoft.com/office/drawing/2014/main" id="{501522BB-4DDB-35E9-1EB8-9FBE0675B416}"/>
              </a:ext>
            </a:extLst>
          </p:cNvPr>
          <p:cNvSpPr/>
          <p:nvPr/>
        </p:nvSpPr>
        <p:spPr>
          <a:xfrm>
            <a:off x="128588" y="415622"/>
            <a:ext cx="3014662" cy="809495"/>
          </a:xfrm>
          <a:prstGeom prst="rect">
            <a:avLst/>
          </a:prstGeom>
          <a:solidFill>
            <a:srgbClr val="CB056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pic>
        <p:nvPicPr>
          <p:cNvPr id="6" name="Picture 5" descr="A picture containing graphical user interface&#10;&#10;Description automatically generated">
            <a:extLst>
              <a:ext uri="{FF2B5EF4-FFF2-40B4-BE49-F238E27FC236}">
                <a16:creationId xmlns:a16="http://schemas.microsoft.com/office/drawing/2014/main" id="{1AE29E40-F647-3830-479A-631AE10DF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3346881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6E06D-5FA6-BC89-DDBE-EFB9770E97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1FB869-F32F-F1EF-6F08-80653D19AE78}"/>
              </a:ext>
            </a:extLst>
          </p:cNvPr>
          <p:cNvSpPr txBox="1"/>
          <p:nvPr/>
        </p:nvSpPr>
        <p:spPr>
          <a:xfrm>
            <a:off x="469900" y="6514498"/>
            <a:ext cx="7515127" cy="461665"/>
          </a:xfrm>
          <a:prstGeom prst="rect">
            <a:avLst/>
          </a:prstGeom>
          <a:noFill/>
        </p:spPr>
        <p:txBody>
          <a:bodyPr wrap="square">
            <a:spAutoFit/>
          </a:bodyPr>
          <a:lstStyle/>
          <a:p>
            <a:r>
              <a:rPr lang="en-GB" sz="1200">
                <a:solidFill>
                  <a:srgbClr val="0563C1"/>
                </a:solidFill>
                <a:latin typeface="Barlow" panose="00000500000000000000" pitchFamily="2" charset="0"/>
                <a:hlinkClick r:id="rId3"/>
              </a:rPr>
              <a:t>https://www.england.nhs.uk/publication/primary-medical-care-policy-and-guidance-manual-pgm/</a:t>
            </a:r>
            <a:endParaRPr lang="en-GB" sz="1200">
              <a:solidFill>
                <a:srgbClr val="0563C1"/>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6" name="Graphic 5" descr="Open book outline">
            <a:extLst>
              <a:ext uri="{FF2B5EF4-FFF2-40B4-BE49-F238E27FC236}">
                <a16:creationId xmlns:a16="http://schemas.microsoft.com/office/drawing/2014/main" id="{0D7E4427-FF80-9223-6FDB-2DE6854A6D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6423606"/>
            <a:ext cx="492825" cy="492825"/>
          </a:xfrm>
          <a:prstGeom prst="rect">
            <a:avLst/>
          </a:prstGeom>
        </p:spPr>
      </p:pic>
      <p:sp>
        <p:nvSpPr>
          <p:cNvPr id="8" name="TextBox 7">
            <a:extLst>
              <a:ext uri="{FF2B5EF4-FFF2-40B4-BE49-F238E27FC236}">
                <a16:creationId xmlns:a16="http://schemas.microsoft.com/office/drawing/2014/main" id="{998F8F39-731D-20BE-9CAB-592BAD0F340E}"/>
              </a:ext>
            </a:extLst>
          </p:cNvPr>
          <p:cNvSpPr txBox="1"/>
          <p:nvPr/>
        </p:nvSpPr>
        <p:spPr>
          <a:xfrm>
            <a:off x="319084" y="1749609"/>
            <a:ext cx="8869108" cy="523220"/>
          </a:xfrm>
          <a:prstGeom prst="rect">
            <a:avLst/>
          </a:prstGeom>
          <a:noFill/>
        </p:spPr>
        <p:txBody>
          <a:bodyPr wrap="square">
            <a:spAutoFit/>
          </a:bodyPr>
          <a:lstStyle/>
          <a:p>
            <a:r>
              <a:rPr lang="en-GB" sz="2800" b="1" i="0" dirty="0">
                <a:solidFill>
                  <a:srgbClr val="0064B1"/>
                </a:solidFill>
                <a:effectLst/>
                <a:latin typeface="Barlow" panose="00000500000000000000" pitchFamily="2" charset="0"/>
              </a:rPr>
              <a:t>Access to registration</a:t>
            </a:r>
            <a:endParaRPr lang="en-GB" sz="2800" dirty="0">
              <a:solidFill>
                <a:srgbClr val="0064B1"/>
              </a:solidFill>
              <a:latin typeface="Barlow" panose="00000500000000000000" pitchFamily="2" charset="0"/>
            </a:endParaRPr>
          </a:p>
        </p:txBody>
      </p:sp>
      <p:sp>
        <p:nvSpPr>
          <p:cNvPr id="13" name="TextBox 12">
            <a:extLst>
              <a:ext uri="{FF2B5EF4-FFF2-40B4-BE49-F238E27FC236}">
                <a16:creationId xmlns:a16="http://schemas.microsoft.com/office/drawing/2014/main" id="{04DE3804-9895-9E70-87F0-25ED5E59B63A}"/>
              </a:ext>
            </a:extLst>
          </p:cNvPr>
          <p:cNvSpPr txBox="1"/>
          <p:nvPr/>
        </p:nvSpPr>
        <p:spPr>
          <a:xfrm>
            <a:off x="128588" y="2394181"/>
            <a:ext cx="8436578" cy="3473291"/>
          </a:xfrm>
          <a:prstGeom prst="roundRect">
            <a:avLst/>
          </a:prstGeom>
          <a:solidFill>
            <a:srgbClr val="E1F2FF"/>
          </a:solidFill>
        </p:spPr>
        <p:txBody>
          <a:bodyPr wrap="square">
            <a:spAutoFit/>
          </a:bodyPr>
          <a:lstStyle/>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Practices should ensure there is </a:t>
            </a:r>
            <a:r>
              <a:rPr lang="en-GB" b="1" i="0" dirty="0">
                <a:solidFill>
                  <a:srgbClr val="000000"/>
                </a:solidFill>
                <a:effectLst/>
                <a:latin typeface="Barlow" panose="00000500000000000000" pitchFamily="2" charset="0"/>
              </a:rPr>
              <a:t>equitable access</a:t>
            </a:r>
            <a:r>
              <a:rPr lang="en-GB" b="0" i="0" dirty="0">
                <a:solidFill>
                  <a:srgbClr val="000000"/>
                </a:solidFill>
                <a:effectLst/>
                <a:latin typeface="Barlow" panose="00000500000000000000" pitchFamily="2" charset="0"/>
              </a:rPr>
              <a:t> for all patients who wish to register with them.</a:t>
            </a:r>
            <a:br>
              <a:rPr lang="en-GB" b="0" i="0" dirty="0">
                <a:solidFill>
                  <a:srgbClr val="000000"/>
                </a:solidFill>
                <a:effectLst/>
                <a:latin typeface="Barlow" panose="00000500000000000000" pitchFamily="2" charset="0"/>
              </a:rPr>
            </a:br>
            <a:endParaRPr lang="en-GB" b="0" i="0" dirty="0">
              <a:solidFill>
                <a:srgbClr val="000000"/>
              </a:solidFill>
              <a:effectLst/>
              <a:latin typeface="Barlow" panose="00000500000000000000" pitchFamily="2" charset="0"/>
            </a:endParaRP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Registration should be available to all patients </a:t>
            </a:r>
            <a:r>
              <a:rPr lang="en-GB" b="1" i="0" dirty="0">
                <a:solidFill>
                  <a:srgbClr val="000000"/>
                </a:solidFill>
                <a:effectLst/>
                <a:latin typeface="Barlow" panose="00000500000000000000" pitchFamily="2" charset="0"/>
              </a:rPr>
              <a:t>every day during opening hours</a:t>
            </a:r>
            <a:br>
              <a:rPr lang="en-GB" dirty="0">
                <a:solidFill>
                  <a:srgbClr val="000000"/>
                </a:solidFill>
                <a:latin typeface="Barlow" panose="00000500000000000000" pitchFamily="2" charset="0"/>
              </a:rPr>
            </a:br>
            <a:endParaRPr lang="en-GB" dirty="0">
              <a:solidFill>
                <a:srgbClr val="000000"/>
              </a:solidFill>
              <a:latin typeface="Barlow" panose="00000500000000000000" pitchFamily="2" charset="0"/>
            </a:endParaRP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Patients should be able to register via a </a:t>
            </a:r>
            <a:r>
              <a:rPr lang="en-GB" b="1" i="0" dirty="0">
                <a:solidFill>
                  <a:srgbClr val="0064B1"/>
                </a:solidFill>
                <a:effectLst/>
                <a:latin typeface="Barlow" panose="00000500000000000000" pitchFamily="2" charset="0"/>
              </a:rPr>
              <a:t>paper form  (new PRF1 form) or online</a:t>
            </a:r>
            <a:r>
              <a:rPr lang="en-GB" b="0" i="0" dirty="0">
                <a:solidFill>
                  <a:srgbClr val="0064B1"/>
                </a:solidFill>
                <a:effectLst/>
                <a:latin typeface="Barlow" panose="00000500000000000000" pitchFamily="2" charset="0"/>
              </a:rPr>
              <a:t> </a:t>
            </a:r>
            <a:r>
              <a:rPr lang="en-GB" b="0" i="0" dirty="0">
                <a:solidFill>
                  <a:srgbClr val="000000"/>
                </a:solidFill>
                <a:effectLst/>
                <a:latin typeface="Barlow" panose="00000500000000000000" pitchFamily="2" charset="0"/>
              </a:rPr>
              <a:t>and this should be made clear</a:t>
            </a:r>
            <a:br>
              <a:rPr lang="en-GB" b="0" i="0" dirty="0">
                <a:solidFill>
                  <a:srgbClr val="000000"/>
                </a:solidFill>
                <a:effectLst/>
                <a:latin typeface="Barlow" panose="00000500000000000000" pitchFamily="2" charset="0"/>
              </a:rPr>
            </a:br>
            <a:r>
              <a:rPr lang="en-GB" sz="1400" b="0" i="1" dirty="0">
                <a:solidFill>
                  <a:srgbClr val="000000"/>
                </a:solidFill>
                <a:effectLst/>
                <a:latin typeface="Barlow" panose="00000500000000000000" pitchFamily="2" charset="0"/>
              </a:rPr>
              <a:t>(The GMS1 form is being phased out and will not be available to order from the PCSE website from 31 October 2024)</a:t>
            </a:r>
          </a:p>
          <a:p>
            <a:pPr algn="l" fontAlgn="base">
              <a:buFont typeface="Arial" panose="020B0604020202020204" pitchFamily="34" charset="0"/>
              <a:buChar char="•"/>
            </a:pPr>
            <a:endParaRPr lang="en-GB" b="0" i="0" dirty="0">
              <a:solidFill>
                <a:srgbClr val="000000"/>
              </a:solidFill>
              <a:effectLst/>
              <a:latin typeface="inherit"/>
            </a:endParaRPr>
          </a:p>
        </p:txBody>
      </p:sp>
      <p:sp>
        <p:nvSpPr>
          <p:cNvPr id="14" name="Rectangle: Rounded Corners 13">
            <a:extLst>
              <a:ext uri="{FF2B5EF4-FFF2-40B4-BE49-F238E27FC236}">
                <a16:creationId xmlns:a16="http://schemas.microsoft.com/office/drawing/2014/main" id="{95B6EF0C-1D2D-FC22-3C3A-767322860ADE}"/>
              </a:ext>
            </a:extLst>
          </p:cNvPr>
          <p:cNvSpPr/>
          <p:nvPr/>
        </p:nvSpPr>
        <p:spPr>
          <a:xfrm>
            <a:off x="-3791712" y="4035552"/>
            <a:ext cx="48768" cy="85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2DA5F41-080E-A6E0-3C5C-224C0C770CC9}"/>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9" name="Rectangle 8">
            <a:extLst>
              <a:ext uri="{FF2B5EF4-FFF2-40B4-BE49-F238E27FC236}">
                <a16:creationId xmlns:a16="http://schemas.microsoft.com/office/drawing/2014/main" id="{8FF9BB0B-005A-4D64-6ABD-319A9F5CE8BD}"/>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10" name="Picture 9" descr="A picture containing graphical user interface&#10;&#10;Description automatically generated">
            <a:extLst>
              <a:ext uri="{FF2B5EF4-FFF2-40B4-BE49-F238E27FC236}">
                <a16:creationId xmlns:a16="http://schemas.microsoft.com/office/drawing/2014/main" id="{CBC23728-D7B3-1EBB-FA54-3B14D1A24E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3839572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9AB8-E466-D4DD-6888-A296710582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C97D89-4534-0448-BBA6-D529049FBA63}"/>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C00F4FB0-F544-35DD-E4B1-45926E1E5A6B}"/>
              </a:ext>
            </a:extLst>
          </p:cNvPr>
          <p:cNvSpPr/>
          <p:nvPr/>
        </p:nvSpPr>
        <p:spPr>
          <a:xfrm>
            <a:off x="128588" y="415622"/>
            <a:ext cx="4248340"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What can be done?</a:t>
            </a:r>
          </a:p>
        </p:txBody>
      </p:sp>
      <p:pic>
        <p:nvPicPr>
          <p:cNvPr id="3" name="Picture 2" descr="A picture containing graphical user interface&#10;&#10;Description automatically generated">
            <a:extLst>
              <a:ext uri="{FF2B5EF4-FFF2-40B4-BE49-F238E27FC236}">
                <a16:creationId xmlns:a16="http://schemas.microsoft.com/office/drawing/2014/main" id="{756DF9A4-1790-8F67-A362-603828A24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FDF4E0C5-C098-540A-18AD-DA0C785516BE}"/>
              </a:ext>
            </a:extLst>
          </p:cNvPr>
          <p:cNvPicPr>
            <a:picLocks noChangeAspect="1"/>
          </p:cNvPicPr>
          <p:nvPr/>
        </p:nvPicPr>
        <p:blipFill>
          <a:blip r:embed="rId4"/>
          <a:stretch>
            <a:fillRect/>
          </a:stretch>
        </p:blipFill>
        <p:spPr>
          <a:xfrm>
            <a:off x="4509841" y="1715152"/>
            <a:ext cx="4524552" cy="4417424"/>
          </a:xfrm>
          <a:prstGeom prst="rect">
            <a:avLst/>
          </a:prstGeom>
        </p:spPr>
      </p:pic>
      <p:sp>
        <p:nvSpPr>
          <p:cNvPr id="6" name="TextBox 5">
            <a:extLst>
              <a:ext uri="{FF2B5EF4-FFF2-40B4-BE49-F238E27FC236}">
                <a16:creationId xmlns:a16="http://schemas.microsoft.com/office/drawing/2014/main" id="{6015CF0A-F5DC-6750-682C-2E9494B5282D}"/>
              </a:ext>
            </a:extLst>
          </p:cNvPr>
          <p:cNvSpPr txBox="1"/>
          <p:nvPr/>
        </p:nvSpPr>
        <p:spPr>
          <a:xfrm>
            <a:off x="6204406" y="5907522"/>
            <a:ext cx="2829987" cy="715089"/>
          </a:xfrm>
          <a:prstGeom prst="roundRect">
            <a:avLst/>
          </a:prstGeom>
          <a:solidFill>
            <a:srgbClr val="D5ECFF"/>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2,500</a:t>
            </a:r>
            <a:r>
              <a:rPr kumimoji="0" lang="en-GB"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GB" b="1" i="0" u="none" strike="noStrike" kern="1200" cap="none" spc="0" normalizeH="0" baseline="0" noProof="0" dirty="0">
                <a:ln>
                  <a:noFill/>
                </a:ln>
                <a:solidFill>
                  <a:srgbClr val="ED0677"/>
                </a:solidFill>
                <a:effectLst/>
                <a:uLnTx/>
                <a:uFillTx/>
                <a:latin typeface="Helvetica Neue" panose="02000503000000020004" pitchFamily="2" charset="0"/>
                <a:ea typeface="Helvetica Neue" panose="02000503000000020004" pitchFamily="2" charset="0"/>
                <a:cs typeface="Helvetica Neue" panose="02000503000000020004" pitchFamily="2" charset="0"/>
              </a:rPr>
              <a:t>Safe Surgeries </a:t>
            </a:r>
            <a:r>
              <a:rPr kumimoji="0" lang="en-GB" b="1" i="0" u="none" strike="noStrike" kern="1200" cap="none" spc="0" normalizeH="0" baseline="0" noProof="0" dirty="0">
                <a:ln>
                  <a:noFill/>
                </a:ln>
                <a:solidFill>
                  <a:srgbClr val="0064B1"/>
                </a:solidFill>
                <a:effectLst/>
                <a:uLnTx/>
                <a:uFillTx/>
                <a:latin typeface="Helvetica Neue" panose="02000503000000020004" pitchFamily="2" charset="0"/>
                <a:ea typeface="Helvetica Neue" panose="02000503000000020004" pitchFamily="2" charset="0"/>
                <a:cs typeface="Helvetica Neue" panose="02000503000000020004" pitchFamily="2" charset="0"/>
              </a:rPr>
              <a:t>across the UK…</a:t>
            </a:r>
          </a:p>
        </p:txBody>
      </p:sp>
      <p:sp>
        <p:nvSpPr>
          <p:cNvPr id="7" name="TextBox 6">
            <a:extLst>
              <a:ext uri="{FF2B5EF4-FFF2-40B4-BE49-F238E27FC236}">
                <a16:creationId xmlns:a16="http://schemas.microsoft.com/office/drawing/2014/main" id="{367BDB28-3F82-D8F0-DC75-9AE890F10DE3}"/>
              </a:ext>
            </a:extLst>
          </p:cNvPr>
          <p:cNvSpPr txBox="1"/>
          <p:nvPr/>
        </p:nvSpPr>
        <p:spPr>
          <a:xfrm>
            <a:off x="128588" y="2200808"/>
            <a:ext cx="4248340" cy="4421803"/>
          </a:xfrm>
          <a:prstGeom prst="roundRect">
            <a:avLst/>
          </a:prstGeom>
          <a:solidFill>
            <a:srgbClr val="E1F2FF"/>
          </a:solidFill>
        </p:spPr>
        <p:txBody>
          <a:bodyPr wrap="square" rtlCol="0">
            <a:spAutoFit/>
          </a:bodyPr>
          <a:lstStyle/>
          <a:p>
            <a:pPr marL="285750" indent="-285750">
              <a:buFont typeface="Arial" panose="020B0604020202020204" pitchFamily="34" charset="0"/>
              <a:buChar char="•"/>
            </a:pPr>
            <a:r>
              <a:rPr lang="en-GB" sz="1600" dirty="0">
                <a:latin typeface="Barlow" panose="00000500000000000000" pitchFamily="2" charset="0"/>
              </a:rPr>
              <a:t>Building an </a:t>
            </a:r>
            <a:r>
              <a:rPr lang="en-GB" sz="1600" b="1" dirty="0">
                <a:solidFill>
                  <a:srgbClr val="ED0677"/>
                </a:solidFill>
                <a:latin typeface="Barlow" panose="00000500000000000000" pitchFamily="2" charset="0"/>
              </a:rPr>
              <a:t>expert community </a:t>
            </a:r>
            <a:r>
              <a:rPr lang="en-GB" sz="1600" dirty="0">
                <a:latin typeface="Barlow" panose="00000500000000000000" pitchFamily="2" charset="0"/>
              </a:rPr>
              <a:t>against</a:t>
            </a:r>
            <a:r>
              <a:rPr lang="en-GB" sz="1600" dirty="0">
                <a:solidFill>
                  <a:srgbClr val="ED0677"/>
                </a:solidFill>
                <a:latin typeface="Barlow" panose="00000500000000000000" pitchFamily="2" charset="0"/>
              </a:rPr>
              <a:t> </a:t>
            </a:r>
            <a:r>
              <a:rPr lang="en-GB" sz="1600" dirty="0">
                <a:latin typeface="Barlow" panose="00000500000000000000" pitchFamily="2" charset="0"/>
              </a:rPr>
              <a:t>health exclusion</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A network of GP practices demonstrating adherence to NHS England guidance and making commitments to </a:t>
            </a:r>
            <a:r>
              <a:rPr lang="en-GB" sz="1600" b="1" dirty="0">
                <a:solidFill>
                  <a:srgbClr val="ED0677"/>
                </a:solidFill>
                <a:latin typeface="Barlow" panose="00000500000000000000" pitchFamily="2" charset="0"/>
              </a:rPr>
              <a:t>tackle barriers to healthcare faced by underserved communities</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Launched by DOTW in 2018, </a:t>
            </a:r>
            <a:r>
              <a:rPr lang="en-GB" sz="1600" b="1" dirty="0">
                <a:solidFill>
                  <a:srgbClr val="ED0677"/>
                </a:solidFill>
                <a:latin typeface="Barlow" panose="00000500000000000000" pitchFamily="2" charset="0"/>
              </a:rPr>
              <a:t>in partnership with primary care</a:t>
            </a:r>
            <a:r>
              <a:rPr lang="en-GB" sz="1600" dirty="0">
                <a:solidFill>
                  <a:srgbClr val="ED0677"/>
                </a:solidFill>
                <a:latin typeface="Barlow" panose="00000500000000000000" pitchFamily="2" charset="0"/>
              </a:rPr>
              <a:t> </a:t>
            </a:r>
            <a:r>
              <a:rPr lang="en-GB" sz="1600" dirty="0">
                <a:latin typeface="Barlow" panose="00000500000000000000" pitchFamily="2" charset="0"/>
              </a:rPr>
              <a:t>- recognising pressures and increasing workloads facing GP practices</a:t>
            </a:r>
            <a:br>
              <a:rPr lang="en-GB" sz="1600" dirty="0">
                <a:latin typeface="Barlow" panose="00000500000000000000" pitchFamily="2" charset="0"/>
              </a:rPr>
            </a:br>
            <a:endParaRPr lang="en-GB" sz="1600" dirty="0">
              <a:latin typeface="Barlow" panose="00000500000000000000" pitchFamily="2" charset="0"/>
            </a:endParaRPr>
          </a:p>
          <a:p>
            <a:pPr marL="285750" indent="-285750">
              <a:buFont typeface="Arial" panose="020B0604020202020204" pitchFamily="34" charset="0"/>
              <a:buChar char="•"/>
            </a:pPr>
            <a:r>
              <a:rPr lang="en-GB" sz="1600" b="1" dirty="0">
                <a:solidFill>
                  <a:srgbClr val="ED0677"/>
                </a:solidFill>
                <a:latin typeface="Barlow" panose="00000500000000000000" pitchFamily="2" charset="0"/>
              </a:rPr>
              <a:t>Free training, resources and support</a:t>
            </a:r>
            <a:endParaRPr lang="en-GB" sz="1600" dirty="0">
              <a:solidFill>
                <a:srgbClr val="ED0677"/>
              </a:solidFill>
              <a:latin typeface="Barlow" panose="00000500000000000000" pitchFamily="2"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FD287455-05BC-3353-A694-5E60E916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921" y="1319711"/>
            <a:ext cx="1877674" cy="790882"/>
          </a:xfrm>
          <a:prstGeom prst="rect">
            <a:avLst/>
          </a:prstGeom>
        </p:spPr>
      </p:pic>
    </p:spTree>
    <p:extLst>
      <p:ext uri="{BB962C8B-B14F-4D97-AF65-F5344CB8AC3E}">
        <p14:creationId xmlns:p14="http://schemas.microsoft.com/office/powerpoint/2010/main" val="747080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9E9C-D753-1290-3667-25CADE6BB6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F74A56-EA47-D20B-0E7B-AB5C4CB6105A}"/>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36B7C85-1DC2-ED4F-9C5B-8CE877936202}"/>
              </a:ext>
            </a:extLst>
          </p:cNvPr>
          <p:cNvSpPr/>
          <p:nvPr/>
        </p:nvSpPr>
        <p:spPr>
          <a:xfrm>
            <a:off x="128588" y="415622"/>
            <a:ext cx="6130322"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Why become a Safe Surgery?</a:t>
            </a:r>
          </a:p>
        </p:txBody>
      </p:sp>
      <p:pic>
        <p:nvPicPr>
          <p:cNvPr id="3" name="Picture 2" descr="A picture containing graphical user interface&#10;&#10;Description automatically generated">
            <a:extLst>
              <a:ext uri="{FF2B5EF4-FFF2-40B4-BE49-F238E27FC236}">
                <a16:creationId xmlns:a16="http://schemas.microsoft.com/office/drawing/2014/main" id="{07725F19-94B2-0962-66A7-5DC743D34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8" name="Diagram 7">
            <a:extLst>
              <a:ext uri="{FF2B5EF4-FFF2-40B4-BE49-F238E27FC236}">
                <a16:creationId xmlns:a16="http://schemas.microsoft.com/office/drawing/2014/main" id="{D2995962-ADEA-47F3-A89A-82896F5F5FB0}"/>
              </a:ext>
            </a:extLst>
          </p:cNvPr>
          <p:cNvGraphicFramePr/>
          <p:nvPr/>
        </p:nvGraphicFramePr>
        <p:xfrm>
          <a:off x="241989" y="820368"/>
          <a:ext cx="8902010" cy="4558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342B505C-A0C7-C1CA-9701-25CA8E0B04B4}"/>
              </a:ext>
            </a:extLst>
          </p:cNvPr>
          <p:cNvSpPr txBox="1"/>
          <p:nvPr/>
        </p:nvSpPr>
        <p:spPr>
          <a:xfrm>
            <a:off x="128588" y="5044462"/>
            <a:ext cx="8902010" cy="1498283"/>
          </a:xfrm>
          <a:prstGeom prst="roundRect">
            <a:avLst/>
          </a:prstGeom>
          <a:solidFill>
            <a:srgbClr val="E1F2FF"/>
          </a:solidFill>
        </p:spPr>
        <p:txBody>
          <a:bodyPr wrap="square">
            <a:spAutoFit/>
          </a:bodyPr>
          <a:lstStyle/>
          <a:p>
            <a:pPr algn="ctr" fontAlgn="base"/>
            <a:r>
              <a:rPr lang="en-GB" sz="1700" b="1" i="0" dirty="0">
                <a:effectLst/>
                <a:latin typeface="Barlow" panose="00000500000000000000" pitchFamily="2" charset="0"/>
                <a:hlinkClick r:id="rId9"/>
              </a:rPr>
              <a:t>CQC Equity in Access Framework</a:t>
            </a:r>
            <a:br>
              <a:rPr lang="en-GB" sz="1700" b="1" i="0" dirty="0">
                <a:effectLst/>
                <a:latin typeface="Barlow" panose="00000500000000000000" pitchFamily="2" charset="0"/>
              </a:rPr>
            </a:br>
            <a:br>
              <a:rPr lang="en-GB" sz="1700" b="1" dirty="0">
                <a:latin typeface="Barlow" panose="00000500000000000000" pitchFamily="2" charset="0"/>
              </a:rPr>
            </a:br>
            <a:r>
              <a:rPr lang="en-GB" sz="1600" b="0" i="1" dirty="0">
                <a:solidFill>
                  <a:srgbClr val="212121"/>
                </a:solidFill>
                <a:effectLst/>
                <a:latin typeface="Barlow" panose="00000500000000000000" pitchFamily="2" charset="0"/>
              </a:rPr>
              <a:t>We make sure </a:t>
            </a:r>
            <a:r>
              <a:rPr lang="en-GB" sz="1600" b="0" i="1" dirty="0">
                <a:solidFill>
                  <a:srgbClr val="000000"/>
                </a:solidFill>
                <a:effectLst/>
                <a:latin typeface="Barlow" panose="00000500000000000000" pitchFamily="2" charset="0"/>
              </a:rPr>
              <a:t>that</a:t>
            </a:r>
            <a:r>
              <a:rPr lang="en-GB" sz="1600" b="1" i="1" dirty="0">
                <a:solidFill>
                  <a:srgbClr val="0070C0"/>
                </a:solidFill>
                <a:effectLst/>
                <a:latin typeface="Barlow" panose="00000500000000000000" pitchFamily="2" charset="0"/>
              </a:rPr>
              <a:t> </a:t>
            </a:r>
            <a:r>
              <a:rPr lang="en-GB" sz="1600" i="1" dirty="0">
                <a:solidFill>
                  <a:srgbClr val="0070C0"/>
                </a:solidFill>
                <a:effectLst/>
                <a:latin typeface="Barlow" panose="00000500000000000000" pitchFamily="2" charset="0"/>
              </a:rPr>
              <a:t>everyone can access the care, support and treatment they need when they need it</a:t>
            </a:r>
            <a:r>
              <a:rPr lang="en-GB" sz="1600" b="0" i="1" dirty="0">
                <a:solidFill>
                  <a:srgbClr val="0070C0"/>
                </a:solidFill>
                <a:effectLst/>
                <a:latin typeface="Barlow" panose="00000500000000000000" pitchFamily="2" charset="0"/>
              </a:rPr>
              <a:t>.</a:t>
            </a:r>
            <a:r>
              <a:rPr lang="en-GB" sz="1600" dirty="0">
                <a:solidFill>
                  <a:srgbClr val="000000"/>
                </a:solidFill>
                <a:latin typeface="Barlow" panose="00000500000000000000" pitchFamily="2" charset="0"/>
              </a:rPr>
              <a:t> </a:t>
            </a:r>
            <a:r>
              <a:rPr lang="en-GB" sz="1600" b="0" i="1" dirty="0">
                <a:solidFill>
                  <a:srgbClr val="212121"/>
                </a:solidFill>
                <a:effectLst/>
                <a:latin typeface="Barlow" panose="00000500000000000000" pitchFamily="2" charset="0"/>
              </a:rPr>
              <a:t>People can access care, treatment and support when they need to and in a way that works for them, which </a:t>
            </a:r>
            <a:r>
              <a:rPr lang="en-GB" sz="1600" i="1" dirty="0">
                <a:solidFill>
                  <a:srgbClr val="0070C0"/>
                </a:solidFill>
                <a:effectLst/>
                <a:latin typeface="Barlow" panose="00000500000000000000" pitchFamily="2" charset="0"/>
              </a:rPr>
              <a:t>promotes equality, removes barriers or delays and protects their rights.'</a:t>
            </a:r>
            <a:endParaRPr lang="en-GB" sz="1700" i="0" dirty="0">
              <a:solidFill>
                <a:srgbClr val="000000"/>
              </a:solidFill>
              <a:effectLst/>
              <a:latin typeface="Barlow" panose="00000500000000000000" pitchFamily="2" charset="0"/>
            </a:endParaRPr>
          </a:p>
        </p:txBody>
      </p:sp>
    </p:spTree>
    <p:extLst>
      <p:ext uri="{BB962C8B-B14F-4D97-AF65-F5344CB8AC3E}">
        <p14:creationId xmlns:p14="http://schemas.microsoft.com/office/powerpoint/2010/main" val="3024322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CC3A7-8F01-C763-804C-9FC6370CF4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AA2447-BB80-0F0B-DAF5-FB2AD89EB2DF}"/>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B6634825-303A-6239-3E03-BFE02BCBF418}"/>
              </a:ext>
            </a:extLst>
          </p:cNvPr>
          <p:cNvSpPr/>
          <p:nvPr/>
        </p:nvSpPr>
        <p:spPr>
          <a:xfrm>
            <a:off x="128588" y="415622"/>
            <a:ext cx="5074033"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Safe Surgeries process</a:t>
            </a:r>
          </a:p>
        </p:txBody>
      </p:sp>
      <p:pic>
        <p:nvPicPr>
          <p:cNvPr id="3" name="Picture 2" descr="A picture containing graphical user interface&#10;&#10;Description automatically generated">
            <a:extLst>
              <a:ext uri="{FF2B5EF4-FFF2-40B4-BE49-F238E27FC236}">
                <a16:creationId xmlns:a16="http://schemas.microsoft.com/office/drawing/2014/main" id="{57FEFEC6-D841-16DC-B7DB-7F2C748EB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5" name="Diagram 4">
            <a:extLst>
              <a:ext uri="{FF2B5EF4-FFF2-40B4-BE49-F238E27FC236}">
                <a16:creationId xmlns:a16="http://schemas.microsoft.com/office/drawing/2014/main" id="{B9B10AF3-6E11-806B-8006-3A3FE933E8D8}"/>
              </a:ext>
            </a:extLst>
          </p:cNvPr>
          <p:cNvGraphicFramePr/>
          <p:nvPr/>
        </p:nvGraphicFramePr>
        <p:xfrm>
          <a:off x="207600" y="1991430"/>
          <a:ext cx="8728800" cy="4743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F7418647-1693-4117-9ED0-9E5088EF1EFB}"/>
              </a:ext>
            </a:extLst>
          </p:cNvPr>
          <p:cNvSpPr txBox="1"/>
          <p:nvPr/>
        </p:nvSpPr>
        <p:spPr>
          <a:xfrm>
            <a:off x="207601" y="1772760"/>
            <a:ext cx="8728799" cy="400110"/>
          </a:xfrm>
          <a:prstGeom prst="rect">
            <a:avLst/>
          </a:prstGeom>
          <a:noFill/>
        </p:spPr>
        <p:txBody>
          <a:bodyPr wrap="square" rtlCol="0">
            <a:spAutoFit/>
          </a:bodyPr>
          <a:lstStyle/>
          <a:p>
            <a:r>
              <a:rPr lang="en-GB" sz="2000" b="1" dirty="0">
                <a:solidFill>
                  <a:srgbClr val="0064B1"/>
                </a:solidFill>
                <a:latin typeface="Barlow" panose="00000500000000000000" pitchFamily="2" charset="0"/>
              </a:rPr>
              <a:t>First, register as a Safe Surgery (sign up form </a:t>
            </a:r>
            <a:r>
              <a:rPr lang="en-GB" sz="2000" b="1" dirty="0">
                <a:solidFill>
                  <a:srgbClr val="0064B1"/>
                </a:solidFill>
                <a:latin typeface="Barlow" panose="00000500000000000000" pitchFamily="2" charset="0"/>
                <a:hlinkClick r:id="rId9"/>
              </a:rPr>
              <a:t>here</a:t>
            </a:r>
            <a:r>
              <a:rPr lang="en-GB" sz="2000" b="1" dirty="0">
                <a:solidFill>
                  <a:srgbClr val="0064B1"/>
                </a:solidFill>
                <a:latin typeface="Barlow" panose="00000500000000000000" pitchFamily="2" charset="0"/>
              </a:rPr>
              <a:t>), then complete 5 steps:</a:t>
            </a:r>
          </a:p>
        </p:txBody>
      </p:sp>
      <p:pic>
        <p:nvPicPr>
          <p:cNvPr id="11" name="Picture 10">
            <a:extLst>
              <a:ext uri="{FF2B5EF4-FFF2-40B4-BE49-F238E27FC236}">
                <a16:creationId xmlns:a16="http://schemas.microsoft.com/office/drawing/2014/main" id="{2415C964-CCD8-F466-7477-BFACD2595B38}"/>
              </a:ext>
            </a:extLst>
          </p:cNvPr>
          <p:cNvPicPr>
            <a:picLocks noChangeAspect="1"/>
          </p:cNvPicPr>
          <p:nvPr/>
        </p:nvPicPr>
        <p:blipFill>
          <a:blip r:embed="rId10"/>
          <a:stretch>
            <a:fillRect/>
          </a:stretch>
        </p:blipFill>
        <p:spPr>
          <a:xfrm>
            <a:off x="6294128" y="4840992"/>
            <a:ext cx="2642272" cy="1278874"/>
          </a:xfrm>
          <a:prstGeom prst="rect">
            <a:avLst/>
          </a:prstGeom>
        </p:spPr>
      </p:pic>
    </p:spTree>
    <p:extLst>
      <p:ext uri="{BB962C8B-B14F-4D97-AF65-F5344CB8AC3E}">
        <p14:creationId xmlns:p14="http://schemas.microsoft.com/office/powerpoint/2010/main" val="62207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7D31-79B6-9348-1555-F2443BAE87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BAAFCF-3619-83FB-6B26-8972B6BEE4CA}"/>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74DAA9B-C94C-3A3E-6AC8-9850D33C8C8D}"/>
              </a:ext>
            </a:extLst>
          </p:cNvPr>
          <p:cNvSpPr/>
          <p:nvPr/>
        </p:nvSpPr>
        <p:spPr>
          <a:xfrm>
            <a:off x="128588" y="415622"/>
            <a:ext cx="5546998"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Safe Surgeries resources</a:t>
            </a:r>
          </a:p>
        </p:txBody>
      </p:sp>
      <p:pic>
        <p:nvPicPr>
          <p:cNvPr id="3" name="Picture 2" descr="A picture containing graphical user interface&#10;&#10;Description automatically generated">
            <a:extLst>
              <a:ext uri="{FF2B5EF4-FFF2-40B4-BE49-F238E27FC236}">
                <a16:creationId xmlns:a16="http://schemas.microsoft.com/office/drawing/2014/main" id="{B3EFBFDE-8000-E524-BCEC-528CADB70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6" name="Picture 5">
            <a:hlinkClick r:id="rId4"/>
            <a:extLst>
              <a:ext uri="{FF2B5EF4-FFF2-40B4-BE49-F238E27FC236}">
                <a16:creationId xmlns:a16="http://schemas.microsoft.com/office/drawing/2014/main" id="{405A1838-D223-9A4C-7770-C6C871256DC1}"/>
              </a:ext>
            </a:extLst>
          </p:cNvPr>
          <p:cNvPicPr>
            <a:picLocks noChangeAspect="1"/>
          </p:cNvPicPr>
          <p:nvPr/>
        </p:nvPicPr>
        <p:blipFill rotWithShape="1">
          <a:blip r:embed="rId5"/>
          <a:srcRect l="17160" t="6766" r="67386" b="13637"/>
          <a:stretch/>
        </p:blipFill>
        <p:spPr>
          <a:xfrm>
            <a:off x="285380" y="1549877"/>
            <a:ext cx="1374526" cy="1879123"/>
          </a:xfrm>
          <a:prstGeom prst="rect">
            <a:avLst/>
          </a:prstGeom>
          <a:ln>
            <a:noFill/>
          </a:ln>
          <a:effectLst>
            <a:outerShdw blurRad="190500" algn="tl" rotWithShape="0">
              <a:srgbClr val="000000">
                <a:alpha val="70000"/>
              </a:srgbClr>
            </a:outerShdw>
          </a:effectLst>
        </p:spPr>
      </p:pic>
      <p:pic>
        <p:nvPicPr>
          <p:cNvPr id="7" name="Picture 6">
            <a:hlinkClick r:id="rId6"/>
            <a:extLst>
              <a:ext uri="{FF2B5EF4-FFF2-40B4-BE49-F238E27FC236}">
                <a16:creationId xmlns:a16="http://schemas.microsoft.com/office/drawing/2014/main" id="{70835B50-5BD8-53B9-5863-B763D51CA409}"/>
              </a:ext>
            </a:extLst>
          </p:cNvPr>
          <p:cNvPicPr>
            <a:picLocks noChangeAspect="1"/>
          </p:cNvPicPr>
          <p:nvPr/>
        </p:nvPicPr>
        <p:blipFill>
          <a:blip r:embed="rId7"/>
          <a:stretch>
            <a:fillRect/>
          </a:stretch>
        </p:blipFill>
        <p:spPr>
          <a:xfrm>
            <a:off x="1981134" y="1540967"/>
            <a:ext cx="1462217" cy="189694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2375B68-6957-3845-5BC7-DDB2129D5E9E}"/>
              </a:ext>
            </a:extLst>
          </p:cNvPr>
          <p:cNvPicPr>
            <a:picLocks noChangeAspect="1"/>
          </p:cNvPicPr>
          <p:nvPr/>
        </p:nvPicPr>
        <p:blipFill>
          <a:blip r:embed="rId8"/>
          <a:stretch>
            <a:fillRect/>
          </a:stretch>
        </p:blipFill>
        <p:spPr>
          <a:xfrm>
            <a:off x="5572462" y="1549877"/>
            <a:ext cx="1480993" cy="1896941"/>
          </a:xfrm>
          <a:prstGeom prst="rect">
            <a:avLst/>
          </a:prstGeom>
          <a:ln>
            <a:noFill/>
          </a:ln>
          <a:effectLst>
            <a:outerShdw blurRad="190500" algn="tl" rotWithShape="0">
              <a:srgbClr val="000000">
                <a:alpha val="70000"/>
              </a:srgbClr>
            </a:outerShdw>
          </a:effectLst>
        </p:spPr>
      </p:pic>
      <p:pic>
        <p:nvPicPr>
          <p:cNvPr id="10" name="Picture 9">
            <a:hlinkClick r:id="rId9"/>
            <a:extLst>
              <a:ext uri="{FF2B5EF4-FFF2-40B4-BE49-F238E27FC236}">
                <a16:creationId xmlns:a16="http://schemas.microsoft.com/office/drawing/2014/main" id="{FEA3D2E4-6725-C5FA-8E3C-AA27D003133E}"/>
              </a:ext>
            </a:extLst>
          </p:cNvPr>
          <p:cNvPicPr>
            <a:picLocks noChangeAspect="1"/>
          </p:cNvPicPr>
          <p:nvPr/>
        </p:nvPicPr>
        <p:blipFill>
          <a:blip r:embed="rId10"/>
          <a:stretch>
            <a:fillRect/>
          </a:stretch>
        </p:blipFill>
        <p:spPr>
          <a:xfrm>
            <a:off x="3814969" y="1549877"/>
            <a:ext cx="1385875" cy="1879123"/>
          </a:xfrm>
          <a:prstGeom prst="rect">
            <a:avLst/>
          </a:prstGeom>
          <a:ln>
            <a:noFill/>
          </a:ln>
          <a:effectLst>
            <a:outerShdw blurRad="190500" algn="tl" rotWithShape="0">
              <a:srgbClr val="000000">
                <a:alpha val="70000"/>
              </a:srgbClr>
            </a:outerShdw>
          </a:effectLst>
        </p:spPr>
      </p:pic>
      <p:pic>
        <p:nvPicPr>
          <p:cNvPr id="12" name="Picture 11">
            <a:hlinkClick r:id="rId11"/>
            <a:extLst>
              <a:ext uri="{FF2B5EF4-FFF2-40B4-BE49-F238E27FC236}">
                <a16:creationId xmlns:a16="http://schemas.microsoft.com/office/drawing/2014/main" id="{81F937E2-54B2-64B7-53F2-6B80CF071570}"/>
              </a:ext>
            </a:extLst>
          </p:cNvPr>
          <p:cNvPicPr>
            <a:picLocks noChangeAspect="1"/>
          </p:cNvPicPr>
          <p:nvPr/>
        </p:nvPicPr>
        <p:blipFill>
          <a:blip r:embed="rId12"/>
          <a:stretch>
            <a:fillRect/>
          </a:stretch>
        </p:blipFill>
        <p:spPr>
          <a:xfrm>
            <a:off x="285380" y="4180302"/>
            <a:ext cx="1375328" cy="1800950"/>
          </a:xfrm>
          <a:prstGeom prst="rect">
            <a:avLst/>
          </a:prstGeom>
          <a:ln>
            <a:noFill/>
          </a:ln>
          <a:effectLst>
            <a:outerShdw blurRad="190500" algn="tl" rotWithShape="0">
              <a:srgbClr val="000000">
                <a:alpha val="70000"/>
              </a:srgbClr>
            </a:outerShdw>
          </a:effectLst>
        </p:spPr>
      </p:pic>
      <p:pic>
        <p:nvPicPr>
          <p:cNvPr id="13" name="Picture 12">
            <a:hlinkClick r:id="rId13"/>
            <a:extLst>
              <a:ext uri="{FF2B5EF4-FFF2-40B4-BE49-F238E27FC236}">
                <a16:creationId xmlns:a16="http://schemas.microsoft.com/office/drawing/2014/main" id="{70758907-66F8-7C74-E760-1F5532785F72}"/>
              </a:ext>
            </a:extLst>
          </p:cNvPr>
          <p:cNvPicPr>
            <a:picLocks noChangeAspect="1"/>
          </p:cNvPicPr>
          <p:nvPr/>
        </p:nvPicPr>
        <p:blipFill>
          <a:blip r:embed="rId14"/>
          <a:stretch>
            <a:fillRect/>
          </a:stretch>
        </p:blipFill>
        <p:spPr>
          <a:xfrm>
            <a:off x="1981134" y="4101587"/>
            <a:ext cx="1490966" cy="1933285"/>
          </a:xfrm>
          <a:prstGeom prst="rect">
            <a:avLst/>
          </a:prstGeom>
        </p:spPr>
      </p:pic>
      <p:pic>
        <p:nvPicPr>
          <p:cNvPr id="14" name="Picture 13">
            <a:hlinkClick r:id="rId15"/>
            <a:extLst>
              <a:ext uri="{FF2B5EF4-FFF2-40B4-BE49-F238E27FC236}">
                <a16:creationId xmlns:a16="http://schemas.microsoft.com/office/drawing/2014/main" id="{6DBBA1B6-7769-A882-F970-2DBB6EE06591}"/>
              </a:ext>
            </a:extLst>
          </p:cNvPr>
          <p:cNvPicPr>
            <a:picLocks noChangeAspect="1"/>
          </p:cNvPicPr>
          <p:nvPr/>
        </p:nvPicPr>
        <p:blipFill>
          <a:blip r:embed="rId16"/>
          <a:stretch>
            <a:fillRect/>
          </a:stretch>
        </p:blipFill>
        <p:spPr>
          <a:xfrm>
            <a:off x="7391616" y="1540967"/>
            <a:ext cx="1467004" cy="1905851"/>
          </a:xfrm>
          <a:prstGeom prst="rect">
            <a:avLst/>
          </a:prstGeom>
        </p:spPr>
      </p:pic>
      <p:pic>
        <p:nvPicPr>
          <p:cNvPr id="15" name="Picture 14">
            <a:hlinkClick r:id="rId17"/>
            <a:extLst>
              <a:ext uri="{FF2B5EF4-FFF2-40B4-BE49-F238E27FC236}">
                <a16:creationId xmlns:a16="http://schemas.microsoft.com/office/drawing/2014/main" id="{FA7AB7BE-CFFF-E4A2-4855-2057D99BF094}"/>
              </a:ext>
            </a:extLst>
          </p:cNvPr>
          <p:cNvPicPr>
            <a:picLocks noChangeAspect="1"/>
          </p:cNvPicPr>
          <p:nvPr/>
        </p:nvPicPr>
        <p:blipFill>
          <a:blip r:embed="rId18"/>
          <a:stretch>
            <a:fillRect/>
          </a:stretch>
        </p:blipFill>
        <p:spPr>
          <a:xfrm>
            <a:off x="7053455" y="4374109"/>
            <a:ext cx="1979659" cy="1388240"/>
          </a:xfrm>
          <a:prstGeom prst="rect">
            <a:avLst/>
          </a:prstGeom>
        </p:spPr>
      </p:pic>
      <p:pic>
        <p:nvPicPr>
          <p:cNvPr id="16" name="Picture 15">
            <a:hlinkClick r:id="rId19"/>
            <a:extLst>
              <a:ext uri="{FF2B5EF4-FFF2-40B4-BE49-F238E27FC236}">
                <a16:creationId xmlns:a16="http://schemas.microsoft.com/office/drawing/2014/main" id="{F7541EFF-88FF-C238-0F12-306D05673BE8}"/>
              </a:ext>
            </a:extLst>
          </p:cNvPr>
          <p:cNvPicPr>
            <a:picLocks noChangeAspect="1"/>
          </p:cNvPicPr>
          <p:nvPr/>
        </p:nvPicPr>
        <p:blipFill>
          <a:blip r:embed="rId20"/>
          <a:stretch>
            <a:fillRect/>
          </a:stretch>
        </p:blipFill>
        <p:spPr>
          <a:xfrm>
            <a:off x="3814969" y="4101587"/>
            <a:ext cx="1366707" cy="1933285"/>
          </a:xfrm>
          <a:prstGeom prst="rect">
            <a:avLst/>
          </a:prstGeom>
        </p:spPr>
      </p:pic>
      <p:pic>
        <p:nvPicPr>
          <p:cNvPr id="17" name="Picture 16">
            <a:hlinkClick r:id="rId21"/>
            <a:extLst>
              <a:ext uri="{FF2B5EF4-FFF2-40B4-BE49-F238E27FC236}">
                <a16:creationId xmlns:a16="http://schemas.microsoft.com/office/drawing/2014/main" id="{FA1A1C21-EA39-62B8-81F7-79731627FD15}"/>
              </a:ext>
            </a:extLst>
          </p:cNvPr>
          <p:cNvPicPr>
            <a:picLocks noChangeAspect="1"/>
          </p:cNvPicPr>
          <p:nvPr/>
        </p:nvPicPr>
        <p:blipFill>
          <a:blip r:embed="rId22"/>
          <a:stretch>
            <a:fillRect/>
          </a:stretch>
        </p:blipFill>
        <p:spPr>
          <a:xfrm>
            <a:off x="5524545" y="4180302"/>
            <a:ext cx="1379981" cy="1933285"/>
          </a:xfrm>
          <a:prstGeom prst="rect">
            <a:avLst/>
          </a:prstGeom>
        </p:spPr>
      </p:pic>
      <p:sp>
        <p:nvSpPr>
          <p:cNvPr id="18" name="TextBox 17">
            <a:extLst>
              <a:ext uri="{FF2B5EF4-FFF2-40B4-BE49-F238E27FC236}">
                <a16:creationId xmlns:a16="http://schemas.microsoft.com/office/drawing/2014/main" id="{BEC6CB44-704F-7751-1342-6202CBD65110}"/>
              </a:ext>
            </a:extLst>
          </p:cNvPr>
          <p:cNvSpPr txBox="1"/>
          <p:nvPr/>
        </p:nvSpPr>
        <p:spPr>
          <a:xfrm>
            <a:off x="639942" y="6442378"/>
            <a:ext cx="5664315" cy="276999"/>
          </a:xfrm>
          <a:prstGeom prst="rect">
            <a:avLst/>
          </a:prstGeom>
          <a:noFill/>
        </p:spPr>
        <p:txBody>
          <a:bodyPr wrap="square">
            <a:spAutoFit/>
          </a:bodyPr>
          <a:lstStyle/>
          <a:p>
            <a:r>
              <a:rPr lang="en-GB" sz="1200" dirty="0">
                <a:solidFill>
                  <a:srgbClr val="005CA7"/>
                </a:solidFill>
                <a:latin typeface="Barlow" panose="00000500000000000000" pitchFamily="2" charset="0"/>
                <a:hlinkClick r:id="rId23"/>
              </a:rPr>
              <a:t>https://www.doctorsoftheworld.org.uk/safesurgeries/safe-surgeries-toolkit/</a:t>
            </a:r>
            <a:r>
              <a:rPr lang="en-GB" sz="1200" dirty="0">
                <a:solidFill>
                  <a:srgbClr val="005CA7"/>
                </a:solidFill>
                <a:latin typeface="Barlow" panose="00000500000000000000" pitchFamily="2" charset="0"/>
              </a:rPr>
              <a:t> </a:t>
            </a:r>
          </a:p>
        </p:txBody>
      </p:sp>
      <p:pic>
        <p:nvPicPr>
          <p:cNvPr id="19" name="Graphic 18" descr="Open book outline">
            <a:extLst>
              <a:ext uri="{FF2B5EF4-FFF2-40B4-BE49-F238E27FC236}">
                <a16:creationId xmlns:a16="http://schemas.microsoft.com/office/drawing/2014/main" id="{BE7DE46B-3378-A42A-A635-CDF234984DC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8368" y="6319369"/>
            <a:ext cx="492825" cy="492825"/>
          </a:xfrm>
          <a:prstGeom prst="rect">
            <a:avLst/>
          </a:prstGeom>
        </p:spPr>
      </p:pic>
    </p:spTree>
    <p:extLst>
      <p:ext uri="{BB962C8B-B14F-4D97-AF65-F5344CB8AC3E}">
        <p14:creationId xmlns:p14="http://schemas.microsoft.com/office/powerpoint/2010/main" val="94320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BEFB-17DB-53BA-221A-8DA799AE6F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BC372D-9640-0C19-E26D-22A1A6B71C65}"/>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7498257-43EF-E80D-4DF1-C33916D6D893}"/>
              </a:ext>
            </a:extLst>
          </p:cNvPr>
          <p:cNvSpPr/>
          <p:nvPr/>
        </p:nvSpPr>
        <p:spPr>
          <a:xfrm>
            <a:off x="128588" y="415622"/>
            <a:ext cx="6130322"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7 steps for safe registration</a:t>
            </a:r>
          </a:p>
        </p:txBody>
      </p:sp>
      <p:pic>
        <p:nvPicPr>
          <p:cNvPr id="3" name="Picture 2" descr="A picture containing graphical user interface&#10;&#10;Description automatically generated">
            <a:extLst>
              <a:ext uri="{FF2B5EF4-FFF2-40B4-BE49-F238E27FC236}">
                <a16:creationId xmlns:a16="http://schemas.microsoft.com/office/drawing/2014/main" id="{CB16D4CA-C719-BACD-D7D3-450EE0ED3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1BEDF4F6-26BA-9B36-3FA4-6D7DFF031759}"/>
              </a:ext>
            </a:extLst>
          </p:cNvPr>
          <p:cNvPicPr>
            <a:picLocks noChangeAspect="1"/>
          </p:cNvPicPr>
          <p:nvPr/>
        </p:nvPicPr>
        <p:blipFill rotWithShape="1">
          <a:blip r:embed="rId4"/>
          <a:srcRect t="2016" b="3481"/>
          <a:stretch/>
        </p:blipFill>
        <p:spPr>
          <a:xfrm>
            <a:off x="2951181" y="1291580"/>
            <a:ext cx="3853062" cy="5150798"/>
          </a:xfrm>
          <a:prstGeom prst="rect">
            <a:avLst/>
          </a:prstGeom>
        </p:spPr>
      </p:pic>
      <p:pic>
        <p:nvPicPr>
          <p:cNvPr id="6" name="Picture 5">
            <a:extLst>
              <a:ext uri="{FF2B5EF4-FFF2-40B4-BE49-F238E27FC236}">
                <a16:creationId xmlns:a16="http://schemas.microsoft.com/office/drawing/2014/main" id="{1A75037F-56A4-5965-BC30-D1A120218A59}"/>
              </a:ext>
            </a:extLst>
          </p:cNvPr>
          <p:cNvPicPr>
            <a:picLocks noChangeAspect="1"/>
          </p:cNvPicPr>
          <p:nvPr/>
        </p:nvPicPr>
        <p:blipFill>
          <a:blip r:embed="rId5"/>
          <a:stretch>
            <a:fillRect/>
          </a:stretch>
        </p:blipFill>
        <p:spPr>
          <a:xfrm>
            <a:off x="159793" y="1463046"/>
            <a:ext cx="2791388" cy="3931908"/>
          </a:xfrm>
          <a:prstGeom prst="rect">
            <a:avLst/>
          </a:prstGeom>
        </p:spPr>
      </p:pic>
      <p:sp>
        <p:nvSpPr>
          <p:cNvPr id="7" name="TextBox 6">
            <a:extLst>
              <a:ext uri="{FF2B5EF4-FFF2-40B4-BE49-F238E27FC236}">
                <a16:creationId xmlns:a16="http://schemas.microsoft.com/office/drawing/2014/main" id="{79ECDE32-F362-45AC-E3CB-31304DFADF73}"/>
              </a:ext>
            </a:extLst>
          </p:cNvPr>
          <p:cNvSpPr txBox="1"/>
          <p:nvPr/>
        </p:nvSpPr>
        <p:spPr>
          <a:xfrm>
            <a:off x="611193" y="6455555"/>
            <a:ext cx="5664315" cy="276999"/>
          </a:xfrm>
          <a:prstGeom prst="rect">
            <a:avLst/>
          </a:prstGeom>
          <a:noFill/>
        </p:spPr>
        <p:txBody>
          <a:bodyPr wrap="square">
            <a:spAutoFit/>
          </a:bodyPr>
          <a:lstStyle/>
          <a:p>
            <a:r>
              <a:rPr lang="en-GB" sz="1200" dirty="0">
                <a:solidFill>
                  <a:srgbClr val="005CA7"/>
                </a:solidFill>
                <a:latin typeface="Barlow" panose="00000500000000000000" pitchFamily="2" charset="0"/>
                <a:hlinkClick r:id="rId6"/>
              </a:rPr>
              <a:t>https://www.doctorsoftheworld.org.uk/safesurgeries/safe-surgeries-toolkit/</a:t>
            </a:r>
            <a:r>
              <a:rPr lang="en-GB" sz="1200" dirty="0">
                <a:solidFill>
                  <a:srgbClr val="005CA7"/>
                </a:solidFill>
                <a:latin typeface="Barlow" panose="00000500000000000000" pitchFamily="2" charset="0"/>
              </a:rPr>
              <a:t> </a:t>
            </a:r>
          </a:p>
        </p:txBody>
      </p:sp>
      <p:pic>
        <p:nvPicPr>
          <p:cNvPr id="9" name="Graphic 8" descr="Open book outline">
            <a:extLst>
              <a:ext uri="{FF2B5EF4-FFF2-40B4-BE49-F238E27FC236}">
                <a16:creationId xmlns:a16="http://schemas.microsoft.com/office/drawing/2014/main" id="{619B29EF-9508-744C-CA6B-6E8CEB60C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368" y="6319369"/>
            <a:ext cx="492825" cy="492825"/>
          </a:xfrm>
          <a:prstGeom prst="rect">
            <a:avLst/>
          </a:prstGeom>
        </p:spPr>
      </p:pic>
    </p:spTree>
    <p:extLst>
      <p:ext uri="{BB962C8B-B14F-4D97-AF65-F5344CB8AC3E}">
        <p14:creationId xmlns:p14="http://schemas.microsoft.com/office/powerpoint/2010/main" val="3252000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92678-F3E8-6667-6DA0-588245FA7B80}"/>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62BF422B-0440-1707-D02E-C3BE7A0C42D1}"/>
              </a:ext>
            </a:extLst>
          </p:cNvPr>
          <p:cNvSpPr txBox="1"/>
          <p:nvPr/>
        </p:nvSpPr>
        <p:spPr>
          <a:xfrm>
            <a:off x="0" y="1376697"/>
            <a:ext cx="6676696" cy="5312093"/>
          </a:xfrm>
          <a:prstGeom prst="roundRect">
            <a:avLst/>
          </a:prstGeom>
          <a:solidFill>
            <a:srgbClr val="E1F2FF"/>
          </a:solidFill>
        </p:spPr>
        <p:txBody>
          <a:bodyPr wrap="square">
            <a:spAutoFit/>
          </a:bodyPr>
          <a:lstStyle/>
          <a:p>
            <a:pPr marL="285750" indent="-285750">
              <a:buFont typeface="Wingdings" panose="05000000000000000000" pitchFamily="2" charset="2"/>
              <a:buChar char="ü"/>
            </a:pPr>
            <a:r>
              <a:rPr lang="en-GB" sz="1700" b="0" i="0" dirty="0">
                <a:solidFill>
                  <a:srgbClr val="000000"/>
                </a:solidFill>
                <a:effectLst/>
                <a:latin typeface="Barlow" panose="00000500000000000000" pitchFamily="2" charset="0"/>
              </a:rPr>
              <a:t>Requests for documents should be </a:t>
            </a:r>
            <a:r>
              <a:rPr lang="en-GB" sz="1700" b="1" i="0" dirty="0">
                <a:solidFill>
                  <a:srgbClr val="0064B1"/>
                </a:solidFill>
                <a:effectLst/>
                <a:latin typeface="Barlow" panose="00000500000000000000" pitchFamily="2" charset="0"/>
              </a:rPr>
              <a:t>flexible</a:t>
            </a:r>
            <a:r>
              <a:rPr lang="en-GB" sz="1700" b="0" i="0" dirty="0">
                <a:solidFill>
                  <a:srgbClr val="000000"/>
                </a:solidFill>
                <a:effectLst/>
                <a:latin typeface="Barlow" panose="00000500000000000000" pitchFamily="2" charset="0"/>
              </a:rPr>
              <a:t> and </a:t>
            </a:r>
            <a:r>
              <a:rPr lang="en-GB" sz="1700" b="1" i="0" dirty="0">
                <a:solidFill>
                  <a:srgbClr val="0064B1"/>
                </a:solidFill>
                <a:effectLst/>
                <a:latin typeface="Barlow" panose="00000500000000000000" pitchFamily="2" charset="0"/>
              </a:rPr>
              <a:t>not a requirement</a:t>
            </a:r>
            <a:br>
              <a:rPr lang="en-GB" sz="1700" b="1" i="0" dirty="0">
                <a:solidFill>
                  <a:srgbClr val="0064B1"/>
                </a:solidFill>
                <a:effectLst/>
                <a:latin typeface="Barlow" panose="00000500000000000000" pitchFamily="2" charset="0"/>
              </a:rPr>
            </a:br>
            <a:endParaRPr lang="en-GB" sz="1700" b="1" i="0" dirty="0">
              <a:solidFill>
                <a:srgbClr val="0064B1"/>
              </a:solidFill>
              <a:effectLst/>
              <a:latin typeface="Barlow" panose="00000500000000000000" pitchFamily="2" charset="0"/>
            </a:endParaRPr>
          </a:p>
          <a:p>
            <a:pPr marL="285750" indent="-285750">
              <a:buFont typeface="Wingdings" panose="05000000000000000000" pitchFamily="2" charset="2"/>
              <a:buChar char="ü"/>
            </a:pPr>
            <a:r>
              <a:rPr lang="en-GB" sz="1700" b="0" i="0" dirty="0">
                <a:solidFill>
                  <a:srgbClr val="000000"/>
                </a:solidFill>
                <a:effectLst/>
                <a:latin typeface="Barlow" panose="00000500000000000000" pitchFamily="2" charset="0"/>
              </a:rPr>
              <a:t>When registering patients with no fixed address, use a full </a:t>
            </a:r>
            <a:r>
              <a:rPr lang="en-GB" sz="1700" b="1" i="0" dirty="0">
                <a:solidFill>
                  <a:srgbClr val="005CA7"/>
                </a:solidFill>
                <a:effectLst/>
                <a:latin typeface="Barlow" panose="00000500000000000000" pitchFamily="2" charset="0"/>
              </a:rPr>
              <a:t>‘care of’ </a:t>
            </a:r>
            <a:r>
              <a:rPr lang="en-GB" sz="1700" b="0" i="0" dirty="0">
                <a:solidFill>
                  <a:srgbClr val="000000"/>
                </a:solidFill>
                <a:effectLst/>
                <a:latin typeface="Barlow" panose="00000500000000000000" pitchFamily="2" charset="0"/>
              </a:rPr>
              <a:t>address with postcode (practice address or alternative address e.g. friend, community centre) </a:t>
            </a:r>
            <a:r>
              <a:rPr lang="en-GB" sz="1700" dirty="0">
                <a:solidFill>
                  <a:srgbClr val="000000"/>
                </a:solidFill>
                <a:latin typeface="Barlow" panose="00000500000000000000" pitchFamily="2" charset="0"/>
              </a:rPr>
              <a:t>- </a:t>
            </a:r>
            <a:r>
              <a:rPr lang="en-GB" sz="1700" b="0" i="0" dirty="0">
                <a:solidFill>
                  <a:srgbClr val="000000"/>
                </a:solidFill>
                <a:effectLst/>
                <a:latin typeface="Barlow" panose="00000500000000000000" pitchFamily="2" charset="0"/>
              </a:rPr>
              <a:t>don’t use ‘no fixed abode’ </a:t>
            </a:r>
            <a:br>
              <a:rPr lang="en-GB" sz="1700" b="0" i="0" dirty="0">
                <a:solidFill>
                  <a:srgbClr val="000000"/>
                </a:solidFill>
                <a:effectLst/>
                <a:latin typeface="Barlow" panose="00000500000000000000" pitchFamily="2" charset="0"/>
              </a:rPr>
            </a:br>
            <a:endParaRPr lang="en-GB" sz="1700" b="0" i="0" dirty="0">
              <a:solidFill>
                <a:srgbClr val="000000"/>
              </a:solidFill>
              <a:effectLst/>
              <a:latin typeface="Barlow" panose="00000500000000000000" pitchFamily="2" charset="0"/>
            </a:endParaRPr>
          </a:p>
          <a:p>
            <a:pPr marL="285750" indent="-285750">
              <a:buFont typeface="Wingdings" panose="05000000000000000000" pitchFamily="2" charset="2"/>
              <a:buChar char="ü"/>
            </a:pPr>
            <a:r>
              <a:rPr lang="en-GB" sz="1700" b="0" i="0" dirty="0">
                <a:solidFill>
                  <a:srgbClr val="000000"/>
                </a:solidFill>
                <a:effectLst/>
                <a:latin typeface="Barlow" panose="00000500000000000000" pitchFamily="2" charset="0"/>
              </a:rPr>
              <a:t>Ensure agreements are in place at the point of registration for patients who do use this option to collect letters &amp; test results and to </a:t>
            </a:r>
            <a:r>
              <a:rPr lang="en-GB" sz="1700" b="1" i="0" dirty="0">
                <a:solidFill>
                  <a:srgbClr val="005CA7"/>
                </a:solidFill>
                <a:effectLst/>
                <a:latin typeface="Barlow" panose="00000500000000000000" pitchFamily="2" charset="0"/>
              </a:rPr>
              <a:t>maintain contact. </a:t>
            </a:r>
            <a:br>
              <a:rPr lang="en-GB" sz="1700" b="1" i="0" dirty="0">
                <a:solidFill>
                  <a:srgbClr val="005CA7"/>
                </a:solidFill>
                <a:effectLst/>
                <a:latin typeface="Barlow" panose="00000500000000000000" pitchFamily="2" charset="0"/>
              </a:rPr>
            </a:br>
            <a:endParaRPr lang="en-GB" sz="1700" b="1" i="0" dirty="0">
              <a:solidFill>
                <a:srgbClr val="005CA7"/>
              </a:solidFill>
              <a:effectLst/>
              <a:latin typeface="Barlow" panose="00000500000000000000" pitchFamily="2" charset="0"/>
            </a:endParaRPr>
          </a:p>
          <a:p>
            <a:pPr marL="285750" indent="-285750">
              <a:buFont typeface="Wingdings" panose="05000000000000000000" pitchFamily="2" charset="2"/>
              <a:buChar char="ü"/>
            </a:pPr>
            <a:r>
              <a:rPr lang="en-GB" sz="1700" b="0" i="0" dirty="0">
                <a:solidFill>
                  <a:srgbClr val="000000"/>
                </a:solidFill>
                <a:effectLst/>
                <a:latin typeface="Barlow" panose="00000500000000000000" pitchFamily="2" charset="0"/>
              </a:rPr>
              <a:t>Be aware of </a:t>
            </a:r>
            <a:r>
              <a:rPr lang="en-GB" sz="1700" b="1" i="0" dirty="0">
                <a:solidFill>
                  <a:srgbClr val="005CA7"/>
                </a:solidFill>
                <a:effectLst/>
                <a:latin typeface="Barlow" panose="00000500000000000000" pitchFamily="2" charset="0"/>
              </a:rPr>
              <a:t>data-sharing fears</a:t>
            </a:r>
            <a:r>
              <a:rPr lang="en-GB" sz="1700" b="0" i="0" dirty="0">
                <a:solidFill>
                  <a:srgbClr val="000000"/>
                </a:solidFill>
                <a:effectLst/>
                <a:latin typeface="Barlow" panose="00000500000000000000" pitchFamily="2" charset="0"/>
              </a:rPr>
              <a:t> by reassuring patients that their information will not be shared without consent </a:t>
            </a:r>
            <a:br>
              <a:rPr lang="en-GB" sz="1700" b="0" i="0" dirty="0">
                <a:solidFill>
                  <a:srgbClr val="000000"/>
                </a:solidFill>
                <a:effectLst/>
                <a:latin typeface="Barlow" panose="00000500000000000000" pitchFamily="2" charset="0"/>
              </a:rPr>
            </a:br>
            <a:endParaRPr lang="en-GB" sz="1700" b="0" i="0" dirty="0">
              <a:solidFill>
                <a:srgbClr val="000000"/>
              </a:solidFill>
              <a:effectLst/>
              <a:latin typeface="Barlow" panose="00000500000000000000" pitchFamily="2" charset="0"/>
            </a:endParaRPr>
          </a:p>
          <a:p>
            <a:pPr marL="285750" indent="-285750">
              <a:buFont typeface="Wingdings" panose="05000000000000000000" pitchFamily="2" charset="2"/>
              <a:buChar char="ü"/>
            </a:pPr>
            <a:r>
              <a:rPr lang="en-GB" sz="1700" b="0" i="0" dirty="0">
                <a:solidFill>
                  <a:srgbClr val="000000"/>
                </a:solidFill>
                <a:effectLst/>
                <a:latin typeface="Barlow" panose="00000500000000000000" pitchFamily="2" charset="0"/>
              </a:rPr>
              <a:t>Offer </a:t>
            </a:r>
            <a:r>
              <a:rPr lang="en-GB" sz="1700" b="1" i="0" dirty="0">
                <a:solidFill>
                  <a:srgbClr val="005CA7"/>
                </a:solidFill>
                <a:effectLst/>
                <a:latin typeface="Barlow" panose="00000500000000000000" pitchFamily="2" charset="0"/>
              </a:rPr>
              <a:t>support </a:t>
            </a:r>
            <a:r>
              <a:rPr lang="en-GB" sz="1700" b="0" i="0" dirty="0">
                <a:solidFill>
                  <a:srgbClr val="000000"/>
                </a:solidFill>
                <a:effectLst/>
                <a:latin typeface="Barlow" panose="00000500000000000000" pitchFamily="2" charset="0"/>
              </a:rPr>
              <a:t>for the registration process, and promote the option to use </a:t>
            </a:r>
            <a:r>
              <a:rPr lang="en-GB" sz="1700" b="1" i="0" dirty="0">
                <a:solidFill>
                  <a:srgbClr val="005CA7"/>
                </a:solidFill>
                <a:effectLst/>
                <a:latin typeface="Barlow" panose="00000500000000000000" pitchFamily="2" charset="0"/>
              </a:rPr>
              <a:t>interpreting </a:t>
            </a:r>
            <a:r>
              <a:rPr lang="en-GB" sz="1700" b="0" i="0" dirty="0">
                <a:solidFill>
                  <a:srgbClr val="000000"/>
                </a:solidFill>
                <a:effectLst/>
                <a:latin typeface="Barlow" panose="00000500000000000000" pitchFamily="2" charset="0"/>
              </a:rPr>
              <a:t>services in reception and in consultations</a:t>
            </a:r>
            <a:endParaRPr lang="en-GB" sz="1700" dirty="0">
              <a:latin typeface="Barlow" panose="00000500000000000000" pitchFamily="2" charset="0"/>
            </a:endParaRPr>
          </a:p>
        </p:txBody>
      </p:sp>
      <p:sp>
        <p:nvSpPr>
          <p:cNvPr id="2" name="Rectangle 1">
            <a:extLst>
              <a:ext uri="{FF2B5EF4-FFF2-40B4-BE49-F238E27FC236}">
                <a16:creationId xmlns:a16="http://schemas.microsoft.com/office/drawing/2014/main" id="{3EC1481D-4A46-9ACC-06DF-2D69A23D5720}"/>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0EA6BC0D-0DC1-5B71-BE18-F3213098DB93}"/>
              </a:ext>
            </a:extLst>
          </p:cNvPr>
          <p:cNvSpPr/>
          <p:nvPr/>
        </p:nvSpPr>
        <p:spPr>
          <a:xfrm>
            <a:off x="128587" y="415622"/>
            <a:ext cx="6839771"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Inclusive registration processes</a:t>
            </a:r>
          </a:p>
        </p:txBody>
      </p:sp>
      <p:pic>
        <p:nvPicPr>
          <p:cNvPr id="3" name="Picture 2" descr="A picture containing graphical user interface&#10;&#10;Description automatically generated">
            <a:extLst>
              <a:ext uri="{FF2B5EF4-FFF2-40B4-BE49-F238E27FC236}">
                <a16:creationId xmlns:a16="http://schemas.microsoft.com/office/drawing/2014/main" id="{81EA51B1-3525-86E6-957F-748F6FC8C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1" name="TextBox 10">
            <a:extLst>
              <a:ext uri="{FF2B5EF4-FFF2-40B4-BE49-F238E27FC236}">
                <a16:creationId xmlns:a16="http://schemas.microsoft.com/office/drawing/2014/main" id="{E6AD6F53-B098-67FE-8AEF-2A9ED05D33A1}"/>
              </a:ext>
            </a:extLst>
          </p:cNvPr>
          <p:cNvSpPr txBox="1"/>
          <p:nvPr/>
        </p:nvSpPr>
        <p:spPr>
          <a:xfrm>
            <a:off x="6117021" y="6104015"/>
            <a:ext cx="3026979" cy="584775"/>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CA7"/>
                </a:solidFill>
                <a:effectLst/>
                <a:uLnTx/>
                <a:uFillTx/>
                <a:latin typeface="Barlow" panose="00000500000000000000" pitchFamily="2" charset="0"/>
                <a:hlinkClick r:id="rId4">
                  <a:extLst>
                    <a:ext uri="{A12FA001-AC4F-418D-AE19-62706E023703}">
                      <ahyp:hlinkClr xmlns:ahyp="http://schemas.microsoft.com/office/drawing/2018/hyperlinkcolor" val="tx"/>
                    </a:ext>
                  </a:extLst>
                </a:hlinkClick>
              </a:rPr>
              <a:t>https://pcse.england.nhs.uk/services/patient-registrations/</a:t>
            </a:r>
            <a:endParaRPr kumimoji="0" lang="en-GB" sz="1600" b="0" i="0" u="none" strike="noStrike" kern="1200" cap="none" spc="0" normalizeH="0" baseline="0" noProof="0" dirty="0">
              <a:ln>
                <a:noFill/>
              </a:ln>
              <a:solidFill>
                <a:srgbClr val="005CA7"/>
              </a:solidFill>
              <a:effectLst/>
              <a:uLnTx/>
              <a:uFillTx/>
              <a:latin typeface="Barlow" panose="00000500000000000000" pitchFamily="2" charset="0"/>
            </a:endParaRPr>
          </a:p>
        </p:txBody>
      </p:sp>
      <p:pic>
        <p:nvPicPr>
          <p:cNvPr id="12" name="Graphic 11" descr="Open book outline">
            <a:extLst>
              <a:ext uri="{FF2B5EF4-FFF2-40B4-BE49-F238E27FC236}">
                <a16:creationId xmlns:a16="http://schemas.microsoft.com/office/drawing/2014/main" id="{2549056A-893E-4E1F-A23A-DEEAC6D1B5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4196" y="6195965"/>
            <a:ext cx="492825" cy="492825"/>
          </a:xfrm>
          <a:prstGeom prst="rect">
            <a:avLst/>
          </a:prstGeom>
        </p:spPr>
      </p:pic>
      <p:pic>
        <p:nvPicPr>
          <p:cNvPr id="15" name="Picture 14">
            <a:extLst>
              <a:ext uri="{FF2B5EF4-FFF2-40B4-BE49-F238E27FC236}">
                <a16:creationId xmlns:a16="http://schemas.microsoft.com/office/drawing/2014/main" id="{983644C2-3AE3-A68B-F7FE-8BDAFECAA133}"/>
              </a:ext>
            </a:extLst>
          </p:cNvPr>
          <p:cNvPicPr>
            <a:picLocks noChangeAspect="1"/>
          </p:cNvPicPr>
          <p:nvPr/>
        </p:nvPicPr>
        <p:blipFill>
          <a:blip r:embed="rId7"/>
          <a:stretch>
            <a:fillRect/>
          </a:stretch>
        </p:blipFill>
        <p:spPr>
          <a:xfrm>
            <a:off x="6968357" y="1606952"/>
            <a:ext cx="760813" cy="1187799"/>
          </a:xfrm>
          <a:prstGeom prst="rect">
            <a:avLst/>
          </a:prstGeom>
        </p:spPr>
      </p:pic>
      <p:pic>
        <p:nvPicPr>
          <p:cNvPr id="16" name="Picture 15">
            <a:extLst>
              <a:ext uri="{FF2B5EF4-FFF2-40B4-BE49-F238E27FC236}">
                <a16:creationId xmlns:a16="http://schemas.microsoft.com/office/drawing/2014/main" id="{66D4CB00-21DE-389E-4B66-D81DF86A3190}"/>
              </a:ext>
            </a:extLst>
          </p:cNvPr>
          <p:cNvPicPr>
            <a:picLocks noChangeAspect="1"/>
          </p:cNvPicPr>
          <p:nvPr/>
        </p:nvPicPr>
        <p:blipFill>
          <a:blip r:embed="rId8"/>
          <a:stretch>
            <a:fillRect/>
          </a:stretch>
        </p:blipFill>
        <p:spPr>
          <a:xfrm>
            <a:off x="7597189" y="2865770"/>
            <a:ext cx="1247903" cy="1597590"/>
          </a:xfrm>
          <a:prstGeom prst="rect">
            <a:avLst/>
          </a:prstGeom>
        </p:spPr>
      </p:pic>
      <p:pic>
        <p:nvPicPr>
          <p:cNvPr id="17" name="Picture 16">
            <a:extLst>
              <a:ext uri="{FF2B5EF4-FFF2-40B4-BE49-F238E27FC236}">
                <a16:creationId xmlns:a16="http://schemas.microsoft.com/office/drawing/2014/main" id="{A2587D56-585A-D9D3-9467-32F8140208F4}"/>
              </a:ext>
            </a:extLst>
          </p:cNvPr>
          <p:cNvPicPr>
            <a:picLocks noChangeAspect="1"/>
          </p:cNvPicPr>
          <p:nvPr/>
        </p:nvPicPr>
        <p:blipFill>
          <a:blip r:embed="rId9"/>
          <a:stretch>
            <a:fillRect/>
          </a:stretch>
        </p:blipFill>
        <p:spPr>
          <a:xfrm>
            <a:off x="6781826" y="4626734"/>
            <a:ext cx="969000" cy="1347691"/>
          </a:xfrm>
          <a:prstGeom prst="rect">
            <a:avLst/>
          </a:prstGeom>
        </p:spPr>
      </p:pic>
    </p:spTree>
    <p:extLst>
      <p:ext uri="{BB962C8B-B14F-4D97-AF65-F5344CB8AC3E}">
        <p14:creationId xmlns:p14="http://schemas.microsoft.com/office/powerpoint/2010/main" val="2378570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C68AA-8725-8D5A-282A-47FC9A4C3C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FF75F6-F42D-17A8-A0EF-EFB0DCB77108}"/>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3747FDF7-4FDF-312F-49A4-ABF28C6F3908}"/>
              </a:ext>
            </a:extLst>
          </p:cNvPr>
          <p:cNvSpPr/>
          <p:nvPr/>
        </p:nvSpPr>
        <p:spPr>
          <a:xfrm>
            <a:off x="128587" y="415622"/>
            <a:ext cx="6839771"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Inclusive registration processes</a:t>
            </a:r>
          </a:p>
        </p:txBody>
      </p:sp>
      <p:pic>
        <p:nvPicPr>
          <p:cNvPr id="3" name="Picture 2" descr="A picture containing graphical user interface&#10;&#10;Description automatically generated">
            <a:extLst>
              <a:ext uri="{FF2B5EF4-FFF2-40B4-BE49-F238E27FC236}">
                <a16:creationId xmlns:a16="http://schemas.microsoft.com/office/drawing/2014/main" id="{E6B0219E-B3AB-2D56-87E6-E40A06747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Rounded Corners 4">
            <a:extLst>
              <a:ext uri="{FF2B5EF4-FFF2-40B4-BE49-F238E27FC236}">
                <a16:creationId xmlns:a16="http://schemas.microsoft.com/office/drawing/2014/main" id="{4C088B8E-7BCB-5709-9FF5-C551CCA0D42E}"/>
              </a:ext>
            </a:extLst>
          </p:cNvPr>
          <p:cNvSpPr/>
          <p:nvPr/>
        </p:nvSpPr>
        <p:spPr>
          <a:xfrm>
            <a:off x="268013" y="1404256"/>
            <a:ext cx="5139559" cy="5169965"/>
          </a:xfrm>
          <a:prstGeom prst="roundRect">
            <a:avLst/>
          </a:prstGeom>
          <a:solidFill>
            <a:srgbClr val="E1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rgbClr val="ED0677"/>
                </a:solidFill>
                <a:latin typeface="Barlow" panose="00000500000000000000" pitchFamily="2" charset="0"/>
              </a:rPr>
              <a:t>Sustainable change across your practice:</a:t>
            </a:r>
            <a:br>
              <a:rPr lang="en-GB" sz="2000" dirty="0">
                <a:solidFill>
                  <a:schemeClr val="tx1"/>
                </a:solidFill>
                <a:latin typeface="Barlow" panose="00000500000000000000" pitchFamily="2" charset="0"/>
              </a:rPr>
            </a:br>
            <a:endParaRPr lang="en-GB" sz="2000" dirty="0">
              <a:solidFill>
                <a:schemeClr val="tx1"/>
              </a:solidFill>
              <a:latin typeface="Barlow" panose="00000500000000000000" pitchFamily="2" charset="0"/>
            </a:endParaRPr>
          </a:p>
          <a:p>
            <a:pPr marL="342900" indent="-342900">
              <a:buFont typeface="Wingdings" panose="05000000000000000000" pitchFamily="2" charset="2"/>
              <a:buChar char="ü"/>
            </a:pPr>
            <a:r>
              <a:rPr lang="en-GB" sz="2000" dirty="0">
                <a:solidFill>
                  <a:schemeClr val="tx1"/>
                </a:solidFill>
                <a:latin typeface="Barlow" panose="00000500000000000000" pitchFamily="2" charset="0"/>
              </a:rPr>
              <a:t>Include Safe Surgeries </a:t>
            </a:r>
            <a:r>
              <a:rPr lang="en-GB" sz="2000" dirty="0">
                <a:solidFill>
                  <a:schemeClr val="tx1"/>
                </a:solidFill>
                <a:latin typeface="Barlow" panose="00000500000000000000" pitchFamily="2" charset="0"/>
                <a:hlinkClick r:id="rId4"/>
              </a:rPr>
              <a:t>training</a:t>
            </a:r>
            <a:r>
              <a:rPr lang="en-GB" sz="2000" dirty="0">
                <a:solidFill>
                  <a:schemeClr val="tx1"/>
                </a:solidFill>
                <a:latin typeface="Barlow" panose="00000500000000000000" pitchFamily="2" charset="0"/>
              </a:rPr>
              <a:t> in </a:t>
            </a:r>
            <a:r>
              <a:rPr lang="en-GB" sz="2000" b="1" dirty="0">
                <a:solidFill>
                  <a:srgbClr val="005CA7"/>
                </a:solidFill>
                <a:latin typeface="Barlow" panose="00000500000000000000" pitchFamily="2" charset="0"/>
              </a:rPr>
              <a:t>induction processes </a:t>
            </a:r>
            <a:r>
              <a:rPr lang="en-GB" sz="2000" dirty="0">
                <a:solidFill>
                  <a:schemeClr val="tx1"/>
                </a:solidFill>
                <a:latin typeface="Barlow" panose="00000500000000000000" pitchFamily="2" charset="0"/>
              </a:rPr>
              <a:t>for new staff </a:t>
            </a:r>
            <a:br>
              <a:rPr lang="en-GB" sz="2000" dirty="0">
                <a:solidFill>
                  <a:schemeClr val="tx1"/>
                </a:solidFill>
                <a:latin typeface="Barlow" panose="00000500000000000000" pitchFamily="2" charset="0"/>
              </a:rPr>
            </a:br>
            <a:endParaRPr lang="en-GB" sz="2000" dirty="0">
              <a:solidFill>
                <a:schemeClr val="tx1"/>
              </a:solidFill>
              <a:latin typeface="Barlow" panose="00000500000000000000" pitchFamily="2" charset="0"/>
            </a:endParaRPr>
          </a:p>
          <a:p>
            <a:pPr marL="342900" indent="-342900">
              <a:buFont typeface="Wingdings" panose="05000000000000000000" pitchFamily="2" charset="2"/>
              <a:buChar char="ü"/>
            </a:pPr>
            <a:r>
              <a:rPr lang="en-GB" sz="2000" dirty="0">
                <a:solidFill>
                  <a:schemeClr val="tx1"/>
                </a:solidFill>
                <a:latin typeface="Barlow" panose="00000500000000000000" pitchFamily="2" charset="0"/>
              </a:rPr>
              <a:t>Check your </a:t>
            </a:r>
            <a:r>
              <a:rPr lang="en-GB" sz="2000" b="1" dirty="0">
                <a:solidFill>
                  <a:srgbClr val="005CA7"/>
                </a:solidFill>
                <a:latin typeface="Barlow" panose="00000500000000000000" pitchFamily="2" charset="0"/>
              </a:rPr>
              <a:t>registration policy </a:t>
            </a:r>
            <a:r>
              <a:rPr lang="en-GB" sz="2000" dirty="0">
                <a:solidFill>
                  <a:schemeClr val="tx1"/>
                </a:solidFill>
                <a:latin typeface="Barlow" panose="00000500000000000000" pitchFamily="2" charset="0"/>
              </a:rPr>
              <a:t>(see our template)</a:t>
            </a:r>
            <a:br>
              <a:rPr lang="en-GB" sz="2000" dirty="0">
                <a:solidFill>
                  <a:schemeClr val="tx1"/>
                </a:solidFill>
                <a:latin typeface="Barlow" panose="00000500000000000000" pitchFamily="2" charset="0"/>
              </a:rPr>
            </a:br>
            <a:endParaRPr lang="en-GB" sz="2000" dirty="0">
              <a:solidFill>
                <a:schemeClr val="tx1"/>
              </a:solidFill>
              <a:latin typeface="Barlow" panose="00000500000000000000" pitchFamily="2" charset="0"/>
            </a:endParaRPr>
          </a:p>
          <a:p>
            <a:pPr marL="342900" indent="-342900">
              <a:buFont typeface="Wingdings" panose="05000000000000000000" pitchFamily="2" charset="2"/>
              <a:buChar char="ü"/>
            </a:pPr>
            <a:r>
              <a:rPr lang="en-GB" sz="2000" dirty="0">
                <a:solidFill>
                  <a:schemeClr val="tx1"/>
                </a:solidFill>
                <a:latin typeface="Barlow" panose="00000500000000000000" pitchFamily="2" charset="0"/>
              </a:rPr>
              <a:t>Display </a:t>
            </a:r>
            <a:r>
              <a:rPr lang="en-GB" sz="2000" b="1" dirty="0">
                <a:solidFill>
                  <a:srgbClr val="005CA7"/>
                </a:solidFill>
                <a:latin typeface="Barlow" panose="00000500000000000000" pitchFamily="2" charset="0"/>
              </a:rPr>
              <a:t>posters for staff and patients</a:t>
            </a:r>
            <a:br>
              <a:rPr lang="en-GB" sz="2000" b="1" dirty="0">
                <a:solidFill>
                  <a:srgbClr val="005CA7"/>
                </a:solidFill>
                <a:latin typeface="Barlow" panose="00000500000000000000" pitchFamily="2" charset="0"/>
              </a:rPr>
            </a:br>
            <a:endParaRPr lang="en-GB" sz="2000" dirty="0">
              <a:solidFill>
                <a:schemeClr val="tx1"/>
              </a:solidFill>
              <a:latin typeface="Barlow" panose="00000500000000000000" pitchFamily="2" charset="0"/>
            </a:endParaRPr>
          </a:p>
          <a:p>
            <a:pPr marL="342900" indent="-342900">
              <a:buFont typeface="Wingdings" panose="05000000000000000000" pitchFamily="2" charset="2"/>
              <a:buChar char="ü"/>
            </a:pPr>
            <a:r>
              <a:rPr lang="en-GB" sz="2000" dirty="0">
                <a:solidFill>
                  <a:schemeClr val="tx1"/>
                </a:solidFill>
                <a:latin typeface="Barlow" panose="00000500000000000000" pitchFamily="2" charset="0"/>
              </a:rPr>
              <a:t>Update your </a:t>
            </a:r>
            <a:r>
              <a:rPr lang="en-GB" sz="2000" b="1" dirty="0">
                <a:solidFill>
                  <a:srgbClr val="005CA7"/>
                </a:solidFill>
                <a:latin typeface="Barlow" panose="00000500000000000000" pitchFamily="2" charset="0"/>
              </a:rPr>
              <a:t>website</a:t>
            </a:r>
            <a:r>
              <a:rPr lang="en-GB" sz="2000" dirty="0">
                <a:solidFill>
                  <a:schemeClr val="tx1"/>
                </a:solidFill>
                <a:latin typeface="Barlow" panose="00000500000000000000" pitchFamily="2" charset="0"/>
              </a:rPr>
              <a:t> (use our template and checklist)</a:t>
            </a:r>
          </a:p>
        </p:txBody>
      </p:sp>
      <p:pic>
        <p:nvPicPr>
          <p:cNvPr id="6" name="Picture 5">
            <a:hlinkClick r:id="rId5"/>
            <a:extLst>
              <a:ext uri="{FF2B5EF4-FFF2-40B4-BE49-F238E27FC236}">
                <a16:creationId xmlns:a16="http://schemas.microsoft.com/office/drawing/2014/main" id="{36F4C171-6D99-0FF3-BF3F-EEE6B2E4FCAB}"/>
              </a:ext>
            </a:extLst>
          </p:cNvPr>
          <p:cNvPicPr>
            <a:picLocks noChangeAspect="1"/>
          </p:cNvPicPr>
          <p:nvPr/>
        </p:nvPicPr>
        <p:blipFill>
          <a:blip r:embed="rId6"/>
          <a:stretch>
            <a:fillRect/>
          </a:stretch>
        </p:blipFill>
        <p:spPr>
          <a:xfrm>
            <a:off x="5573437" y="4076800"/>
            <a:ext cx="1680493" cy="2277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hlinkClick r:id="rId7"/>
            <a:extLst>
              <a:ext uri="{FF2B5EF4-FFF2-40B4-BE49-F238E27FC236}">
                <a16:creationId xmlns:a16="http://schemas.microsoft.com/office/drawing/2014/main" id="{9F8236D3-2393-DABE-2129-50BC337528EA}"/>
              </a:ext>
            </a:extLst>
          </p:cNvPr>
          <p:cNvPicPr>
            <a:picLocks noChangeAspect="1"/>
          </p:cNvPicPr>
          <p:nvPr/>
        </p:nvPicPr>
        <p:blipFill>
          <a:blip r:embed="rId8"/>
          <a:stretch>
            <a:fillRect/>
          </a:stretch>
        </p:blipFill>
        <p:spPr>
          <a:xfrm>
            <a:off x="5585833" y="1544757"/>
            <a:ext cx="3404697" cy="2307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hlinkClick r:id="rId9"/>
            <a:extLst>
              <a:ext uri="{FF2B5EF4-FFF2-40B4-BE49-F238E27FC236}">
                <a16:creationId xmlns:a16="http://schemas.microsoft.com/office/drawing/2014/main" id="{87493DD5-92F1-CB1B-726F-9231EE6BD167}"/>
              </a:ext>
            </a:extLst>
          </p:cNvPr>
          <p:cNvPicPr>
            <a:picLocks noChangeAspect="1"/>
          </p:cNvPicPr>
          <p:nvPr/>
        </p:nvPicPr>
        <p:blipFill>
          <a:blip r:embed="rId10"/>
          <a:stretch>
            <a:fillRect/>
          </a:stretch>
        </p:blipFill>
        <p:spPr>
          <a:xfrm>
            <a:off x="7419795" y="4076800"/>
            <a:ext cx="1570735" cy="2226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0096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E66F6-1F96-4826-1A91-65A4556B30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D5CA36-BA6B-678D-CDC2-9D61CDAA14A5}"/>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D416A29-822D-BBDD-C4A4-CE726C0D56B4}"/>
              </a:ext>
            </a:extLst>
          </p:cNvPr>
          <p:cNvSpPr/>
          <p:nvPr/>
        </p:nvSpPr>
        <p:spPr>
          <a:xfrm>
            <a:off x="128587" y="415622"/>
            <a:ext cx="6839771"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Patient health questionnaires</a:t>
            </a:r>
          </a:p>
        </p:txBody>
      </p:sp>
      <p:pic>
        <p:nvPicPr>
          <p:cNvPr id="3" name="Picture 2" descr="A picture containing graphical user interface&#10;&#10;Description automatically generated">
            <a:extLst>
              <a:ext uri="{FF2B5EF4-FFF2-40B4-BE49-F238E27FC236}">
                <a16:creationId xmlns:a16="http://schemas.microsoft.com/office/drawing/2014/main" id="{46DDA7E6-A8DF-3B20-6173-6C92364A3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Content Placeholder 2">
            <a:extLst>
              <a:ext uri="{FF2B5EF4-FFF2-40B4-BE49-F238E27FC236}">
                <a16:creationId xmlns:a16="http://schemas.microsoft.com/office/drawing/2014/main" id="{F5D0C63E-F72F-EB7F-AD5B-8376611FB1BD}"/>
              </a:ext>
            </a:extLst>
          </p:cNvPr>
          <p:cNvSpPr txBox="1">
            <a:spLocks/>
          </p:cNvSpPr>
          <p:nvPr/>
        </p:nvSpPr>
        <p:spPr>
          <a:xfrm>
            <a:off x="246909" y="1782626"/>
            <a:ext cx="4930571" cy="4321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GB" sz="2000" b="1" dirty="0">
                <a:solidFill>
                  <a:srgbClr val="ED0677"/>
                </a:solidFill>
                <a:latin typeface="Barlow" panose="00000500000000000000" pitchFamily="2" charset="0"/>
                <a:ea typeface="Helvetica Neue" charset="0"/>
                <a:cs typeface="Helvetica Neue" charset="0"/>
              </a:rPr>
              <a:t>Translated patient health questionnaires </a:t>
            </a:r>
            <a:r>
              <a:rPr lang="en-GB" sz="2000" dirty="0">
                <a:latin typeface="Barlow" panose="00000500000000000000" pitchFamily="2" charset="0"/>
                <a:ea typeface="Helvetica Neue" charset="0"/>
                <a:cs typeface="Helvetica Neue" charset="0"/>
              </a:rPr>
              <a:t>for newly registered refugees and people seeking asylum</a:t>
            </a:r>
            <a:br>
              <a:rPr lang="en-GB" sz="2000" dirty="0">
                <a:latin typeface="Barlow" panose="00000500000000000000" pitchFamily="2" charset="0"/>
                <a:ea typeface="Helvetica Neue" charset="0"/>
                <a:cs typeface="Helvetica Neue" charset="0"/>
              </a:rPr>
            </a:br>
            <a:r>
              <a:rPr lang="en-GB" sz="2000" dirty="0">
                <a:latin typeface="Barlow" panose="00000500000000000000" pitchFamily="2" charset="0"/>
                <a:ea typeface="Helvetica Neue" charset="0"/>
                <a:cs typeface="Helvetica Neue" charset="0"/>
              </a:rPr>
              <a:t> </a:t>
            </a:r>
          </a:p>
          <a:p>
            <a:pPr>
              <a:spcBef>
                <a:spcPts val="1200"/>
              </a:spcBef>
            </a:pPr>
            <a:r>
              <a:rPr lang="en-GB" sz="2000" b="1" dirty="0">
                <a:solidFill>
                  <a:srgbClr val="ED0677"/>
                </a:solidFill>
                <a:latin typeface="Barlow" panose="00000500000000000000" pitchFamily="2" charset="0"/>
                <a:ea typeface="Helvetica Neue" charset="0"/>
                <a:cs typeface="Helvetica Neue" charset="0"/>
              </a:rPr>
              <a:t>Multiple choice </a:t>
            </a:r>
            <a:r>
              <a:rPr lang="en-GB" sz="2000" dirty="0">
                <a:latin typeface="Barlow" panose="00000500000000000000" pitchFamily="2" charset="0"/>
                <a:ea typeface="Helvetica Neue" charset="0"/>
                <a:cs typeface="Helvetica Neue" charset="0"/>
              </a:rPr>
              <a:t>questions translated into 30 languages </a:t>
            </a:r>
            <a:br>
              <a:rPr lang="en-GB" sz="2000" dirty="0">
                <a:latin typeface="Barlow" panose="00000500000000000000" pitchFamily="2" charset="0"/>
                <a:ea typeface="Helvetica Neue" charset="0"/>
                <a:cs typeface="Helvetica Neue" charset="0"/>
              </a:rPr>
            </a:br>
            <a:endParaRPr lang="en-GB" sz="2000" dirty="0">
              <a:latin typeface="Barlow" panose="00000500000000000000" pitchFamily="2" charset="0"/>
              <a:ea typeface="Helvetica Neue" charset="0"/>
              <a:cs typeface="Helvetica Neue" charset="0"/>
            </a:endParaRPr>
          </a:p>
          <a:p>
            <a:pPr>
              <a:spcBef>
                <a:spcPts val="1200"/>
              </a:spcBef>
            </a:pPr>
            <a:r>
              <a:rPr lang="en-GB" sz="2000" dirty="0">
                <a:latin typeface="Barlow" panose="00000500000000000000" pitchFamily="2" charset="0"/>
                <a:ea typeface="Helvetica Neue" charset="0"/>
                <a:cs typeface="Helvetica Neue" charset="0"/>
              </a:rPr>
              <a:t>Can be shared with patients at registration and discussed in </a:t>
            </a:r>
            <a:r>
              <a:rPr lang="en-GB" sz="2000" b="1" dirty="0">
                <a:solidFill>
                  <a:srgbClr val="ED0677"/>
                </a:solidFill>
                <a:latin typeface="Barlow" panose="00000500000000000000" pitchFamily="2" charset="0"/>
                <a:ea typeface="Helvetica Neue" charset="0"/>
                <a:cs typeface="Helvetica Neue" charset="0"/>
              </a:rPr>
              <a:t>initial health assessments/new patient checks </a:t>
            </a:r>
          </a:p>
          <a:p>
            <a:pPr marL="0" indent="0">
              <a:spcBef>
                <a:spcPts val="1200"/>
              </a:spcBef>
              <a:buNone/>
            </a:pPr>
            <a:endParaRPr lang="en-GB" sz="2000" dirty="0">
              <a:latin typeface="Barlow" panose="00000500000000000000" pitchFamily="2" charset="0"/>
              <a:ea typeface="Helvetica Neue" charset="0"/>
              <a:cs typeface="Helvetica Neue" charset="0"/>
            </a:endParaRPr>
          </a:p>
        </p:txBody>
      </p:sp>
      <p:pic>
        <p:nvPicPr>
          <p:cNvPr id="6" name="Content Placeholder 11">
            <a:extLst>
              <a:ext uri="{FF2B5EF4-FFF2-40B4-BE49-F238E27FC236}">
                <a16:creationId xmlns:a16="http://schemas.microsoft.com/office/drawing/2014/main" id="{E2173AED-F188-F5A4-2A14-E341E9377E67}"/>
              </a:ext>
            </a:extLst>
          </p:cNvPr>
          <p:cNvPicPr>
            <a:picLocks noGrp="1" noChangeAspect="1"/>
          </p:cNvPicPr>
          <p:nvPr>
            <p:ph idx="1"/>
          </p:nvPr>
        </p:nvPicPr>
        <p:blipFill>
          <a:blip r:embed="rId4"/>
          <a:stretch>
            <a:fillRect/>
          </a:stretch>
        </p:blipFill>
        <p:spPr>
          <a:xfrm>
            <a:off x="5891050" y="1532392"/>
            <a:ext cx="2750552" cy="37932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B73D6F2A-2298-8EA3-08C2-0AFB08F9EAA4}"/>
              </a:ext>
            </a:extLst>
          </p:cNvPr>
          <p:cNvSpPr txBox="1"/>
          <p:nvPr/>
        </p:nvSpPr>
        <p:spPr>
          <a:xfrm>
            <a:off x="737390" y="6396335"/>
            <a:ext cx="507458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rgbClr val="ED0677"/>
                </a:solidFill>
                <a:effectLst/>
                <a:uLnTx/>
                <a:uFillTx/>
                <a:latin typeface="Barlow" panose="00000500000000000000" pitchFamily="2" charset="0"/>
                <a:ea typeface="Helvetica Neue" panose="02000503000000020004" pitchFamily="2" charset="0"/>
                <a:cs typeface="Helvetica Neue" panose="02000503000000020004" pitchFamily="2" charset="0"/>
                <a:hlinkClick r:id="rId5"/>
              </a:rPr>
              <a:t>https://www.doctorsoftheworld.org.uk/patient-health-questionnaire/</a:t>
            </a:r>
            <a:endParaRPr kumimoji="0" lang="en-GB" sz="1200" i="0" u="none" strike="noStrike" kern="1200" cap="none" spc="0" normalizeH="0" baseline="0" noProof="0">
              <a:ln>
                <a:noFill/>
              </a:ln>
              <a:solidFill>
                <a:srgbClr val="ED0677"/>
              </a:solidFill>
              <a:effectLst/>
              <a:uLnTx/>
              <a:uFillTx/>
              <a:latin typeface="Barlow" panose="00000500000000000000" pitchFamily="2" charset="0"/>
              <a:ea typeface="Helvetica Neue" panose="02000503000000020004" pitchFamily="2" charset="0"/>
              <a:cs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i="0" u="none" strike="noStrike" kern="1200" cap="none" spc="0" normalizeH="0" baseline="0" noProof="0">
              <a:ln>
                <a:noFill/>
              </a:ln>
              <a:solidFill>
                <a:srgbClr val="ED0677"/>
              </a:solidFill>
              <a:effectLst/>
              <a:uLnTx/>
              <a:uFillTx/>
              <a:latin typeface="Barlow" panose="00000500000000000000" pitchFamily="2" charset="0"/>
              <a:ea typeface="Helvetica Neue" panose="02000503000000020004" pitchFamily="2" charset="0"/>
              <a:cs typeface="Helvetica Neue" panose="02000503000000020004" pitchFamily="2" charset="0"/>
            </a:endParaRPr>
          </a:p>
        </p:txBody>
      </p:sp>
      <p:pic>
        <p:nvPicPr>
          <p:cNvPr id="8" name="Graphic 7" descr="Open book outline">
            <a:extLst>
              <a:ext uri="{FF2B5EF4-FFF2-40B4-BE49-F238E27FC236}">
                <a16:creationId xmlns:a16="http://schemas.microsoft.com/office/drawing/2014/main" id="{DB72AEF3-DE8F-9917-5463-AB3A3B73B9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909" y="6296714"/>
            <a:ext cx="492825" cy="492825"/>
          </a:xfrm>
          <a:prstGeom prst="rect">
            <a:avLst/>
          </a:prstGeom>
        </p:spPr>
      </p:pic>
      <p:sp>
        <p:nvSpPr>
          <p:cNvPr id="10" name="TextBox 9">
            <a:extLst>
              <a:ext uri="{FF2B5EF4-FFF2-40B4-BE49-F238E27FC236}">
                <a16:creationId xmlns:a16="http://schemas.microsoft.com/office/drawing/2014/main" id="{39D8DBE5-E189-FECD-5146-CB3A26647D29}"/>
              </a:ext>
            </a:extLst>
          </p:cNvPr>
          <p:cNvSpPr txBox="1"/>
          <p:nvPr/>
        </p:nvSpPr>
        <p:spPr>
          <a:xfrm>
            <a:off x="5769648" y="5519462"/>
            <a:ext cx="3374352" cy="1169551"/>
          </a:xfrm>
          <a:prstGeom prst="rect">
            <a:avLst/>
          </a:prstGeom>
          <a:noFill/>
        </p:spPr>
        <p:txBody>
          <a:bodyPr wrap="square">
            <a:spAutoFit/>
          </a:bodyPr>
          <a:lstStyle/>
          <a:p>
            <a:r>
              <a:rPr lang="en-GB" sz="1400" i="1" dirty="0">
                <a:solidFill>
                  <a:srgbClr val="333333"/>
                </a:solidFill>
                <a:effectLst/>
                <a:latin typeface="Barlow" panose="00000500000000000000" pitchFamily="2" charset="0"/>
                <a:ea typeface="Aptos" panose="020B0004020202020204" pitchFamily="34" charset="0"/>
                <a:cs typeface="Aptos" panose="020B0004020202020204" pitchFamily="34" charset="0"/>
              </a:rPr>
              <a:t>Two new SNOMED codes have been released to record that an </a:t>
            </a:r>
            <a:r>
              <a:rPr lang="en-GB" sz="1400" i="1" u="sng" dirty="0">
                <a:solidFill>
                  <a:srgbClr val="0645AD"/>
                </a:solidFill>
                <a:effectLst/>
                <a:latin typeface="Barlow" panose="00000500000000000000" pitchFamily="2" charset="0"/>
                <a:ea typeface="Aptos" panose="020B0004020202020204" pitchFamily="34" charset="0"/>
                <a:cs typeface="Aptos" panose="020B0004020202020204" pitchFamily="34" charset="0"/>
                <a:hlinkClick r:id="rId8"/>
              </a:rPr>
              <a:t>Initial Health Assessment</a:t>
            </a:r>
            <a:r>
              <a:rPr lang="en-GB" sz="1400" i="1" dirty="0">
                <a:solidFill>
                  <a:srgbClr val="333333"/>
                </a:solidFill>
                <a:effectLst/>
                <a:latin typeface="Barlow" panose="00000500000000000000" pitchFamily="2" charset="0"/>
                <a:ea typeface="Aptos" panose="020B0004020202020204" pitchFamily="34" charset="0"/>
                <a:cs typeface="Aptos" panose="020B0004020202020204" pitchFamily="34" charset="0"/>
              </a:rPr>
              <a:t> for newly arrived migrants has been undertaken, using the New Patient Questionnaire </a:t>
            </a:r>
            <a:endParaRPr lang="en-GB" sz="1400" i="1" dirty="0"/>
          </a:p>
        </p:txBody>
      </p:sp>
    </p:spTree>
    <p:extLst>
      <p:ext uri="{BB962C8B-B14F-4D97-AF65-F5344CB8AC3E}">
        <p14:creationId xmlns:p14="http://schemas.microsoft.com/office/powerpoint/2010/main" val="3187270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4723-3A47-3F7B-3012-565DF3FF14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13805A-BB6B-77F8-11EF-3713645642AF}"/>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CCB68FF9-8930-1D0F-7EFD-14B974B0FBFC}"/>
              </a:ext>
            </a:extLst>
          </p:cNvPr>
          <p:cNvSpPr/>
          <p:nvPr/>
        </p:nvSpPr>
        <p:spPr>
          <a:xfrm>
            <a:off x="128588" y="415622"/>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39CE6FF4-3B9D-5162-B004-73AEE4C9F8B6}"/>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F468C763-B485-3F72-7B11-EB93B2F5DE18}"/>
              </a:ext>
            </a:extLst>
          </p:cNvPr>
          <p:cNvSpPr/>
          <p:nvPr/>
        </p:nvSpPr>
        <p:spPr>
          <a:xfrm>
            <a:off x="128587" y="415620"/>
            <a:ext cx="5872165"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Support beyond registration</a:t>
            </a:r>
          </a:p>
        </p:txBody>
      </p:sp>
      <p:pic>
        <p:nvPicPr>
          <p:cNvPr id="7" name="Picture 6" descr="A picture containing graphical user interface&#10;&#10;Description automatically generated">
            <a:extLst>
              <a:ext uri="{FF2B5EF4-FFF2-40B4-BE49-F238E27FC236}">
                <a16:creationId xmlns:a16="http://schemas.microsoft.com/office/drawing/2014/main" id="{115CBB37-692C-782F-CD5D-4824181E9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Rounded Rectangle 2">
            <a:extLst>
              <a:ext uri="{FF2B5EF4-FFF2-40B4-BE49-F238E27FC236}">
                <a16:creationId xmlns:a16="http://schemas.microsoft.com/office/drawing/2014/main" id="{38128613-4F3F-2318-1267-182D5FD52685}"/>
              </a:ext>
            </a:extLst>
          </p:cNvPr>
          <p:cNvSpPr/>
          <p:nvPr/>
        </p:nvSpPr>
        <p:spPr>
          <a:xfrm>
            <a:off x="4843903" y="2200705"/>
            <a:ext cx="3756991" cy="2155492"/>
          </a:xfrm>
          <a:prstGeom prst="roundRect">
            <a:avLst/>
          </a:prstGeom>
          <a:solidFill>
            <a:srgbClr val="E1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Barlow" pitchFamily="2" charset="77"/>
            </a:endParaRPr>
          </a:p>
          <a:p>
            <a:pPr marL="285750" indent="-285750">
              <a:buFont typeface="Arial" panose="020B0604020202020204" pitchFamily="34" charset="0"/>
              <a:buChar char="•"/>
            </a:pPr>
            <a:r>
              <a:rPr lang="en-US" sz="1400" b="1" dirty="0">
                <a:solidFill>
                  <a:schemeClr val="tx1"/>
                </a:solidFill>
                <a:latin typeface="Barlow" pitchFamily="2" charset="77"/>
              </a:rPr>
              <a:t>Record communication/language needs</a:t>
            </a:r>
            <a:r>
              <a:rPr lang="en-US" sz="1400" dirty="0">
                <a:solidFill>
                  <a:schemeClr val="tx1"/>
                </a:solidFill>
                <a:latin typeface="Barlow" pitchFamily="2" charset="77"/>
              </a:rPr>
              <a:t> in patient profile</a:t>
            </a:r>
          </a:p>
          <a:p>
            <a:pPr marL="285750" indent="-285750">
              <a:buFont typeface="Arial" panose="020B0604020202020204" pitchFamily="34" charset="0"/>
              <a:buChar char="•"/>
            </a:pPr>
            <a:r>
              <a:rPr lang="en-US" sz="1400" b="1" dirty="0">
                <a:solidFill>
                  <a:schemeClr val="tx1"/>
                </a:solidFill>
                <a:latin typeface="Barlow" pitchFamily="2" charset="77"/>
              </a:rPr>
              <a:t>Waive fees</a:t>
            </a:r>
            <a:r>
              <a:rPr lang="en-US" sz="1400" dirty="0">
                <a:solidFill>
                  <a:schemeClr val="tx1"/>
                </a:solidFill>
                <a:latin typeface="Barlow" pitchFamily="2" charset="77"/>
              </a:rPr>
              <a:t> for medical reports and letters for people in vulnerable circumstances</a:t>
            </a:r>
          </a:p>
          <a:p>
            <a:pPr marL="285750" indent="-285750">
              <a:buFont typeface="Arial" panose="020B0604020202020204" pitchFamily="34" charset="0"/>
              <a:buChar char="•"/>
            </a:pPr>
            <a:r>
              <a:rPr lang="en-US" sz="1400" dirty="0">
                <a:solidFill>
                  <a:schemeClr val="tx1"/>
                </a:solidFill>
                <a:latin typeface="Barlow" pitchFamily="2" charset="77"/>
              </a:rPr>
              <a:t>Assist with access to </a:t>
            </a:r>
            <a:r>
              <a:rPr lang="en-US" sz="1400" b="1" dirty="0">
                <a:solidFill>
                  <a:schemeClr val="tx1"/>
                </a:solidFill>
                <a:latin typeface="Barlow" pitchFamily="2" charset="77"/>
                <a:hlinkClick r:id="rId4"/>
              </a:rPr>
              <a:t>online records </a:t>
            </a:r>
            <a:r>
              <a:rPr lang="en-US" sz="1400" dirty="0">
                <a:solidFill>
                  <a:schemeClr val="tx1"/>
                </a:solidFill>
                <a:latin typeface="Barlow" pitchFamily="2" charset="77"/>
              </a:rPr>
              <a:t>with a flexible approach to identity verification </a:t>
            </a:r>
            <a:r>
              <a:rPr lang="en-US" sz="1400" b="1" dirty="0">
                <a:solidFill>
                  <a:schemeClr val="tx1"/>
                </a:solidFill>
                <a:latin typeface="Barlow" pitchFamily="2" charset="77"/>
              </a:rPr>
              <a:t>or handheld records </a:t>
            </a:r>
          </a:p>
          <a:p>
            <a:pPr marL="285750" indent="-285750" algn="ctr">
              <a:buFontTx/>
              <a:buChar char="-"/>
            </a:pPr>
            <a:endParaRPr lang="en-US" dirty="0">
              <a:solidFill>
                <a:schemeClr val="tx1"/>
              </a:solidFill>
            </a:endParaRPr>
          </a:p>
        </p:txBody>
      </p:sp>
      <p:sp>
        <p:nvSpPr>
          <p:cNvPr id="9" name="Rounded Rectangle 8">
            <a:extLst>
              <a:ext uri="{FF2B5EF4-FFF2-40B4-BE49-F238E27FC236}">
                <a16:creationId xmlns:a16="http://schemas.microsoft.com/office/drawing/2014/main" id="{7BD0ED75-7044-D10E-2799-61918282EAEB}"/>
              </a:ext>
            </a:extLst>
          </p:cNvPr>
          <p:cNvSpPr/>
          <p:nvPr/>
        </p:nvSpPr>
        <p:spPr>
          <a:xfrm>
            <a:off x="543100" y="2200704"/>
            <a:ext cx="3756991" cy="2403409"/>
          </a:xfrm>
          <a:prstGeom prst="roundRect">
            <a:avLst/>
          </a:prstGeom>
          <a:solidFill>
            <a:srgbClr val="D3ECEC"/>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US" sz="1400" dirty="0">
              <a:solidFill>
                <a:schemeClr val="tx1"/>
              </a:solidFill>
              <a:latin typeface="Barlow" pitchFamily="2" charset="77"/>
            </a:endParaRPr>
          </a:p>
          <a:p>
            <a:pPr marL="285750" lvl="0" indent="-285750">
              <a:buFont typeface="Arial" panose="020B0604020202020204" pitchFamily="34" charset="0"/>
              <a:buChar char="•"/>
            </a:pPr>
            <a:r>
              <a:rPr lang="en-GB" sz="1400" b="0" i="0" dirty="0">
                <a:solidFill>
                  <a:schemeClr val="tx1"/>
                </a:solidFill>
                <a:latin typeface="Barlow" panose="00000500000000000000" pitchFamily="2" charset="0"/>
              </a:rPr>
              <a:t>Provide </a:t>
            </a:r>
            <a:r>
              <a:rPr lang="en-GB" sz="1400" b="1" i="0" dirty="0">
                <a:solidFill>
                  <a:schemeClr val="tx1"/>
                </a:solidFill>
                <a:latin typeface="Barlow" panose="00000500000000000000" pitchFamily="2" charset="0"/>
              </a:rPr>
              <a:t>translation </a:t>
            </a:r>
            <a:r>
              <a:rPr lang="en-GB" sz="1400" b="0" i="0" dirty="0">
                <a:solidFill>
                  <a:schemeClr val="tx1"/>
                </a:solidFill>
                <a:latin typeface="Barlow" panose="00000500000000000000" pitchFamily="2" charset="0"/>
              </a:rPr>
              <a:t>in all communication and pre-book interpreters</a:t>
            </a:r>
            <a:endParaRPr lang="en-GB" sz="14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400" dirty="0">
                <a:solidFill>
                  <a:schemeClr val="tx1"/>
                </a:solidFill>
                <a:latin typeface="Barlow" panose="00000500000000000000" pitchFamily="2" charset="0"/>
              </a:rPr>
              <a:t>Flexibility - a</a:t>
            </a:r>
            <a:r>
              <a:rPr lang="en-GB" sz="1400" b="0" i="0" dirty="0">
                <a:solidFill>
                  <a:schemeClr val="tx1"/>
                </a:solidFill>
                <a:latin typeface="Barlow" panose="00000500000000000000" pitchFamily="2" charset="0"/>
              </a:rPr>
              <a:t>llow </a:t>
            </a:r>
            <a:r>
              <a:rPr lang="en-GB" sz="1400" b="1" i="0" dirty="0">
                <a:solidFill>
                  <a:schemeClr val="tx1"/>
                </a:solidFill>
                <a:latin typeface="Barlow" panose="00000500000000000000" pitchFamily="2" charset="0"/>
              </a:rPr>
              <a:t>in-person appointment booking </a:t>
            </a:r>
            <a:endParaRPr lang="en-GB" sz="1400" b="0" i="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400" b="0" i="0" dirty="0">
                <a:solidFill>
                  <a:schemeClr val="tx1"/>
                </a:solidFill>
                <a:latin typeface="Barlow" panose="00000500000000000000" pitchFamily="2" charset="0"/>
              </a:rPr>
              <a:t>Where possible, offer </a:t>
            </a:r>
            <a:r>
              <a:rPr lang="en-GB" sz="1400" b="1" i="0" dirty="0">
                <a:solidFill>
                  <a:schemeClr val="tx1"/>
                </a:solidFill>
                <a:latin typeface="Barlow" panose="00000500000000000000" pitchFamily="2" charset="0"/>
              </a:rPr>
              <a:t>same day appointments </a:t>
            </a:r>
            <a:r>
              <a:rPr lang="en-GB" sz="1400" b="0" i="0" dirty="0">
                <a:solidFill>
                  <a:schemeClr val="tx1"/>
                </a:solidFill>
                <a:latin typeface="Barlow" panose="00000500000000000000" pitchFamily="2" charset="0"/>
              </a:rPr>
              <a:t>and run</a:t>
            </a:r>
            <a:r>
              <a:rPr lang="en-GB" sz="1400" b="1" i="0" dirty="0">
                <a:solidFill>
                  <a:schemeClr val="tx1"/>
                </a:solidFill>
                <a:latin typeface="Barlow" panose="00000500000000000000" pitchFamily="2" charset="0"/>
              </a:rPr>
              <a:t> drop-in clinics</a:t>
            </a:r>
            <a:endParaRPr lang="en-GB" sz="1400" b="0" i="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400" b="1" i="0" dirty="0">
                <a:solidFill>
                  <a:schemeClr val="tx1"/>
                </a:solidFill>
                <a:latin typeface="Barlow" panose="00000500000000000000" pitchFamily="2" charset="0"/>
              </a:rPr>
              <a:t>Lower threshold for face-to-face appointments</a:t>
            </a:r>
            <a:endParaRPr lang="en-GB" sz="1400" b="0" i="0" dirty="0">
              <a:solidFill>
                <a:schemeClr val="tx1"/>
              </a:solidFill>
              <a:latin typeface="Barlow" panose="00000500000000000000" pitchFamily="2" charset="0"/>
            </a:endParaRPr>
          </a:p>
          <a:p>
            <a:pPr marL="285750" indent="-285750" algn="ctr">
              <a:buFontTx/>
              <a:buChar char="-"/>
            </a:pPr>
            <a:endParaRPr lang="en-US" sz="1400" dirty="0">
              <a:solidFill>
                <a:schemeClr val="tx1"/>
              </a:solidFill>
            </a:endParaRPr>
          </a:p>
        </p:txBody>
      </p:sp>
      <p:sp>
        <p:nvSpPr>
          <p:cNvPr id="10" name="Rounded Rectangle 5">
            <a:extLst>
              <a:ext uri="{FF2B5EF4-FFF2-40B4-BE49-F238E27FC236}">
                <a16:creationId xmlns:a16="http://schemas.microsoft.com/office/drawing/2014/main" id="{1DFBBEAE-4941-D9EB-D76B-DBFF6C5381DD}"/>
              </a:ext>
            </a:extLst>
          </p:cNvPr>
          <p:cNvSpPr/>
          <p:nvPr/>
        </p:nvSpPr>
        <p:spPr>
          <a:xfrm>
            <a:off x="4843904" y="1624235"/>
            <a:ext cx="3756991" cy="576470"/>
          </a:xfrm>
          <a:prstGeom prst="roundRect">
            <a:avLst/>
          </a:prstGeom>
          <a:solidFill>
            <a:srgbClr val="0064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Barlow" pitchFamily="2" charset="77"/>
              </a:rPr>
              <a:t>	      Administrative Support</a:t>
            </a:r>
          </a:p>
        </p:txBody>
      </p:sp>
      <p:sp>
        <p:nvSpPr>
          <p:cNvPr id="11" name="Rounded Rectangle 1">
            <a:extLst>
              <a:ext uri="{FF2B5EF4-FFF2-40B4-BE49-F238E27FC236}">
                <a16:creationId xmlns:a16="http://schemas.microsoft.com/office/drawing/2014/main" id="{0233834A-EF2E-6650-C66A-A73F96DA45D5}"/>
              </a:ext>
            </a:extLst>
          </p:cNvPr>
          <p:cNvSpPr/>
          <p:nvPr/>
        </p:nvSpPr>
        <p:spPr>
          <a:xfrm>
            <a:off x="543101" y="1638338"/>
            <a:ext cx="3756991" cy="576470"/>
          </a:xfrm>
          <a:prstGeom prst="roundRect">
            <a:avLst/>
          </a:prstGeom>
          <a:solidFill>
            <a:srgbClr val="0088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Barlow" pitchFamily="2" charset="77"/>
              </a:rPr>
              <a:t>	Appointment Booking</a:t>
            </a:r>
          </a:p>
        </p:txBody>
      </p:sp>
      <p:sp>
        <p:nvSpPr>
          <p:cNvPr id="12" name="Rounded Rectangle 17">
            <a:extLst>
              <a:ext uri="{FF2B5EF4-FFF2-40B4-BE49-F238E27FC236}">
                <a16:creationId xmlns:a16="http://schemas.microsoft.com/office/drawing/2014/main" id="{039C2DAF-428C-1824-9BA6-314E9BD07BD9}"/>
              </a:ext>
            </a:extLst>
          </p:cNvPr>
          <p:cNvSpPr/>
          <p:nvPr/>
        </p:nvSpPr>
        <p:spPr>
          <a:xfrm>
            <a:off x="532449" y="5322535"/>
            <a:ext cx="3767642" cy="1194335"/>
          </a:xfrm>
          <a:prstGeom prst="roundRect">
            <a:avLst/>
          </a:prstGeom>
          <a:solidFill>
            <a:srgbClr val="FED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b="0" i="0" dirty="0">
                <a:solidFill>
                  <a:schemeClr val="tx1"/>
                </a:solidFill>
                <a:latin typeface="Barlow" panose="00000500000000000000" pitchFamily="2" charset="0"/>
              </a:rPr>
              <a:t>Connect patients with a </a:t>
            </a:r>
            <a:r>
              <a:rPr lang="en-GB" sz="1400" b="1" i="0" dirty="0">
                <a:solidFill>
                  <a:schemeClr val="tx1"/>
                </a:solidFill>
                <a:latin typeface="Barlow" panose="00000500000000000000" pitchFamily="2" charset="0"/>
              </a:rPr>
              <a:t>social prescriber</a:t>
            </a:r>
            <a:r>
              <a:rPr lang="en-GB" sz="1400" b="0" i="0" dirty="0">
                <a:solidFill>
                  <a:schemeClr val="tx1"/>
                </a:solidFill>
                <a:latin typeface="Barlow" panose="00000500000000000000" pitchFamily="2" charset="0"/>
              </a:rPr>
              <a:t> (see our toolkit)</a:t>
            </a:r>
            <a:endParaRPr lang="en-GB" sz="14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400" b="0" i="0" dirty="0">
                <a:solidFill>
                  <a:schemeClr val="tx1"/>
                </a:solidFill>
                <a:latin typeface="Barlow" panose="00000500000000000000" pitchFamily="2" charset="0"/>
              </a:rPr>
              <a:t>Provide a list of local support organisations in multiple languages</a:t>
            </a:r>
            <a:endParaRPr lang="en-GB" sz="1400" dirty="0">
              <a:solidFill>
                <a:schemeClr val="tx1"/>
              </a:solidFill>
              <a:latin typeface="Barlow" panose="00000500000000000000" pitchFamily="2" charset="0"/>
            </a:endParaRPr>
          </a:p>
        </p:txBody>
      </p:sp>
      <p:sp>
        <p:nvSpPr>
          <p:cNvPr id="13" name="Rounded Rectangle 15">
            <a:extLst>
              <a:ext uri="{FF2B5EF4-FFF2-40B4-BE49-F238E27FC236}">
                <a16:creationId xmlns:a16="http://schemas.microsoft.com/office/drawing/2014/main" id="{A8157584-1080-F1F9-B44D-1664CC628E23}"/>
              </a:ext>
            </a:extLst>
          </p:cNvPr>
          <p:cNvSpPr/>
          <p:nvPr/>
        </p:nvSpPr>
        <p:spPr>
          <a:xfrm>
            <a:off x="543100" y="4746063"/>
            <a:ext cx="3756991" cy="576470"/>
          </a:xfrm>
          <a:prstGeom prst="roundRect">
            <a:avLst/>
          </a:prstGeom>
          <a:solidFill>
            <a:srgbClr val="CB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Barlow" pitchFamily="2" charset="77"/>
              </a:rPr>
              <a:t>	Signposting</a:t>
            </a:r>
          </a:p>
        </p:txBody>
      </p:sp>
      <p:pic>
        <p:nvPicPr>
          <p:cNvPr id="14" name="Graphic 13" descr="Handshake with solid fill">
            <a:extLst>
              <a:ext uri="{FF2B5EF4-FFF2-40B4-BE49-F238E27FC236}">
                <a16:creationId xmlns:a16="http://schemas.microsoft.com/office/drawing/2014/main" id="{9A6F2C5A-B524-ADC7-BECF-B2155ACDB3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9798" y="4638679"/>
            <a:ext cx="594335" cy="594335"/>
          </a:xfrm>
          <a:prstGeom prst="rect">
            <a:avLst/>
          </a:prstGeom>
        </p:spPr>
      </p:pic>
      <p:pic>
        <p:nvPicPr>
          <p:cNvPr id="15" name="Graphic 14" descr="Laptop with solid fill">
            <a:extLst>
              <a:ext uri="{FF2B5EF4-FFF2-40B4-BE49-F238E27FC236}">
                <a16:creationId xmlns:a16="http://schemas.microsoft.com/office/drawing/2014/main" id="{B75CABEE-0F64-609A-68E8-1E1D86FA7E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2951" y="1624235"/>
            <a:ext cx="576470" cy="576470"/>
          </a:xfrm>
          <a:prstGeom prst="rect">
            <a:avLst/>
          </a:prstGeom>
        </p:spPr>
      </p:pic>
      <p:pic>
        <p:nvPicPr>
          <p:cNvPr id="16" name="Graphic 15" descr="Daily calendar with solid fill">
            <a:extLst>
              <a:ext uri="{FF2B5EF4-FFF2-40B4-BE49-F238E27FC236}">
                <a16:creationId xmlns:a16="http://schemas.microsoft.com/office/drawing/2014/main" id="{9E9B891B-B22F-99EA-93B0-640654931D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487" y="1614427"/>
            <a:ext cx="586278" cy="586278"/>
          </a:xfrm>
          <a:prstGeom prst="rect">
            <a:avLst/>
          </a:prstGeom>
        </p:spPr>
      </p:pic>
      <p:sp>
        <p:nvSpPr>
          <p:cNvPr id="17" name="Rounded Rectangle 17">
            <a:extLst>
              <a:ext uri="{FF2B5EF4-FFF2-40B4-BE49-F238E27FC236}">
                <a16:creationId xmlns:a16="http://schemas.microsoft.com/office/drawing/2014/main" id="{06F6E094-2207-D337-7A23-0FC9596B449D}"/>
              </a:ext>
            </a:extLst>
          </p:cNvPr>
          <p:cNvSpPr/>
          <p:nvPr/>
        </p:nvSpPr>
        <p:spPr>
          <a:xfrm>
            <a:off x="4843909" y="5172713"/>
            <a:ext cx="3767642" cy="1640075"/>
          </a:xfrm>
          <a:prstGeom prst="roundRect">
            <a:avLst/>
          </a:prstGeom>
          <a:solidFill>
            <a:srgbClr val="F4D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400" b="0" i="0" dirty="0">
                <a:solidFill>
                  <a:schemeClr val="tx1"/>
                </a:solidFill>
                <a:latin typeface="Barlow" panose="00000500000000000000" pitchFamily="2" charset="0"/>
              </a:rPr>
              <a:t>Display translated resources on how to register with a GP, navigating the NHS in different languages in the practice for patients, such as in waiting areas. See resources </a:t>
            </a:r>
            <a:r>
              <a:rPr lang="en-GB" sz="1400" b="0" i="0" dirty="0">
                <a:solidFill>
                  <a:schemeClr val="tx1"/>
                </a:solidFill>
                <a:latin typeface="Barlow" panose="00000500000000000000" pitchFamily="2" charset="0"/>
                <a:hlinkClick r:id="rId11"/>
              </a:rPr>
              <a:t>here</a:t>
            </a:r>
            <a:r>
              <a:rPr lang="en-GB" sz="1400" b="0" i="0" dirty="0">
                <a:solidFill>
                  <a:schemeClr val="tx1"/>
                </a:solidFill>
                <a:latin typeface="Barlow" panose="00000500000000000000" pitchFamily="2" charset="0"/>
              </a:rPr>
              <a:t>.</a:t>
            </a:r>
          </a:p>
        </p:txBody>
      </p:sp>
      <p:sp>
        <p:nvSpPr>
          <p:cNvPr id="18" name="Rounded Rectangle 15">
            <a:extLst>
              <a:ext uri="{FF2B5EF4-FFF2-40B4-BE49-F238E27FC236}">
                <a16:creationId xmlns:a16="http://schemas.microsoft.com/office/drawing/2014/main" id="{1B20B0A7-7E7E-8249-228A-8DF8A7406634}"/>
              </a:ext>
            </a:extLst>
          </p:cNvPr>
          <p:cNvSpPr/>
          <p:nvPr/>
        </p:nvSpPr>
        <p:spPr>
          <a:xfrm>
            <a:off x="4854559" y="4657296"/>
            <a:ext cx="3756991" cy="576470"/>
          </a:xfrm>
          <a:prstGeom prst="roundRect">
            <a:avLst/>
          </a:prstGeom>
          <a:solidFill>
            <a:srgbClr val="962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Barlow" pitchFamily="2" charset="77"/>
              </a:rPr>
              <a:t>	Translated resources</a:t>
            </a:r>
          </a:p>
        </p:txBody>
      </p:sp>
      <p:pic>
        <p:nvPicPr>
          <p:cNvPr id="19" name="Graphic 18" descr="Medical with solid fill">
            <a:extLst>
              <a:ext uri="{FF2B5EF4-FFF2-40B4-BE49-F238E27FC236}">
                <a16:creationId xmlns:a16="http://schemas.microsoft.com/office/drawing/2014/main" id="{E9FF56F3-2E8B-ADF3-CF3E-3AEA2D110EE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52951" y="4682919"/>
            <a:ext cx="576470" cy="576470"/>
          </a:xfrm>
          <a:prstGeom prst="rect">
            <a:avLst/>
          </a:prstGeom>
        </p:spPr>
      </p:pic>
    </p:spTree>
    <p:extLst>
      <p:ext uri="{BB962C8B-B14F-4D97-AF65-F5344CB8AC3E}">
        <p14:creationId xmlns:p14="http://schemas.microsoft.com/office/powerpoint/2010/main" val="4288086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80A0CB-2134-6D34-1759-50B51DC21BE2}"/>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grpSp>
        <p:nvGrpSpPr>
          <p:cNvPr id="25" name="Group 11">
            <a:extLst>
              <a:ext uri="{FF2B5EF4-FFF2-40B4-BE49-F238E27FC236}">
                <a16:creationId xmlns:a16="http://schemas.microsoft.com/office/drawing/2014/main" id="{322BFC0C-7C8E-8E90-D22C-C7073D47C2F5}"/>
              </a:ext>
            </a:extLst>
          </p:cNvPr>
          <p:cNvGrpSpPr/>
          <p:nvPr/>
        </p:nvGrpSpPr>
        <p:grpSpPr>
          <a:xfrm>
            <a:off x="4487271" y="1538597"/>
            <a:ext cx="1160060" cy="294195"/>
            <a:chOff x="0" y="0"/>
            <a:chExt cx="287325" cy="125759"/>
          </a:xfrm>
        </p:grpSpPr>
        <p:sp>
          <p:nvSpPr>
            <p:cNvPr id="26" name="Freeform 12">
              <a:extLst>
                <a:ext uri="{FF2B5EF4-FFF2-40B4-BE49-F238E27FC236}">
                  <a16:creationId xmlns:a16="http://schemas.microsoft.com/office/drawing/2014/main" id="{61A745F7-3DA3-BFEB-D94B-3D852325B0F0}"/>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27" name="TextBox 13">
              <a:extLst>
                <a:ext uri="{FF2B5EF4-FFF2-40B4-BE49-F238E27FC236}">
                  <a16:creationId xmlns:a16="http://schemas.microsoft.com/office/drawing/2014/main" id="{762BFEB2-C128-9B26-9D2E-A56BF4B9AD41}"/>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grpSp>
        <p:nvGrpSpPr>
          <p:cNvPr id="31" name="Group 11">
            <a:extLst>
              <a:ext uri="{FF2B5EF4-FFF2-40B4-BE49-F238E27FC236}">
                <a16:creationId xmlns:a16="http://schemas.microsoft.com/office/drawing/2014/main" id="{CFDE49B2-80F7-74EE-3EA1-330C4F6379BE}"/>
              </a:ext>
            </a:extLst>
          </p:cNvPr>
          <p:cNvGrpSpPr/>
          <p:nvPr/>
        </p:nvGrpSpPr>
        <p:grpSpPr>
          <a:xfrm>
            <a:off x="8043653" y="3686595"/>
            <a:ext cx="638023" cy="239996"/>
            <a:chOff x="0" y="0"/>
            <a:chExt cx="287325" cy="125759"/>
          </a:xfrm>
        </p:grpSpPr>
        <p:sp>
          <p:nvSpPr>
            <p:cNvPr id="32" name="Freeform 12">
              <a:extLst>
                <a:ext uri="{FF2B5EF4-FFF2-40B4-BE49-F238E27FC236}">
                  <a16:creationId xmlns:a16="http://schemas.microsoft.com/office/drawing/2014/main" id="{F1F3CF7C-8454-D25A-0A26-AA451E868E29}"/>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33" name="TextBox 13">
              <a:extLst>
                <a:ext uri="{FF2B5EF4-FFF2-40B4-BE49-F238E27FC236}">
                  <a16:creationId xmlns:a16="http://schemas.microsoft.com/office/drawing/2014/main" id="{9E08AC48-FD4F-7A73-2D3A-E48D26E66A56}"/>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grpSp>
        <p:nvGrpSpPr>
          <p:cNvPr id="34" name="Group 11">
            <a:extLst>
              <a:ext uri="{FF2B5EF4-FFF2-40B4-BE49-F238E27FC236}">
                <a16:creationId xmlns:a16="http://schemas.microsoft.com/office/drawing/2014/main" id="{DA0B4024-7381-9D7F-2815-EFBA7109B724}"/>
              </a:ext>
            </a:extLst>
          </p:cNvPr>
          <p:cNvGrpSpPr/>
          <p:nvPr/>
        </p:nvGrpSpPr>
        <p:grpSpPr>
          <a:xfrm>
            <a:off x="1707938" y="3870434"/>
            <a:ext cx="963294" cy="265797"/>
            <a:chOff x="0" y="0"/>
            <a:chExt cx="287325" cy="125759"/>
          </a:xfrm>
        </p:grpSpPr>
        <p:sp>
          <p:nvSpPr>
            <p:cNvPr id="35" name="Freeform 12">
              <a:extLst>
                <a:ext uri="{FF2B5EF4-FFF2-40B4-BE49-F238E27FC236}">
                  <a16:creationId xmlns:a16="http://schemas.microsoft.com/office/drawing/2014/main" id="{C888868E-2275-AAD1-D188-63BB67077782}"/>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36" name="TextBox 13">
              <a:extLst>
                <a:ext uri="{FF2B5EF4-FFF2-40B4-BE49-F238E27FC236}">
                  <a16:creationId xmlns:a16="http://schemas.microsoft.com/office/drawing/2014/main" id="{281DFA9D-1810-647F-5B9F-3275316898DC}"/>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sp>
        <p:nvSpPr>
          <p:cNvPr id="4" name="Rectangle 3">
            <a:extLst>
              <a:ext uri="{FF2B5EF4-FFF2-40B4-BE49-F238E27FC236}">
                <a16:creationId xmlns:a16="http://schemas.microsoft.com/office/drawing/2014/main" id="{501522BB-4DDB-35E9-1EB8-9FBE0675B416}"/>
              </a:ext>
            </a:extLst>
          </p:cNvPr>
          <p:cNvSpPr/>
          <p:nvPr/>
        </p:nvSpPr>
        <p:spPr>
          <a:xfrm>
            <a:off x="-2" y="414054"/>
            <a:ext cx="3971927"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Our work in the UK </a:t>
            </a:r>
          </a:p>
        </p:txBody>
      </p:sp>
      <p:sp>
        <p:nvSpPr>
          <p:cNvPr id="20" name="TextBox 21">
            <a:extLst>
              <a:ext uri="{FF2B5EF4-FFF2-40B4-BE49-F238E27FC236}">
                <a16:creationId xmlns:a16="http://schemas.microsoft.com/office/drawing/2014/main" id="{016366BD-63A1-D660-8CB0-7028FF919E2A}"/>
              </a:ext>
            </a:extLst>
          </p:cNvPr>
          <p:cNvSpPr txBox="1"/>
          <p:nvPr/>
        </p:nvSpPr>
        <p:spPr>
          <a:xfrm>
            <a:off x="33793" y="3716950"/>
            <a:ext cx="2773917" cy="419282"/>
          </a:xfrm>
          <a:prstGeom prst="rect">
            <a:avLst/>
          </a:prstGeom>
        </p:spPr>
        <p:txBody>
          <a:bodyPr wrap="square" lIns="0" tIns="0" rIns="0" bIns="0" rtlCol="0" anchor="t">
            <a:spAutoFit/>
          </a:bodyPr>
          <a:lstStyle/>
          <a:p>
            <a:pPr algn="ctr">
              <a:lnSpc>
                <a:spcPts val="3779"/>
              </a:lnSpc>
            </a:pPr>
            <a:r>
              <a:rPr lang="en-US" sz="1600">
                <a:solidFill>
                  <a:srgbClr val="E9511C"/>
                </a:solidFill>
                <a:latin typeface="Anton"/>
              </a:rPr>
              <a:t>DIRECT SUPPORT TO </a:t>
            </a:r>
            <a:r>
              <a:rPr lang="en-US" sz="1600">
                <a:solidFill>
                  <a:schemeClr val="bg1"/>
                </a:solidFill>
                <a:latin typeface="Anton"/>
              </a:rPr>
              <a:t>INDIVIDUALS</a:t>
            </a:r>
          </a:p>
        </p:txBody>
      </p:sp>
      <p:sp>
        <p:nvSpPr>
          <p:cNvPr id="21" name="TextBox 23">
            <a:extLst>
              <a:ext uri="{FF2B5EF4-FFF2-40B4-BE49-F238E27FC236}">
                <a16:creationId xmlns:a16="http://schemas.microsoft.com/office/drawing/2014/main" id="{16BF8C0A-773A-69AC-D02A-B2E60B6B405D}"/>
              </a:ext>
            </a:extLst>
          </p:cNvPr>
          <p:cNvSpPr txBox="1"/>
          <p:nvPr/>
        </p:nvSpPr>
        <p:spPr>
          <a:xfrm>
            <a:off x="2522201" y="1413510"/>
            <a:ext cx="4099597" cy="419282"/>
          </a:xfrm>
          <a:prstGeom prst="rect">
            <a:avLst/>
          </a:prstGeom>
        </p:spPr>
        <p:txBody>
          <a:bodyPr lIns="0" tIns="0" rIns="0" bIns="0" rtlCol="0" anchor="t">
            <a:spAutoFit/>
          </a:bodyPr>
          <a:lstStyle/>
          <a:p>
            <a:pPr algn="ctr">
              <a:lnSpc>
                <a:spcPts val="3779"/>
              </a:lnSpc>
            </a:pPr>
            <a:r>
              <a:rPr lang="en-US" sz="1600">
                <a:solidFill>
                  <a:srgbClr val="E9511C"/>
                </a:solidFill>
                <a:latin typeface="Anton"/>
              </a:rPr>
              <a:t>SUPPORTING</a:t>
            </a:r>
            <a:r>
              <a:rPr lang="en-US" sz="1600">
                <a:solidFill>
                  <a:schemeClr val="bg1"/>
                </a:solidFill>
                <a:latin typeface="Anton"/>
              </a:rPr>
              <a:t>  GP PRACTICES</a:t>
            </a:r>
          </a:p>
        </p:txBody>
      </p:sp>
      <p:sp>
        <p:nvSpPr>
          <p:cNvPr id="22" name="TextBox 25">
            <a:extLst>
              <a:ext uri="{FF2B5EF4-FFF2-40B4-BE49-F238E27FC236}">
                <a16:creationId xmlns:a16="http://schemas.microsoft.com/office/drawing/2014/main" id="{D4209127-FB4B-6CCA-940F-64A6DD868CF3}"/>
              </a:ext>
            </a:extLst>
          </p:cNvPr>
          <p:cNvSpPr txBox="1"/>
          <p:nvPr/>
        </p:nvSpPr>
        <p:spPr>
          <a:xfrm>
            <a:off x="6440817" y="3511093"/>
            <a:ext cx="2548870" cy="419282"/>
          </a:xfrm>
          <a:prstGeom prst="rect">
            <a:avLst/>
          </a:prstGeom>
        </p:spPr>
        <p:txBody>
          <a:bodyPr wrap="square" lIns="0" tIns="0" rIns="0" bIns="0" rtlCol="0" anchor="t">
            <a:spAutoFit/>
          </a:bodyPr>
          <a:lstStyle/>
          <a:p>
            <a:pPr algn="ctr">
              <a:lnSpc>
                <a:spcPts val="3779"/>
              </a:lnSpc>
            </a:pPr>
            <a:r>
              <a:rPr lang="en-US" sz="1600">
                <a:solidFill>
                  <a:srgbClr val="E9511C"/>
                </a:solidFill>
                <a:latin typeface="Anton"/>
              </a:rPr>
              <a:t>ADVOCATING FOR </a:t>
            </a:r>
            <a:r>
              <a:rPr lang="en-US" sz="1600">
                <a:solidFill>
                  <a:schemeClr val="bg1"/>
                </a:solidFill>
                <a:latin typeface="Anton"/>
              </a:rPr>
              <a:t>CHANGE</a:t>
            </a:r>
          </a:p>
        </p:txBody>
      </p:sp>
      <p:sp>
        <p:nvSpPr>
          <p:cNvPr id="24" name="TextBox 23">
            <a:extLst>
              <a:ext uri="{FF2B5EF4-FFF2-40B4-BE49-F238E27FC236}">
                <a16:creationId xmlns:a16="http://schemas.microsoft.com/office/drawing/2014/main" id="{8D73373E-B9CD-8D0F-58EE-B5282168BA69}"/>
              </a:ext>
            </a:extLst>
          </p:cNvPr>
          <p:cNvSpPr txBox="1"/>
          <p:nvPr/>
        </p:nvSpPr>
        <p:spPr>
          <a:xfrm>
            <a:off x="211541" y="4363258"/>
            <a:ext cx="2668137" cy="1600438"/>
          </a:xfrm>
          <a:prstGeom prst="rect">
            <a:avLst/>
          </a:prstGeom>
          <a:noFill/>
        </p:spPr>
        <p:txBody>
          <a:bodyPr wrap="square">
            <a:spAutoFit/>
          </a:bodyPr>
          <a:lstStyle/>
          <a:p>
            <a:r>
              <a:rPr lang="en-US" sz="1400" dirty="0">
                <a:solidFill>
                  <a:srgbClr val="005CA7"/>
                </a:solidFill>
                <a:latin typeface="Barlow" panose="00000500000000000000" pitchFamily="2" charset="0"/>
              </a:rPr>
              <a:t>Our team of volunteer doctors, nurses and caseworkers provide medical advice and support to people in the UK who cannot access healthcare through our primary care clinic and advice line</a:t>
            </a:r>
            <a:endParaRPr lang="en-GB" sz="1400" dirty="0">
              <a:solidFill>
                <a:srgbClr val="005CA7"/>
              </a:solidFill>
              <a:latin typeface="Barlow" panose="00000500000000000000" pitchFamily="2" charset="0"/>
            </a:endParaRPr>
          </a:p>
        </p:txBody>
      </p:sp>
      <p:sp>
        <p:nvSpPr>
          <p:cNvPr id="37" name="TextBox 36">
            <a:extLst>
              <a:ext uri="{FF2B5EF4-FFF2-40B4-BE49-F238E27FC236}">
                <a16:creationId xmlns:a16="http://schemas.microsoft.com/office/drawing/2014/main" id="{D73A0AD6-EB38-00C4-F964-E47A7F127CC4}"/>
              </a:ext>
            </a:extLst>
          </p:cNvPr>
          <p:cNvSpPr txBox="1"/>
          <p:nvPr/>
        </p:nvSpPr>
        <p:spPr>
          <a:xfrm>
            <a:off x="6172859" y="4176620"/>
            <a:ext cx="2859724" cy="1384995"/>
          </a:xfrm>
          <a:prstGeom prst="rect">
            <a:avLst/>
          </a:prstGeom>
          <a:noFill/>
        </p:spPr>
        <p:txBody>
          <a:bodyPr wrap="square">
            <a:spAutoFit/>
          </a:bodyPr>
          <a:lstStyle/>
          <a:p>
            <a:pPr algn="r"/>
            <a:r>
              <a:rPr lang="en-GB" sz="1400" dirty="0">
                <a:solidFill>
                  <a:srgbClr val="005CA7"/>
                </a:solidFill>
                <a:latin typeface="Barlow" panose="00000500000000000000" pitchFamily="2" charset="0"/>
              </a:rPr>
              <a:t>Supported by our volunteer team of 35 Experts by Experience we aim to make systemic changes to how those currently excluded from healthcare can access health services</a:t>
            </a:r>
          </a:p>
        </p:txBody>
      </p:sp>
      <p:sp>
        <p:nvSpPr>
          <p:cNvPr id="38" name="TextBox 37">
            <a:extLst>
              <a:ext uri="{FF2B5EF4-FFF2-40B4-BE49-F238E27FC236}">
                <a16:creationId xmlns:a16="http://schemas.microsoft.com/office/drawing/2014/main" id="{440EC6AB-82CD-9220-E6FD-B9931477AFAB}"/>
              </a:ext>
            </a:extLst>
          </p:cNvPr>
          <p:cNvSpPr txBox="1"/>
          <p:nvPr/>
        </p:nvSpPr>
        <p:spPr>
          <a:xfrm>
            <a:off x="3019107" y="1958306"/>
            <a:ext cx="3153751" cy="1169551"/>
          </a:xfrm>
          <a:prstGeom prst="rect">
            <a:avLst/>
          </a:prstGeom>
          <a:noFill/>
        </p:spPr>
        <p:txBody>
          <a:bodyPr wrap="square">
            <a:spAutoFit/>
          </a:bodyPr>
          <a:lstStyle/>
          <a:p>
            <a:pPr algn="ctr"/>
            <a:r>
              <a:rPr lang="en-US" sz="1400">
                <a:solidFill>
                  <a:srgbClr val="005CA7"/>
                </a:solidFill>
                <a:latin typeface="Barlow" panose="00000500000000000000" pitchFamily="2" charset="0"/>
              </a:rPr>
              <a:t>Safe Surgeries initiative: network of GP practices across the UK working to improve registration processes and reduce health inequalities</a:t>
            </a:r>
          </a:p>
          <a:p>
            <a:pPr algn="ctr"/>
            <a:endParaRPr lang="en-GB" sz="1400">
              <a:solidFill>
                <a:srgbClr val="005CA7"/>
              </a:solidFill>
              <a:latin typeface="Barlow" panose="00000500000000000000" pitchFamily="2" charset="0"/>
            </a:endParaRPr>
          </a:p>
        </p:txBody>
      </p:sp>
      <p:grpSp>
        <p:nvGrpSpPr>
          <p:cNvPr id="39" name="Group 14">
            <a:extLst>
              <a:ext uri="{FF2B5EF4-FFF2-40B4-BE49-F238E27FC236}">
                <a16:creationId xmlns:a16="http://schemas.microsoft.com/office/drawing/2014/main" id="{7D5DF615-4FE0-2851-335C-0F2FC7F03576}"/>
              </a:ext>
            </a:extLst>
          </p:cNvPr>
          <p:cNvGrpSpPr>
            <a:grpSpLocks noChangeAspect="1"/>
          </p:cNvGrpSpPr>
          <p:nvPr/>
        </p:nvGrpSpPr>
        <p:grpSpPr>
          <a:xfrm>
            <a:off x="3552382" y="3272792"/>
            <a:ext cx="2286535" cy="2180932"/>
            <a:chOff x="0" y="0"/>
            <a:chExt cx="6324600" cy="6032500"/>
          </a:xfrm>
        </p:grpSpPr>
        <p:sp>
          <p:nvSpPr>
            <p:cNvPr id="40" name="Freeform 15">
              <a:extLst>
                <a:ext uri="{FF2B5EF4-FFF2-40B4-BE49-F238E27FC236}">
                  <a16:creationId xmlns:a16="http://schemas.microsoft.com/office/drawing/2014/main" id="{8A371F1B-4C1B-99B8-7B53-872F60844768}"/>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a:stretch>
                <a:fillRect l="-13458" r="-13458"/>
              </a:stretch>
            </a:blipFill>
          </p:spPr>
          <p:txBody>
            <a:bodyPr/>
            <a:lstStyle/>
            <a:p>
              <a:endParaRPr lang="en-GB"/>
            </a:p>
          </p:txBody>
        </p:sp>
        <p:sp>
          <p:nvSpPr>
            <p:cNvPr id="41" name="Freeform 16">
              <a:extLst>
                <a:ext uri="{FF2B5EF4-FFF2-40B4-BE49-F238E27FC236}">
                  <a16:creationId xmlns:a16="http://schemas.microsoft.com/office/drawing/2014/main" id="{C26F0759-DBA3-EEB5-CB00-25CA820509E0}"/>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grpSp>
        <p:nvGrpSpPr>
          <p:cNvPr id="42" name="Group 17">
            <a:extLst>
              <a:ext uri="{FF2B5EF4-FFF2-40B4-BE49-F238E27FC236}">
                <a16:creationId xmlns:a16="http://schemas.microsoft.com/office/drawing/2014/main" id="{3A6C8B44-BC10-07D1-6362-FA9ABFBDFD15}"/>
              </a:ext>
            </a:extLst>
          </p:cNvPr>
          <p:cNvGrpSpPr>
            <a:grpSpLocks noChangeAspect="1"/>
          </p:cNvGrpSpPr>
          <p:nvPr/>
        </p:nvGrpSpPr>
        <p:grpSpPr>
          <a:xfrm>
            <a:off x="6698386" y="1538597"/>
            <a:ext cx="2033732" cy="1939804"/>
            <a:chOff x="0" y="0"/>
            <a:chExt cx="6324600" cy="6032500"/>
          </a:xfrm>
        </p:grpSpPr>
        <p:sp>
          <p:nvSpPr>
            <p:cNvPr id="43" name="Freeform 18">
              <a:extLst>
                <a:ext uri="{FF2B5EF4-FFF2-40B4-BE49-F238E27FC236}">
                  <a16:creationId xmlns:a16="http://schemas.microsoft.com/office/drawing/2014/main" id="{D2891AD2-E608-F54A-5786-6A7DEBC593CE}"/>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4"/>
              <a:stretch>
                <a:fillRect r="-69020" b="-18376"/>
              </a:stretch>
            </a:blipFill>
          </p:spPr>
          <p:txBody>
            <a:bodyPr/>
            <a:lstStyle/>
            <a:p>
              <a:endParaRPr lang="en-GB"/>
            </a:p>
          </p:txBody>
        </p:sp>
        <p:sp>
          <p:nvSpPr>
            <p:cNvPr id="44" name="Freeform 19">
              <a:extLst>
                <a:ext uri="{FF2B5EF4-FFF2-40B4-BE49-F238E27FC236}">
                  <a16:creationId xmlns:a16="http://schemas.microsoft.com/office/drawing/2014/main" id="{BACBBA85-00FD-DF65-5874-6DDFB38E46CA}"/>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grpSp>
        <p:nvGrpSpPr>
          <p:cNvPr id="45" name="Group 5">
            <a:extLst>
              <a:ext uri="{FF2B5EF4-FFF2-40B4-BE49-F238E27FC236}">
                <a16:creationId xmlns:a16="http://schemas.microsoft.com/office/drawing/2014/main" id="{901E2830-F323-550B-6530-E4BCF2D23275}"/>
              </a:ext>
            </a:extLst>
          </p:cNvPr>
          <p:cNvGrpSpPr>
            <a:grpSpLocks noChangeAspect="1"/>
          </p:cNvGrpSpPr>
          <p:nvPr/>
        </p:nvGrpSpPr>
        <p:grpSpPr>
          <a:xfrm>
            <a:off x="532450" y="1795457"/>
            <a:ext cx="1798709" cy="1715636"/>
            <a:chOff x="0" y="0"/>
            <a:chExt cx="6324600" cy="6032500"/>
          </a:xfrm>
        </p:grpSpPr>
        <p:sp>
          <p:nvSpPr>
            <p:cNvPr id="46" name="Freeform 6">
              <a:extLst>
                <a:ext uri="{FF2B5EF4-FFF2-40B4-BE49-F238E27FC236}">
                  <a16:creationId xmlns:a16="http://schemas.microsoft.com/office/drawing/2014/main" id="{4AF231CB-92C7-E954-6AC3-4002D5102897}"/>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5"/>
              <a:stretch>
                <a:fillRect t="-15797" b="-41785"/>
              </a:stretch>
            </a:blipFill>
          </p:spPr>
          <p:txBody>
            <a:bodyPr/>
            <a:lstStyle/>
            <a:p>
              <a:endParaRPr lang="en-GB"/>
            </a:p>
          </p:txBody>
        </p:sp>
        <p:sp>
          <p:nvSpPr>
            <p:cNvPr id="47" name="Freeform 7">
              <a:extLst>
                <a:ext uri="{FF2B5EF4-FFF2-40B4-BE49-F238E27FC236}">
                  <a16:creationId xmlns:a16="http://schemas.microsoft.com/office/drawing/2014/main" id="{560BD284-565D-C7B9-FE50-63AB5318B99E}"/>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pic>
        <p:nvPicPr>
          <p:cNvPr id="3" name="Picture 2" descr="A picture containing graphical user interface&#10;&#10;Description automatically generated">
            <a:extLst>
              <a:ext uri="{FF2B5EF4-FFF2-40B4-BE49-F238E27FC236}">
                <a16:creationId xmlns:a16="http://schemas.microsoft.com/office/drawing/2014/main" id="{84CF52B8-0566-5A35-B380-FC5F1EA3C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1085880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2B6C-0C15-547B-917B-F4930325F5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1E2F02-9C33-54CE-99C6-5ACE063BC87A}"/>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4E51ADD0-E741-A551-73B5-993B6E6003F3}"/>
              </a:ext>
            </a:extLst>
          </p:cNvPr>
          <p:cNvSpPr/>
          <p:nvPr/>
        </p:nvSpPr>
        <p:spPr>
          <a:xfrm>
            <a:off x="128588" y="415622"/>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8F350222-3F95-8D66-9CA0-A90AD764FBD7}"/>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4E5EB9B6-D6FF-9F8A-7A73-DD2F11D2BE01}"/>
              </a:ext>
            </a:extLst>
          </p:cNvPr>
          <p:cNvSpPr/>
          <p:nvPr/>
        </p:nvSpPr>
        <p:spPr>
          <a:xfrm>
            <a:off x="128588" y="415620"/>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Language interpreting</a:t>
            </a:r>
          </a:p>
        </p:txBody>
      </p:sp>
      <p:pic>
        <p:nvPicPr>
          <p:cNvPr id="7" name="Picture 6" descr="A picture containing graphical user interface&#10;&#10;Description automatically generated">
            <a:extLst>
              <a:ext uri="{FF2B5EF4-FFF2-40B4-BE49-F238E27FC236}">
                <a16:creationId xmlns:a16="http://schemas.microsoft.com/office/drawing/2014/main" id="{17449DDE-D6B0-B134-6C6D-260F27C51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Content Placeholder 2">
            <a:extLst>
              <a:ext uri="{FF2B5EF4-FFF2-40B4-BE49-F238E27FC236}">
                <a16:creationId xmlns:a16="http://schemas.microsoft.com/office/drawing/2014/main" id="{4BCD58F2-6E2D-6A68-0765-8299F854D78A}"/>
              </a:ext>
            </a:extLst>
          </p:cNvPr>
          <p:cNvSpPr>
            <a:spLocks noGrp="1"/>
          </p:cNvSpPr>
          <p:nvPr>
            <p:ph idx="1"/>
          </p:nvPr>
        </p:nvSpPr>
        <p:spPr>
          <a:xfrm>
            <a:off x="246909" y="1782626"/>
            <a:ext cx="4423061" cy="4080624"/>
          </a:xfrm>
        </p:spPr>
        <p:txBody>
          <a:bodyPr>
            <a:normAutofit fontScale="85000" lnSpcReduction="10000"/>
          </a:bodyPr>
          <a:lstStyle/>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 Be aware of local arrangements</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Ensure availability of interpreters at reception and consultation</a:t>
            </a:r>
          </a:p>
          <a:p>
            <a:pPr>
              <a:spcBef>
                <a:spcPts val="1200"/>
              </a:spcBef>
              <a:buClr>
                <a:srgbClr val="0070C0"/>
              </a:buClr>
              <a:buFont typeface="Wingdings" panose="05000000000000000000" pitchFamily="2" charset="2"/>
              <a:buChar char="ü"/>
            </a:pPr>
            <a:r>
              <a:rPr lang="en-GB" sz="2000" b="1" dirty="0">
                <a:solidFill>
                  <a:srgbClr val="008878"/>
                </a:solidFill>
                <a:latin typeface="Barlow" panose="00000500000000000000" pitchFamily="2" charset="0"/>
                <a:ea typeface="Helvetica Neue" charset="0"/>
                <a:cs typeface="Helvetica Neue" charset="0"/>
              </a:rPr>
              <a:t>Double time </a:t>
            </a:r>
            <a:r>
              <a:rPr lang="en-GB" sz="2000" dirty="0">
                <a:latin typeface="Barlow" panose="00000500000000000000" pitchFamily="2" charset="0"/>
                <a:ea typeface="Helvetica Neue" charset="0"/>
                <a:cs typeface="Helvetica Neue" charset="0"/>
              </a:rPr>
              <a:t>for appointments </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Record </a:t>
            </a:r>
            <a:r>
              <a:rPr lang="en-GB" sz="2000" b="1" dirty="0">
                <a:solidFill>
                  <a:srgbClr val="008878"/>
                </a:solidFill>
                <a:latin typeface="Barlow" panose="00000500000000000000" pitchFamily="2" charset="0"/>
                <a:ea typeface="Helvetica Neue" charset="0"/>
                <a:cs typeface="Helvetica Neue" charset="0"/>
              </a:rPr>
              <a:t>language and dialect </a:t>
            </a:r>
            <a:r>
              <a:rPr lang="en-GB" sz="2000" dirty="0">
                <a:latin typeface="Barlow" panose="00000500000000000000" pitchFamily="2" charset="0"/>
                <a:ea typeface="Helvetica Neue" charset="0"/>
                <a:cs typeface="Helvetica Neue" charset="0"/>
              </a:rPr>
              <a:t>in patient record + flag to pre-book (use a </a:t>
            </a:r>
            <a:r>
              <a:rPr lang="en-GB" sz="2000" dirty="0">
                <a:latin typeface="Barlow" panose="00000500000000000000" pitchFamily="2" charset="0"/>
                <a:ea typeface="Helvetica Neue" charset="0"/>
                <a:cs typeface="Helvetica Neue" charset="0"/>
                <a:hlinkClick r:id="rId4"/>
              </a:rPr>
              <a:t>language identification chart</a:t>
            </a:r>
            <a:r>
              <a:rPr lang="en-GB" sz="2000" dirty="0">
                <a:latin typeface="Barlow" panose="00000500000000000000" pitchFamily="2" charset="0"/>
                <a:ea typeface="Helvetica Neue" charset="0"/>
                <a:cs typeface="Helvetica Neue" charset="0"/>
              </a:rPr>
              <a:t>)</a:t>
            </a:r>
          </a:p>
          <a:p>
            <a:pPr>
              <a:spcBef>
                <a:spcPts val="1200"/>
              </a:spcBef>
              <a:buClr>
                <a:srgbClr val="0070C0"/>
              </a:buClr>
              <a:buFont typeface="Wingdings" panose="05000000000000000000" pitchFamily="2" charset="2"/>
              <a:buChar char="ü"/>
            </a:pPr>
            <a:r>
              <a:rPr lang="en-GB" sz="2000" b="1" dirty="0">
                <a:solidFill>
                  <a:srgbClr val="008878"/>
                </a:solidFill>
                <a:latin typeface="Barlow" panose="00000500000000000000" pitchFamily="2" charset="0"/>
                <a:ea typeface="Helvetica Neue" charset="0"/>
                <a:cs typeface="Helvetica Neue" charset="0"/>
              </a:rPr>
              <a:t>Professional</a:t>
            </a:r>
            <a:r>
              <a:rPr lang="en-GB" sz="2000" dirty="0">
                <a:latin typeface="Barlow" panose="00000500000000000000" pitchFamily="2" charset="0"/>
                <a:ea typeface="Helvetica Neue" charset="0"/>
                <a:cs typeface="Helvetica Neue" charset="0"/>
              </a:rPr>
              <a:t> interpreters (avoid friends/family/children)</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Raise awareness and promote the option to use an interpreter to patients </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Handheld translators/tablets at reception</a:t>
            </a:r>
          </a:p>
          <a:p>
            <a:pPr>
              <a:spcBef>
                <a:spcPts val="1200"/>
              </a:spcBef>
              <a:buClr>
                <a:srgbClr val="0070C0"/>
              </a:buClr>
              <a:buFont typeface="Wingdings" panose="05000000000000000000" pitchFamily="2" charset="2"/>
              <a:buChar char="ü"/>
            </a:pPr>
            <a:endParaRPr lang="en-GB" sz="2000" dirty="0">
              <a:latin typeface="Barlow" panose="00000500000000000000" pitchFamily="2" charset="0"/>
              <a:ea typeface="Helvetica Neue" charset="0"/>
              <a:cs typeface="Helvetica Neue" charset="0"/>
            </a:endParaRPr>
          </a:p>
        </p:txBody>
      </p:sp>
      <p:pic>
        <p:nvPicPr>
          <p:cNvPr id="9" name="Picture 8">
            <a:extLst>
              <a:ext uri="{FF2B5EF4-FFF2-40B4-BE49-F238E27FC236}">
                <a16:creationId xmlns:a16="http://schemas.microsoft.com/office/drawing/2014/main" id="{6A4A28C3-1FF8-583F-A4BA-3BFD32EFC39C}"/>
              </a:ext>
            </a:extLst>
          </p:cNvPr>
          <p:cNvPicPr>
            <a:picLocks noChangeAspect="1"/>
          </p:cNvPicPr>
          <p:nvPr/>
        </p:nvPicPr>
        <p:blipFill>
          <a:blip r:embed="rId5"/>
          <a:stretch>
            <a:fillRect/>
          </a:stretch>
        </p:blipFill>
        <p:spPr>
          <a:xfrm>
            <a:off x="5105651" y="2241383"/>
            <a:ext cx="1638529" cy="1419423"/>
          </a:xfrm>
          <a:prstGeom prst="rect">
            <a:avLst/>
          </a:prstGeom>
        </p:spPr>
      </p:pic>
      <p:sp>
        <p:nvSpPr>
          <p:cNvPr id="10" name="TextBox 9">
            <a:extLst>
              <a:ext uri="{FF2B5EF4-FFF2-40B4-BE49-F238E27FC236}">
                <a16:creationId xmlns:a16="http://schemas.microsoft.com/office/drawing/2014/main" id="{E0FF39CC-FEAD-7311-354A-CDCE1CE321DF}"/>
              </a:ext>
            </a:extLst>
          </p:cNvPr>
          <p:cNvSpPr txBox="1"/>
          <p:nvPr/>
        </p:nvSpPr>
        <p:spPr>
          <a:xfrm>
            <a:off x="493322" y="6096496"/>
            <a:ext cx="3909786" cy="646331"/>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rgbClr val="005CA7"/>
                </a:solidFill>
                <a:latin typeface="Barlow" panose="00000500000000000000" pitchFamily="2" charset="0"/>
                <a:hlinkClick r:id="rId6"/>
              </a:rPr>
              <a:t>Migrant Health guide - interpreting general principles</a:t>
            </a:r>
            <a:endParaRPr lang="en-GB" sz="1200" dirty="0">
              <a:solidFill>
                <a:srgbClr val="005CA7"/>
              </a:solidFill>
              <a:latin typeface="Barlow" panose="00000500000000000000" pitchFamily="2" charset="0"/>
            </a:endParaRPr>
          </a:p>
          <a:p>
            <a:pPr marL="171450" indent="-171450">
              <a:buFont typeface="Arial" panose="020B0604020202020204" pitchFamily="34" charset="0"/>
              <a:buChar char="•"/>
            </a:pPr>
            <a:r>
              <a:rPr lang="en-GB" sz="1200" dirty="0">
                <a:solidFill>
                  <a:srgbClr val="005CA7"/>
                </a:solidFill>
                <a:latin typeface="Barlow" panose="00000500000000000000" pitchFamily="2" charset="0"/>
                <a:cs typeface="Arial" panose="020B0604020202020204" pitchFamily="34" charset="0"/>
                <a:hlinkClick r:id="rId7"/>
              </a:rPr>
              <a:t>BMA guidance</a:t>
            </a:r>
            <a:endParaRPr lang="en-GB" sz="1200" dirty="0">
              <a:solidFill>
                <a:srgbClr val="005CA7"/>
              </a:solidFill>
              <a:latin typeface="Barlow" panose="00000500000000000000" pitchFamily="2" charset="0"/>
              <a:cs typeface="Arial" panose="020B0604020202020204" pitchFamily="34" charset="0"/>
              <a:hlinkClick r:id="rId4"/>
            </a:endParaRPr>
          </a:p>
          <a:p>
            <a:pPr marL="171450" indent="-171450">
              <a:buFont typeface="Arial" panose="020B0604020202020204" pitchFamily="34" charset="0"/>
              <a:buChar char="•"/>
            </a:pPr>
            <a:endParaRPr lang="en-GB" sz="1200" dirty="0">
              <a:solidFill>
                <a:srgbClr val="005CA7"/>
              </a:solidFill>
              <a:latin typeface="Barlow" panose="00000500000000000000" pitchFamily="2" charset="0"/>
            </a:endParaRPr>
          </a:p>
        </p:txBody>
      </p:sp>
      <p:pic>
        <p:nvPicPr>
          <p:cNvPr id="11" name="Graphic 10" descr="Open book outline">
            <a:extLst>
              <a:ext uri="{FF2B5EF4-FFF2-40B4-BE49-F238E27FC236}">
                <a16:creationId xmlns:a16="http://schemas.microsoft.com/office/drawing/2014/main" id="{97F92EC2-4507-2C43-7C34-3A60FBF7E6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692" y="6148959"/>
            <a:ext cx="492825" cy="492825"/>
          </a:xfrm>
          <a:prstGeom prst="rect">
            <a:avLst/>
          </a:prstGeom>
        </p:spPr>
      </p:pic>
      <p:pic>
        <p:nvPicPr>
          <p:cNvPr id="12" name="Content Placeholder 6">
            <a:extLst>
              <a:ext uri="{FF2B5EF4-FFF2-40B4-BE49-F238E27FC236}">
                <a16:creationId xmlns:a16="http://schemas.microsoft.com/office/drawing/2014/main" id="{F551507E-DAD2-4D14-78D3-334549969A7D}"/>
              </a:ext>
            </a:extLst>
          </p:cNvPr>
          <p:cNvPicPr>
            <a:picLocks noChangeAspect="1"/>
          </p:cNvPicPr>
          <p:nvPr/>
        </p:nvPicPr>
        <p:blipFill rotWithShape="1">
          <a:blip r:embed="rId10"/>
          <a:srcRect l="48415" t="24105" r="26145" b="11710"/>
          <a:stretch/>
        </p:blipFill>
        <p:spPr>
          <a:xfrm>
            <a:off x="6949521" y="1390463"/>
            <a:ext cx="1989138" cy="2822969"/>
          </a:xfrm>
          <a:prstGeom prst="rect">
            <a:avLst/>
          </a:prstGeom>
          <a:ln w="19050">
            <a:solidFill>
              <a:schemeClr val="accent1"/>
            </a:solidFill>
          </a:ln>
        </p:spPr>
      </p:pic>
      <p:sp>
        <p:nvSpPr>
          <p:cNvPr id="13" name="TextBox 12">
            <a:extLst>
              <a:ext uri="{FF2B5EF4-FFF2-40B4-BE49-F238E27FC236}">
                <a16:creationId xmlns:a16="http://schemas.microsoft.com/office/drawing/2014/main" id="{FB36B1F6-CD36-A372-6F0D-CDD8269C1ECA}"/>
              </a:ext>
            </a:extLst>
          </p:cNvPr>
          <p:cNvSpPr txBox="1"/>
          <p:nvPr/>
        </p:nvSpPr>
        <p:spPr>
          <a:xfrm>
            <a:off x="4977747" y="4671096"/>
            <a:ext cx="3960912" cy="1293971"/>
          </a:xfrm>
          <a:prstGeom prst="roundRect">
            <a:avLst/>
          </a:prstGeom>
          <a:solidFill>
            <a:srgbClr val="D3ECEC"/>
          </a:solidFill>
        </p:spPr>
        <p:txBody>
          <a:bodyPr wrap="square">
            <a:spAutoFit/>
          </a:bodyPr>
          <a:lstStyle/>
          <a:p>
            <a:pPr algn="ctr"/>
            <a:r>
              <a:rPr lang="en-GB" sz="1400" i="1" dirty="0">
                <a:latin typeface="Barlow" panose="00000500000000000000" pitchFamily="2" charset="0"/>
              </a:rPr>
              <a:t>Patients should be able to access primary care services in a way that ensures their language and communication requirements do not prevent them receiving the same quality of healthcare as English speaking patients</a:t>
            </a:r>
          </a:p>
        </p:txBody>
      </p:sp>
    </p:spTree>
    <p:extLst>
      <p:ext uri="{BB962C8B-B14F-4D97-AF65-F5344CB8AC3E}">
        <p14:creationId xmlns:p14="http://schemas.microsoft.com/office/powerpoint/2010/main" val="2522782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5EC1-DDA2-87F2-CB3C-374208B124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D6F00E-206E-FE11-E724-2C5A63DCC350}"/>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81CADB13-4147-EBF8-F5FA-208C40E49A1C}"/>
              </a:ext>
            </a:extLst>
          </p:cNvPr>
          <p:cNvSpPr/>
          <p:nvPr/>
        </p:nvSpPr>
        <p:spPr>
          <a:xfrm>
            <a:off x="128588" y="415622"/>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598CF160-67AD-2F1D-F710-811D87A9C0EC}"/>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7B9DEA65-0112-8740-2CA5-4A68312656C8}"/>
              </a:ext>
            </a:extLst>
          </p:cNvPr>
          <p:cNvSpPr/>
          <p:nvPr/>
        </p:nvSpPr>
        <p:spPr>
          <a:xfrm>
            <a:off x="128588" y="415620"/>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Help with health costs</a:t>
            </a:r>
          </a:p>
        </p:txBody>
      </p:sp>
      <p:pic>
        <p:nvPicPr>
          <p:cNvPr id="7" name="Picture 6" descr="A picture containing graphical user interface&#10;&#10;Description automatically generated">
            <a:extLst>
              <a:ext uri="{FF2B5EF4-FFF2-40B4-BE49-F238E27FC236}">
                <a16:creationId xmlns:a16="http://schemas.microsoft.com/office/drawing/2014/main" id="{AD668062-4093-2381-E074-5EABE3371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Content Placeholder 2">
            <a:extLst>
              <a:ext uri="{FF2B5EF4-FFF2-40B4-BE49-F238E27FC236}">
                <a16:creationId xmlns:a16="http://schemas.microsoft.com/office/drawing/2014/main" id="{36625AEE-13C4-33E1-3048-04F9ECAB35A0}"/>
              </a:ext>
            </a:extLst>
          </p:cNvPr>
          <p:cNvSpPr>
            <a:spLocks noGrp="1"/>
          </p:cNvSpPr>
          <p:nvPr>
            <p:ph idx="1"/>
          </p:nvPr>
        </p:nvSpPr>
        <p:spPr>
          <a:xfrm>
            <a:off x="246909" y="1782626"/>
            <a:ext cx="4423061" cy="4080624"/>
          </a:xfrm>
        </p:spPr>
        <p:txBody>
          <a:bodyPr>
            <a:normAutofit fontScale="85000" lnSpcReduction="20000"/>
          </a:bodyPr>
          <a:lstStyle/>
          <a:p>
            <a:pPr>
              <a:spcBef>
                <a:spcPts val="1200"/>
              </a:spcBef>
              <a:buFont typeface="Wingdings" panose="05000000000000000000" pitchFamily="2" charset="2"/>
              <a:buChar char="ü"/>
            </a:pPr>
            <a:r>
              <a:rPr lang="en-GB" sz="2000" dirty="0">
                <a:latin typeface="Barlow" panose="00000500000000000000" pitchFamily="2" charset="0"/>
                <a:ea typeface="Helvetica Neue" charset="0"/>
                <a:cs typeface="Helvetica Neue" charset="0"/>
              </a:rPr>
              <a:t>Anyone – regardless of immigration status – can apply for a HC2 certificate</a:t>
            </a:r>
          </a:p>
          <a:p>
            <a:pPr>
              <a:spcBef>
                <a:spcPts val="1200"/>
              </a:spcBef>
              <a:buFont typeface="Wingdings" panose="05000000000000000000" pitchFamily="2" charset="2"/>
              <a:buChar char="ü"/>
            </a:pPr>
            <a:r>
              <a:rPr lang="en-GB" sz="2000" dirty="0">
                <a:latin typeface="Barlow" panose="00000500000000000000" pitchFamily="2" charset="0"/>
                <a:ea typeface="Helvetica Neue" charset="0"/>
                <a:cs typeface="Helvetica Neue" charset="0"/>
              </a:rPr>
              <a:t>Free NHS prescriptions, dental treatment and sight tests</a:t>
            </a: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Keep copies of the HC1 form in the reception area</a:t>
            </a:r>
            <a:endParaRPr lang="en-GB" sz="2000" dirty="0">
              <a:latin typeface="Barlow" panose="00000500000000000000" pitchFamily="2" charset="0"/>
              <a:ea typeface="Helvetica Neue" charset="0"/>
              <a:cs typeface="Helvetica Neue" charset="0"/>
            </a:endParaRP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Refer patients to organisations who can support completion of the HC1 form</a:t>
            </a: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Order HC1 forms in bulk from PCSE Online portal </a:t>
            </a:r>
            <a:br>
              <a:rPr lang="en-GB" sz="2000" dirty="0">
                <a:latin typeface="Barlow" panose="00000500000000000000" pitchFamily="2" charset="0"/>
                <a:cs typeface="Arial" panose="020B0604020202020204" pitchFamily="34" charset="0"/>
              </a:rPr>
            </a:br>
            <a:endParaRPr lang="en-GB" sz="2000" dirty="0">
              <a:latin typeface="Barlow" panose="00000500000000000000" pitchFamily="2" charset="0"/>
              <a:cs typeface="Arial" panose="020B0604020202020204" pitchFamily="34" charset="0"/>
            </a:endParaRPr>
          </a:p>
          <a:p>
            <a:pPr>
              <a:spcBef>
                <a:spcPts val="1200"/>
              </a:spcBef>
            </a:pPr>
            <a:r>
              <a:rPr lang="en-GB" sz="2000" dirty="0">
                <a:latin typeface="Barlow" panose="00000500000000000000" pitchFamily="2" charset="0"/>
                <a:ea typeface="Helvetica Neue" charset="0"/>
                <a:cs typeface="Helvetica Neue" charset="0"/>
                <a:hlinkClick r:id="rId4"/>
              </a:rPr>
              <a:t>Guidance for supporting application for people seeking asylum</a:t>
            </a:r>
            <a:endParaRPr lang="en-GB" sz="2000" dirty="0">
              <a:latin typeface="Barlow" panose="00000500000000000000" pitchFamily="2" charset="0"/>
              <a:cs typeface="Arial" panose="020B0604020202020204" pitchFamily="34" charset="0"/>
            </a:endParaRPr>
          </a:p>
          <a:p>
            <a:pPr>
              <a:spcBef>
                <a:spcPts val="1200"/>
              </a:spcBef>
            </a:pPr>
            <a:r>
              <a:rPr lang="en-GB" sz="2000" dirty="0">
                <a:latin typeface="Barlow" panose="00000500000000000000" pitchFamily="2" charset="0"/>
                <a:cs typeface="Arial" panose="020B0604020202020204" pitchFamily="34" charset="0"/>
                <a:hlinkClick r:id="rId5"/>
              </a:rPr>
              <a:t>Advice in other languages</a:t>
            </a:r>
            <a:endParaRPr lang="en-GB" sz="2000" dirty="0">
              <a:latin typeface="Barlow" panose="00000500000000000000" pitchFamily="2" charset="0"/>
              <a:cs typeface="Arial" panose="020B0604020202020204" pitchFamily="34" charset="0"/>
            </a:endParaRPr>
          </a:p>
          <a:p>
            <a:pPr marL="0" indent="0">
              <a:spcBef>
                <a:spcPts val="1200"/>
              </a:spcBef>
              <a:buClr>
                <a:srgbClr val="0070C0"/>
              </a:buClr>
              <a:buNone/>
            </a:pPr>
            <a:endParaRPr lang="en-GB" sz="2000" dirty="0">
              <a:latin typeface="Barlow" panose="00000500000000000000" pitchFamily="2" charset="0"/>
              <a:ea typeface="Helvetica Neue" charset="0"/>
              <a:cs typeface="Helvetica Neue" charset="0"/>
            </a:endParaRPr>
          </a:p>
        </p:txBody>
      </p:sp>
      <p:pic>
        <p:nvPicPr>
          <p:cNvPr id="5" name="Picture 4">
            <a:extLst>
              <a:ext uri="{FF2B5EF4-FFF2-40B4-BE49-F238E27FC236}">
                <a16:creationId xmlns:a16="http://schemas.microsoft.com/office/drawing/2014/main" id="{43D80BEA-D45F-F670-AE1F-1ED8EA90E22A}"/>
              </a:ext>
            </a:extLst>
          </p:cNvPr>
          <p:cNvPicPr>
            <a:picLocks noChangeAspect="1"/>
          </p:cNvPicPr>
          <p:nvPr/>
        </p:nvPicPr>
        <p:blipFill>
          <a:blip r:embed="rId6"/>
          <a:stretch>
            <a:fillRect/>
          </a:stretch>
        </p:blipFill>
        <p:spPr>
          <a:xfrm>
            <a:off x="5503392" y="1782626"/>
            <a:ext cx="2868098" cy="3691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a:extLst>
              <a:ext uri="{FF2B5EF4-FFF2-40B4-BE49-F238E27FC236}">
                <a16:creationId xmlns:a16="http://schemas.microsoft.com/office/drawing/2014/main" id="{524FD89F-C8BF-8345-BB4C-26390BF3A5DF}"/>
              </a:ext>
            </a:extLst>
          </p:cNvPr>
          <p:cNvSpPr txBox="1"/>
          <p:nvPr/>
        </p:nvSpPr>
        <p:spPr>
          <a:xfrm>
            <a:off x="611560" y="6211545"/>
            <a:ext cx="6374780" cy="461665"/>
          </a:xfrm>
          <a:prstGeom prst="rect">
            <a:avLst/>
          </a:prstGeom>
          <a:noFill/>
        </p:spPr>
        <p:txBody>
          <a:bodyPr wrap="square">
            <a:spAutoFit/>
          </a:bodyPr>
          <a:lstStyle/>
          <a:p>
            <a:r>
              <a:rPr lang="en-GB" sz="1200">
                <a:latin typeface="Barlow" panose="00000500000000000000" pitchFamily="2" charset="0"/>
                <a:hlinkClick r:id="rId7"/>
              </a:rPr>
              <a:t>https://www.nhsbsa.nhs.uk/nhs-low-income-scheme/hc2-certificates-full-help-health-costs</a:t>
            </a:r>
            <a:r>
              <a:rPr lang="en-GB" sz="1200">
                <a:latin typeface="Barlow" panose="00000500000000000000" pitchFamily="2" charset="0"/>
              </a:rPr>
              <a:t> </a:t>
            </a:r>
          </a:p>
        </p:txBody>
      </p:sp>
      <p:pic>
        <p:nvPicPr>
          <p:cNvPr id="15" name="Graphic 14" descr="Open book outline">
            <a:extLst>
              <a:ext uri="{FF2B5EF4-FFF2-40B4-BE49-F238E27FC236}">
                <a16:creationId xmlns:a16="http://schemas.microsoft.com/office/drawing/2014/main" id="{8703BA11-CFCC-55CB-F503-BBBF1D3E23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735" y="6204650"/>
            <a:ext cx="492825" cy="492825"/>
          </a:xfrm>
          <a:prstGeom prst="rect">
            <a:avLst/>
          </a:prstGeom>
        </p:spPr>
      </p:pic>
    </p:spTree>
    <p:extLst>
      <p:ext uri="{BB962C8B-B14F-4D97-AF65-F5344CB8AC3E}">
        <p14:creationId xmlns:p14="http://schemas.microsoft.com/office/powerpoint/2010/main" val="916253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F055-95B0-C7BE-57B2-54AEA05F7C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E4CF65-1BFF-5E7D-F1AB-F524377E1507}"/>
              </a:ext>
            </a:extLst>
          </p:cNvPr>
          <p:cNvSpPr/>
          <p:nvPr/>
        </p:nvSpPr>
        <p:spPr>
          <a:xfrm>
            <a:off x="1" y="415623"/>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3A2EE199-7C87-CD32-C607-1F123E8D6140}"/>
              </a:ext>
            </a:extLst>
          </p:cNvPr>
          <p:cNvSpPr/>
          <p:nvPr/>
        </p:nvSpPr>
        <p:spPr>
          <a:xfrm>
            <a:off x="128588" y="415624"/>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7AA1347B-E8AA-E05B-3565-16BFD32C63B5}"/>
              </a:ext>
            </a:extLst>
          </p:cNvPr>
          <p:cNvSpPr/>
          <p:nvPr/>
        </p:nvSpPr>
        <p:spPr>
          <a:xfrm>
            <a:off x="-1" y="415623"/>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862D3038-5EAE-BF50-584A-DD06A7D7A1B8}"/>
              </a:ext>
            </a:extLst>
          </p:cNvPr>
          <p:cNvSpPr/>
          <p:nvPr/>
        </p:nvSpPr>
        <p:spPr>
          <a:xfrm>
            <a:off x="128588" y="415622"/>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Translated resources</a:t>
            </a:r>
          </a:p>
        </p:txBody>
      </p:sp>
      <p:pic>
        <p:nvPicPr>
          <p:cNvPr id="7" name="Picture 6" descr="A picture containing graphical user interface&#10;&#10;Description automatically generated">
            <a:extLst>
              <a:ext uri="{FF2B5EF4-FFF2-40B4-BE49-F238E27FC236}">
                <a16:creationId xmlns:a16="http://schemas.microsoft.com/office/drawing/2014/main" id="{08614082-6BBD-7285-1330-4CEBA14A0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4" name="TextBox 13">
            <a:extLst>
              <a:ext uri="{FF2B5EF4-FFF2-40B4-BE49-F238E27FC236}">
                <a16:creationId xmlns:a16="http://schemas.microsoft.com/office/drawing/2014/main" id="{61CAF114-75FD-E8E8-CB72-D8710BA0FDC5}"/>
              </a:ext>
            </a:extLst>
          </p:cNvPr>
          <p:cNvSpPr txBox="1"/>
          <p:nvPr/>
        </p:nvSpPr>
        <p:spPr>
          <a:xfrm>
            <a:off x="611560" y="6211547"/>
            <a:ext cx="6374780" cy="276999"/>
          </a:xfrm>
          <a:prstGeom prst="rect">
            <a:avLst/>
          </a:prstGeom>
          <a:noFill/>
        </p:spPr>
        <p:txBody>
          <a:bodyPr wrap="square">
            <a:spAutoFit/>
          </a:bodyPr>
          <a:lstStyle/>
          <a:p>
            <a:r>
              <a:rPr lang="en-GB" sz="1200" dirty="0">
                <a:latin typeface="Barlow" panose="00000500000000000000" pitchFamily="2" charset="0"/>
                <a:hlinkClick r:id="rId4"/>
              </a:rPr>
              <a:t>https://www.doctorsoftheworld.org.uk/translated-health-information/?_language=</a:t>
            </a:r>
            <a:r>
              <a:rPr lang="en-GB" sz="1200" dirty="0">
                <a:latin typeface="Barlow" panose="00000500000000000000" pitchFamily="2" charset="0"/>
              </a:rPr>
              <a:t> </a:t>
            </a:r>
          </a:p>
        </p:txBody>
      </p:sp>
      <p:pic>
        <p:nvPicPr>
          <p:cNvPr id="15" name="Graphic 14" descr="Open book outline">
            <a:extLst>
              <a:ext uri="{FF2B5EF4-FFF2-40B4-BE49-F238E27FC236}">
                <a16:creationId xmlns:a16="http://schemas.microsoft.com/office/drawing/2014/main" id="{5A4A25A4-C876-1AC7-5EEB-6CEB2CD036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737" y="6204652"/>
            <a:ext cx="492825" cy="492825"/>
          </a:xfrm>
          <a:prstGeom prst="rect">
            <a:avLst/>
          </a:prstGeom>
        </p:spPr>
      </p:pic>
      <p:pic>
        <p:nvPicPr>
          <p:cNvPr id="12" name="Picture 11">
            <a:extLst>
              <a:ext uri="{FF2B5EF4-FFF2-40B4-BE49-F238E27FC236}">
                <a16:creationId xmlns:a16="http://schemas.microsoft.com/office/drawing/2014/main" id="{697464F3-B67B-6A8C-D793-3D7676068E1B}"/>
              </a:ext>
            </a:extLst>
          </p:cNvPr>
          <p:cNvPicPr>
            <a:picLocks noChangeAspect="1"/>
          </p:cNvPicPr>
          <p:nvPr/>
        </p:nvPicPr>
        <p:blipFill>
          <a:blip r:embed="rId7"/>
          <a:stretch>
            <a:fillRect/>
          </a:stretch>
        </p:blipFill>
        <p:spPr>
          <a:xfrm>
            <a:off x="208778" y="1479070"/>
            <a:ext cx="4566812" cy="3232779"/>
          </a:xfrm>
          <a:prstGeom prst="rect">
            <a:avLst/>
          </a:prstGeom>
        </p:spPr>
      </p:pic>
      <p:pic>
        <p:nvPicPr>
          <p:cNvPr id="1026" name="Picture 3">
            <a:extLst>
              <a:ext uri="{FF2B5EF4-FFF2-40B4-BE49-F238E27FC236}">
                <a16:creationId xmlns:a16="http://schemas.microsoft.com/office/drawing/2014/main" id="{CC068A6E-BF62-5339-5406-9FDCABEC3B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9263" y="3649477"/>
            <a:ext cx="228600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white board with different flags&#10;&#10;Description automatically generated">
            <a:extLst>
              <a:ext uri="{FF2B5EF4-FFF2-40B4-BE49-F238E27FC236}">
                <a16:creationId xmlns:a16="http://schemas.microsoft.com/office/drawing/2014/main" id="{73F39BCD-5E46-D61A-8254-C7F8738530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0553" y="1609559"/>
            <a:ext cx="2225040" cy="2971800"/>
          </a:xfrm>
          <a:prstGeom prst="rect">
            <a:avLst/>
          </a:prstGeom>
          <a:ln>
            <a:noFill/>
          </a:ln>
          <a:effectLst>
            <a:softEdge rad="112500"/>
          </a:effectLst>
        </p:spPr>
      </p:pic>
      <p:sp>
        <p:nvSpPr>
          <p:cNvPr id="5" name="TextBox 4">
            <a:extLst>
              <a:ext uri="{FF2B5EF4-FFF2-40B4-BE49-F238E27FC236}">
                <a16:creationId xmlns:a16="http://schemas.microsoft.com/office/drawing/2014/main" id="{D43B585A-D067-98A6-C5C0-16B3E18A7CD1}"/>
              </a:ext>
            </a:extLst>
          </p:cNvPr>
          <p:cNvSpPr txBox="1"/>
          <p:nvPr/>
        </p:nvSpPr>
        <p:spPr>
          <a:xfrm>
            <a:off x="247305" y="4950161"/>
            <a:ext cx="6374779" cy="1200329"/>
          </a:xfrm>
          <a:prstGeom prst="rect">
            <a:avLst/>
          </a:prstGeom>
          <a:noFill/>
        </p:spPr>
        <p:txBody>
          <a:bodyPr wrap="square">
            <a:spAutoFit/>
          </a:bodyPr>
          <a:lstStyle/>
          <a:p>
            <a:pPr marL="0" indent="0">
              <a:buNone/>
            </a:pPr>
            <a:r>
              <a:rPr lang="en-GB" sz="1800" b="1" dirty="0">
                <a:latin typeface="Barlow" panose="00000500000000000000" pitchFamily="2" charset="0"/>
              </a:rPr>
              <a:t>DOTW Translated Resources</a:t>
            </a:r>
          </a:p>
          <a:p>
            <a:pPr marL="285750" indent="-285750">
              <a:buFont typeface="Arial" panose="020B0604020202020204" pitchFamily="34" charset="0"/>
              <a:buChar char="•"/>
            </a:pPr>
            <a:r>
              <a:rPr lang="en-GB" dirty="0">
                <a:solidFill>
                  <a:srgbClr val="0070C0"/>
                </a:solidFill>
                <a:latin typeface="Barlow" panose="00000500000000000000" pitchFamily="2" charset="0"/>
              </a:rPr>
              <a:t>Navigating the NHS and Right to Health care</a:t>
            </a:r>
          </a:p>
          <a:p>
            <a:pPr marL="285750" indent="-285750">
              <a:buFont typeface="Arial" panose="020B0604020202020204" pitchFamily="34" charset="0"/>
              <a:buChar char="•"/>
            </a:pPr>
            <a:r>
              <a:rPr lang="en-GB" dirty="0">
                <a:solidFill>
                  <a:srgbClr val="0070C0"/>
                </a:solidFill>
                <a:latin typeface="Barlow" panose="00000500000000000000" pitchFamily="2" charset="0"/>
              </a:rPr>
              <a:t>How to register with a GP </a:t>
            </a:r>
          </a:p>
          <a:p>
            <a:pPr marL="285750" indent="-285750">
              <a:buFont typeface="Arial" panose="020B0604020202020204" pitchFamily="34" charset="0"/>
              <a:buChar char="•"/>
            </a:pPr>
            <a:r>
              <a:rPr lang="en-GB" dirty="0">
                <a:solidFill>
                  <a:srgbClr val="0070C0"/>
                </a:solidFill>
                <a:latin typeface="Barlow" panose="00000500000000000000" pitchFamily="2" charset="0"/>
              </a:rPr>
              <a:t>Right to hospital care</a:t>
            </a:r>
          </a:p>
        </p:txBody>
      </p:sp>
    </p:spTree>
    <p:extLst>
      <p:ext uri="{BB962C8B-B14F-4D97-AF65-F5344CB8AC3E}">
        <p14:creationId xmlns:p14="http://schemas.microsoft.com/office/powerpoint/2010/main" val="1291536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076BA-D9B0-3F27-91BB-652D1659A6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D4F763-A968-5654-8B6A-D857985E1E4E}"/>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8C292A8-533D-673A-FA42-5B23E3EF7C80}"/>
              </a:ext>
            </a:extLst>
          </p:cNvPr>
          <p:cNvSpPr/>
          <p:nvPr/>
        </p:nvSpPr>
        <p:spPr>
          <a:xfrm>
            <a:off x="128587" y="415622"/>
            <a:ext cx="4943285"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New e-Learning course</a:t>
            </a:r>
          </a:p>
        </p:txBody>
      </p:sp>
      <p:sp>
        <p:nvSpPr>
          <p:cNvPr id="10" name="Title 1">
            <a:extLst>
              <a:ext uri="{FF2B5EF4-FFF2-40B4-BE49-F238E27FC236}">
                <a16:creationId xmlns:a16="http://schemas.microsoft.com/office/drawing/2014/main" id="{EDD80C9F-B086-C2EF-10E9-E69AF88D7399}"/>
              </a:ext>
            </a:extLst>
          </p:cNvPr>
          <p:cNvSpPr>
            <a:spLocks noGrp="1"/>
          </p:cNvSpPr>
          <p:nvPr/>
        </p:nvSpPr>
        <p:spPr>
          <a:xfrm>
            <a:off x="551921" y="6391578"/>
            <a:ext cx="7080166" cy="4664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69B8"/>
                </a:solidFill>
                <a:latin typeface="Barlow" panose="00000500000000000000" pitchFamily="2" charset="0"/>
                <a:ea typeface="+mj-lt"/>
                <a:cs typeface="+mj-lt"/>
                <a:hlinkClick r:id="rId3"/>
              </a:rPr>
              <a:t>https://training.doctorsoftheworld.org.uk/catalog/info/id:131</a:t>
            </a:r>
            <a:r>
              <a:rPr lang="en-US" sz="2000" dirty="0">
                <a:solidFill>
                  <a:srgbClr val="0069B8"/>
                </a:solidFill>
                <a:latin typeface="Barlow" panose="00000500000000000000" pitchFamily="2" charset="0"/>
                <a:ea typeface="+mj-lt"/>
                <a:cs typeface="+mj-lt"/>
              </a:rPr>
              <a:t> </a:t>
            </a:r>
          </a:p>
        </p:txBody>
      </p:sp>
      <p:pic>
        <p:nvPicPr>
          <p:cNvPr id="12" name="Picture 11" descr="A picture containing graphical user interface&#10;&#10;Description automatically generated">
            <a:extLst>
              <a:ext uri="{FF2B5EF4-FFF2-40B4-BE49-F238E27FC236}">
                <a16:creationId xmlns:a16="http://schemas.microsoft.com/office/drawing/2014/main" id="{D6E96399-4F6D-31CD-1482-C402AA589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3" name="Graphic 2" descr="Open book outline">
            <a:extLst>
              <a:ext uri="{FF2B5EF4-FFF2-40B4-BE49-F238E27FC236}">
                <a16:creationId xmlns:a16="http://schemas.microsoft.com/office/drawing/2014/main" id="{74C87F4A-980F-BFE8-ECC7-099B9F420E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587" y="6365175"/>
            <a:ext cx="492825" cy="492825"/>
          </a:xfrm>
          <a:prstGeom prst="rect">
            <a:avLst/>
          </a:prstGeom>
        </p:spPr>
      </p:pic>
      <p:pic>
        <p:nvPicPr>
          <p:cNvPr id="6" name="Picture 5">
            <a:extLst>
              <a:ext uri="{FF2B5EF4-FFF2-40B4-BE49-F238E27FC236}">
                <a16:creationId xmlns:a16="http://schemas.microsoft.com/office/drawing/2014/main" id="{1B907432-9816-800D-2700-4A6E34FE8208}"/>
              </a:ext>
            </a:extLst>
          </p:cNvPr>
          <p:cNvPicPr>
            <a:picLocks noChangeAspect="1"/>
          </p:cNvPicPr>
          <p:nvPr/>
        </p:nvPicPr>
        <p:blipFill>
          <a:blip r:embed="rId7"/>
          <a:stretch>
            <a:fillRect/>
          </a:stretch>
        </p:blipFill>
        <p:spPr>
          <a:xfrm>
            <a:off x="1249543" y="1409976"/>
            <a:ext cx="6644914" cy="3003556"/>
          </a:xfrm>
          <a:prstGeom prst="rect">
            <a:avLst/>
          </a:prstGeom>
        </p:spPr>
      </p:pic>
      <p:sp>
        <p:nvSpPr>
          <p:cNvPr id="14" name="TextBox 13">
            <a:extLst>
              <a:ext uri="{FF2B5EF4-FFF2-40B4-BE49-F238E27FC236}">
                <a16:creationId xmlns:a16="http://schemas.microsoft.com/office/drawing/2014/main" id="{09C2D527-6752-6419-3BA5-753EDD0F407A}"/>
              </a:ext>
            </a:extLst>
          </p:cNvPr>
          <p:cNvSpPr txBox="1"/>
          <p:nvPr/>
        </p:nvSpPr>
        <p:spPr>
          <a:xfrm>
            <a:off x="128481" y="4598391"/>
            <a:ext cx="8886826" cy="1455078"/>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Barlow" panose="00000500000000000000" pitchFamily="2" charset="0"/>
                <a:ea typeface="Aptos" panose="020B0004020202020204" pitchFamily="34" charset="0"/>
                <a:cs typeface="Times New Roman" panose="02020603050405020304" pitchFamily="18" charset="0"/>
              </a:rPr>
              <a:t>Share the </a:t>
            </a:r>
            <a:r>
              <a:rPr lang="en-GB" sz="1800" b="1" u="sng" kern="100" dirty="0">
                <a:solidFill>
                  <a:srgbClr val="467886"/>
                </a:solidFill>
                <a:effectLst/>
                <a:latin typeface="Barlow" panose="00000500000000000000" pitchFamily="2" charset="0"/>
                <a:ea typeface="Aptos" panose="020B0004020202020204" pitchFamily="34" charset="0"/>
                <a:cs typeface="Times New Roman" panose="02020603050405020304" pitchFamily="18" charset="0"/>
                <a:hlinkClick r:id="rId3"/>
              </a:rPr>
              <a:t>course link</a:t>
            </a:r>
            <a:r>
              <a:rPr lang="en-GB" sz="1800" b="1" kern="100" dirty="0">
                <a:effectLst/>
                <a:latin typeface="Barlow" panose="00000500000000000000" pitchFamily="2" charset="0"/>
                <a:ea typeface="Aptos" panose="020B0004020202020204" pitchFamily="34" charset="0"/>
                <a:cs typeface="Times New Roman" panose="02020603050405020304" pitchFamily="18" charset="0"/>
              </a:rPr>
              <a:t> </a:t>
            </a:r>
            <a:r>
              <a:rPr lang="en-GB" sz="1100" b="1" kern="100" dirty="0">
                <a:effectLst/>
                <a:latin typeface="Barlow" panose="00000500000000000000" pitchFamily="2" charset="0"/>
                <a:ea typeface="Aptos" panose="020B0004020202020204" pitchFamily="34" charset="0"/>
                <a:cs typeface="Times New Roman" panose="02020603050405020304" pitchFamily="18" charset="0"/>
              </a:rPr>
              <a:t> </a:t>
            </a:r>
            <a:r>
              <a:rPr lang="en-GB" sz="1800" kern="100" dirty="0">
                <a:effectLst/>
                <a:latin typeface="Barlow" panose="00000500000000000000" pitchFamily="2" charset="0"/>
                <a:ea typeface="Aptos" panose="020B0004020202020204" pitchFamily="34" charset="0"/>
                <a:cs typeface="Times New Roman" panose="02020603050405020304" pitchFamily="18" charset="0"/>
              </a:rPr>
              <a:t>with your colleagues.</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Barlow" panose="00000500000000000000" pitchFamily="2" charset="0"/>
                <a:ea typeface="Aptos" panose="020B0004020202020204" pitchFamily="34" charset="0"/>
                <a:cs typeface="Times New Roman" panose="02020603050405020304" pitchFamily="18" charset="0"/>
              </a:rPr>
              <a:t>Include the course in your </a:t>
            </a:r>
            <a:r>
              <a:rPr lang="en-GB" sz="1800" b="1" kern="100" dirty="0">
                <a:solidFill>
                  <a:srgbClr val="0069B8"/>
                </a:solidFill>
                <a:effectLst/>
                <a:latin typeface="Barlow" panose="00000500000000000000" pitchFamily="2" charset="0"/>
                <a:ea typeface="Aptos" panose="020B0004020202020204" pitchFamily="34" charset="0"/>
                <a:cs typeface="Times New Roman" panose="02020603050405020304" pitchFamily="18" charset="0"/>
              </a:rPr>
              <a:t>induction</a:t>
            </a:r>
            <a:r>
              <a:rPr lang="en-GB" sz="1800" kern="100" dirty="0">
                <a:effectLst/>
                <a:latin typeface="Barlow" panose="00000500000000000000" pitchFamily="2" charset="0"/>
                <a:ea typeface="Aptos" panose="020B0004020202020204" pitchFamily="34" charset="0"/>
                <a:cs typeface="Times New Roman" panose="02020603050405020304" pitchFamily="18" charset="0"/>
              </a:rPr>
              <a:t> for new staff.</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Barlow" panose="00000500000000000000" pitchFamily="2" charset="0"/>
                <a:ea typeface="Aptos" panose="020B0004020202020204" pitchFamily="34" charset="0"/>
                <a:cs typeface="Times New Roman" panose="02020603050405020304" pitchFamily="18" charset="0"/>
              </a:rPr>
              <a:t>Once completed, don’t forget to download your certificate </a:t>
            </a:r>
            <a:r>
              <a:rPr lang="en-GB" sz="1800" b="1" kern="100" dirty="0">
                <a:solidFill>
                  <a:srgbClr val="0069B8"/>
                </a:solidFill>
                <a:effectLst/>
                <a:latin typeface="Barlow" panose="00000500000000000000" pitchFamily="2" charset="0"/>
                <a:ea typeface="Aptos" panose="020B0004020202020204" pitchFamily="34" charset="0"/>
                <a:cs typeface="Times New Roman" panose="02020603050405020304" pitchFamily="18" charset="0"/>
              </a:rPr>
              <a:t>add your certificate to your LinkedIn profile at the end</a:t>
            </a:r>
            <a:endParaRPr lang="en-GB" sz="1800" kern="100" dirty="0">
              <a:effectLst/>
              <a:latin typeface="Barlow" panose="000005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68176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4BAB-57B6-BD15-01A8-5FC1E4C9EA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4359CF-DC7C-BFF0-7CEE-3C1D00E69269}"/>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C4F1058-B0F9-D873-548F-8615584F2FD5}"/>
              </a:ext>
            </a:extLst>
          </p:cNvPr>
          <p:cNvSpPr/>
          <p:nvPr/>
        </p:nvSpPr>
        <p:spPr>
          <a:xfrm>
            <a:off x="128587" y="415622"/>
            <a:ext cx="4605337"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Engage with your PCN</a:t>
            </a:r>
          </a:p>
        </p:txBody>
      </p:sp>
      <p:pic>
        <p:nvPicPr>
          <p:cNvPr id="12" name="Picture 11" descr="A picture containing graphical user interface&#10;&#10;Description automatically generated">
            <a:extLst>
              <a:ext uri="{FF2B5EF4-FFF2-40B4-BE49-F238E27FC236}">
                <a16:creationId xmlns:a16="http://schemas.microsoft.com/office/drawing/2014/main" id="{A05CF655-6D5E-92E9-30C5-666B8E250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3" name="Text Placeholder 2">
            <a:extLst>
              <a:ext uri="{FF2B5EF4-FFF2-40B4-BE49-F238E27FC236}">
                <a16:creationId xmlns:a16="http://schemas.microsoft.com/office/drawing/2014/main" id="{C4B879D4-E81D-F8F7-88A6-0002E559A4BA}"/>
              </a:ext>
            </a:extLst>
          </p:cNvPr>
          <p:cNvSpPr txBox="1">
            <a:spLocks/>
          </p:cNvSpPr>
          <p:nvPr/>
        </p:nvSpPr>
        <p:spPr>
          <a:xfrm>
            <a:off x="235733" y="1406528"/>
            <a:ext cx="8765397" cy="3165472"/>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14318" indent="-214318">
              <a:buFont typeface="Arial" charset="0"/>
              <a:buChar char="•"/>
            </a:pPr>
            <a:r>
              <a:rPr lang="en-GB" sz="2000" dirty="0">
                <a:solidFill>
                  <a:schemeClr val="tx1"/>
                </a:solidFill>
                <a:latin typeface="Barlow" panose="00000500000000000000" pitchFamily="2" charset="0"/>
              </a:rPr>
              <a:t>PCNs have a critical role in addressing local </a:t>
            </a:r>
            <a:r>
              <a:rPr lang="en-GB" sz="2000" b="1" dirty="0">
                <a:solidFill>
                  <a:srgbClr val="0069B8"/>
                </a:solidFill>
                <a:latin typeface="Barlow" panose="00000500000000000000" pitchFamily="2" charset="0"/>
              </a:rPr>
              <a:t>health inequalities and improving access to care</a:t>
            </a:r>
            <a:br>
              <a:rPr lang="en-GB" sz="2000" dirty="0">
                <a:solidFill>
                  <a:schemeClr val="tx1"/>
                </a:solidFill>
                <a:latin typeface="Barlow" panose="00000500000000000000" pitchFamily="2" charset="0"/>
              </a:rPr>
            </a:br>
            <a:endParaRPr lang="en-GB" sz="2000" b="1" dirty="0">
              <a:solidFill>
                <a:srgbClr val="0069B8"/>
              </a:solidFill>
              <a:latin typeface="Barlow" panose="00000500000000000000" pitchFamily="2" charset="0"/>
            </a:endParaRPr>
          </a:p>
          <a:p>
            <a:pPr marL="214318" indent="-214318">
              <a:buFont typeface="Arial" charset="0"/>
              <a:buChar char="•"/>
            </a:pPr>
            <a:r>
              <a:rPr lang="en-GB" sz="2000" b="1" dirty="0">
                <a:solidFill>
                  <a:srgbClr val="0069B8"/>
                </a:solidFill>
                <a:latin typeface="Barlow" panose="00000500000000000000" pitchFamily="2" charset="0"/>
              </a:rPr>
              <a:t>PCN Health Inequalities Leads </a:t>
            </a:r>
            <a:r>
              <a:rPr lang="en-GB" sz="2000" dirty="0">
                <a:solidFill>
                  <a:schemeClr val="tx1"/>
                </a:solidFill>
                <a:latin typeface="Barlow" panose="00000500000000000000" pitchFamily="2" charset="0"/>
              </a:rPr>
              <a:t>serve as a champion for this work and play an important role in identifying local inclusion health populations and supporting GP practices in their catchment area to better understand and meet the needs of these groups. </a:t>
            </a:r>
          </a:p>
        </p:txBody>
      </p:sp>
      <p:pic>
        <p:nvPicPr>
          <p:cNvPr id="7" name="Picture 6">
            <a:hlinkClick r:id="rId4"/>
            <a:extLst>
              <a:ext uri="{FF2B5EF4-FFF2-40B4-BE49-F238E27FC236}">
                <a16:creationId xmlns:a16="http://schemas.microsoft.com/office/drawing/2014/main" id="{E83ACD8F-A8F7-9555-020E-33C7B803437E}"/>
              </a:ext>
            </a:extLst>
          </p:cNvPr>
          <p:cNvPicPr>
            <a:picLocks noChangeAspect="1"/>
          </p:cNvPicPr>
          <p:nvPr/>
        </p:nvPicPr>
        <p:blipFill>
          <a:blip r:embed="rId5"/>
          <a:stretch>
            <a:fillRect/>
          </a:stretch>
        </p:blipFill>
        <p:spPr>
          <a:xfrm>
            <a:off x="6311105" y="3974165"/>
            <a:ext cx="1625887" cy="209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302E472-BB8C-CC9C-A41D-605708523503}"/>
              </a:ext>
            </a:extLst>
          </p:cNvPr>
          <p:cNvSpPr txBox="1"/>
          <p:nvPr/>
        </p:nvSpPr>
        <p:spPr>
          <a:xfrm>
            <a:off x="5567024" y="6235662"/>
            <a:ext cx="3398603" cy="622338"/>
          </a:xfrm>
          <a:prstGeom prst="rect">
            <a:avLst/>
          </a:prstGeom>
          <a:noFill/>
        </p:spPr>
        <p:txBody>
          <a:bodyPr wrap="square">
            <a:spAutoFit/>
          </a:bodyPr>
          <a:lstStyle/>
          <a:p>
            <a:r>
              <a:rPr lang="en-GB" sz="1100" dirty="0">
                <a:latin typeface="Barlow" panose="00000500000000000000" pitchFamily="2" charset="0"/>
                <a:hlinkClick r:id="rId4"/>
              </a:rPr>
              <a:t>https://www.doctorsoftheworld.org.uk/wp-content/uploads/2023/07/DOTW-Safe-Surgeries-PCN-Health-Inequalities-Lead-Toolkit.pdf</a:t>
            </a:r>
            <a:r>
              <a:rPr lang="en-GB" sz="1100" dirty="0">
                <a:latin typeface="Barlow" panose="00000500000000000000" pitchFamily="2" charset="0"/>
              </a:rPr>
              <a:t> </a:t>
            </a:r>
          </a:p>
        </p:txBody>
      </p:sp>
      <p:pic>
        <p:nvPicPr>
          <p:cNvPr id="9" name="Picture 8">
            <a:extLst>
              <a:ext uri="{FF2B5EF4-FFF2-40B4-BE49-F238E27FC236}">
                <a16:creationId xmlns:a16="http://schemas.microsoft.com/office/drawing/2014/main" id="{5E0CE276-BB60-1363-131F-A4E78C7BB1FF}"/>
              </a:ext>
            </a:extLst>
          </p:cNvPr>
          <p:cNvPicPr>
            <a:picLocks noChangeAspect="1"/>
          </p:cNvPicPr>
          <p:nvPr/>
        </p:nvPicPr>
        <p:blipFill>
          <a:blip r:embed="rId6"/>
          <a:stretch>
            <a:fillRect/>
          </a:stretch>
        </p:blipFill>
        <p:spPr>
          <a:xfrm>
            <a:off x="600372" y="4390849"/>
            <a:ext cx="3398604" cy="1987296"/>
          </a:xfrm>
          <a:prstGeom prst="rect">
            <a:avLst/>
          </a:prstGeom>
        </p:spPr>
      </p:pic>
      <p:sp>
        <p:nvSpPr>
          <p:cNvPr id="10" name="TextBox 9">
            <a:extLst>
              <a:ext uri="{FF2B5EF4-FFF2-40B4-BE49-F238E27FC236}">
                <a16:creationId xmlns:a16="http://schemas.microsoft.com/office/drawing/2014/main" id="{127BBBEC-C015-4E5F-94A8-A7AD012B6418}"/>
              </a:ext>
            </a:extLst>
          </p:cNvPr>
          <p:cNvSpPr txBox="1"/>
          <p:nvPr/>
        </p:nvSpPr>
        <p:spPr>
          <a:xfrm>
            <a:off x="478548" y="6442378"/>
            <a:ext cx="4855028" cy="369332"/>
          </a:xfrm>
          <a:prstGeom prst="rect">
            <a:avLst/>
          </a:prstGeom>
          <a:noFill/>
        </p:spPr>
        <p:txBody>
          <a:bodyPr wrap="square">
            <a:spAutoFit/>
          </a:bodyPr>
          <a:lstStyle/>
          <a:p>
            <a:r>
              <a:rPr lang="en-GB">
                <a:latin typeface="Barlow" panose="00000500000000000000" pitchFamily="2" charset="0"/>
                <a:hlinkClick r:id="rId7"/>
              </a:rPr>
              <a:t>https://www.inclusion-health.org/pcn</a:t>
            </a:r>
            <a:r>
              <a:rPr lang="en-GB">
                <a:latin typeface="Barlow" panose="00000500000000000000" pitchFamily="2" charset="0"/>
              </a:rPr>
              <a:t> </a:t>
            </a:r>
          </a:p>
        </p:txBody>
      </p:sp>
    </p:spTree>
    <p:extLst>
      <p:ext uri="{BB962C8B-B14F-4D97-AF65-F5344CB8AC3E}">
        <p14:creationId xmlns:p14="http://schemas.microsoft.com/office/powerpoint/2010/main" val="1772566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11E5-A60C-F2F7-F99D-0ED87CF828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ED7171-180B-2BDE-90CB-7927CC110003}"/>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7" name="Rectangle 6">
            <a:extLst>
              <a:ext uri="{FF2B5EF4-FFF2-40B4-BE49-F238E27FC236}">
                <a16:creationId xmlns:a16="http://schemas.microsoft.com/office/drawing/2014/main" id="{D525440A-33C5-7108-3A49-1922CD98C6F6}"/>
              </a:ext>
            </a:extLst>
          </p:cNvPr>
          <p:cNvSpPr/>
          <p:nvPr/>
        </p:nvSpPr>
        <p:spPr>
          <a:xfrm>
            <a:off x="128588" y="415622"/>
            <a:ext cx="3720170"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Next steps</a:t>
            </a:r>
          </a:p>
        </p:txBody>
      </p:sp>
      <p:pic>
        <p:nvPicPr>
          <p:cNvPr id="8" name="Picture 7" descr="A picture containing graphical user interface&#10;&#10;Description automatically generated">
            <a:extLst>
              <a:ext uri="{FF2B5EF4-FFF2-40B4-BE49-F238E27FC236}">
                <a16:creationId xmlns:a16="http://schemas.microsoft.com/office/drawing/2014/main" id="{D2143099-7CB8-AB58-FCA0-275F53233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2" name="TextBox 1">
            <a:extLst>
              <a:ext uri="{FF2B5EF4-FFF2-40B4-BE49-F238E27FC236}">
                <a16:creationId xmlns:a16="http://schemas.microsoft.com/office/drawing/2014/main" id="{5697859F-07AE-DB98-7EC9-FA7282B5CBBB}"/>
              </a:ext>
            </a:extLst>
          </p:cNvPr>
          <p:cNvSpPr txBox="1"/>
          <p:nvPr/>
        </p:nvSpPr>
        <p:spPr>
          <a:xfrm>
            <a:off x="594360" y="2240489"/>
            <a:ext cx="7955280" cy="2962513"/>
          </a:xfrm>
          <a:prstGeom prst="roundRect">
            <a:avLst/>
          </a:prstGeom>
          <a:solidFill>
            <a:srgbClr val="F7E1F6"/>
          </a:solidFill>
        </p:spPr>
        <p:txBody>
          <a:bodyPr wrap="square">
            <a:spAutoFit/>
          </a:bodyPr>
          <a:lstStyle/>
          <a:p>
            <a:pPr algn="ctr"/>
            <a:r>
              <a:rPr lang="en-GB" sz="2800" b="1" dirty="0">
                <a:solidFill>
                  <a:srgbClr val="005B9C"/>
                </a:solidFill>
                <a:latin typeface="Barlow" panose="00000500000000000000" pitchFamily="2" charset="0"/>
              </a:rPr>
              <a:t>What steps can you take to ensure all patients in your community can access healthcare? </a:t>
            </a:r>
            <a:br>
              <a:rPr lang="en-GB" sz="2800" dirty="0">
                <a:solidFill>
                  <a:srgbClr val="005B9C"/>
                </a:solidFill>
                <a:latin typeface="Barlow" panose="00000500000000000000" pitchFamily="2" charset="0"/>
              </a:rPr>
            </a:br>
            <a:br>
              <a:rPr lang="en-GB" sz="2800" dirty="0">
                <a:solidFill>
                  <a:srgbClr val="005B9C"/>
                </a:solidFill>
                <a:latin typeface="Barlow" panose="00000500000000000000" pitchFamily="2" charset="0"/>
              </a:rPr>
            </a:br>
            <a:r>
              <a:rPr lang="en-GB" sz="2800" dirty="0">
                <a:solidFill>
                  <a:srgbClr val="005B9C"/>
                </a:solidFill>
                <a:latin typeface="Barlow" panose="00000500000000000000" pitchFamily="2" charset="0"/>
              </a:rPr>
              <a:t>Consider:</a:t>
            </a:r>
          </a:p>
          <a:p>
            <a:pPr marL="342900" indent="-342900" algn="ctr">
              <a:buAutoNum type="arabicPeriod"/>
            </a:pPr>
            <a:r>
              <a:rPr lang="en-GB" sz="2800" dirty="0">
                <a:solidFill>
                  <a:srgbClr val="005B9C"/>
                </a:solidFill>
                <a:latin typeface="Barlow" panose="00000500000000000000" pitchFamily="2" charset="0"/>
              </a:rPr>
              <a:t>Individually</a:t>
            </a:r>
          </a:p>
          <a:p>
            <a:pPr marL="342900" indent="-342900" algn="ctr">
              <a:buAutoNum type="arabicPeriod"/>
            </a:pPr>
            <a:r>
              <a:rPr lang="en-GB" sz="2800" dirty="0">
                <a:solidFill>
                  <a:srgbClr val="005B9C"/>
                </a:solidFill>
                <a:latin typeface="Barlow" panose="00000500000000000000" pitchFamily="2" charset="0"/>
              </a:rPr>
              <a:t>Practice wide</a:t>
            </a:r>
          </a:p>
        </p:txBody>
      </p:sp>
    </p:spTree>
    <p:extLst>
      <p:ext uri="{BB962C8B-B14F-4D97-AF65-F5344CB8AC3E}">
        <p14:creationId xmlns:p14="http://schemas.microsoft.com/office/powerpoint/2010/main" val="3203032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F13E-B8F7-FB01-F099-D6624DE0EB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C59F57-8F94-0645-465D-DC226E3C3916}"/>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83F93C-4826-A2D4-67F6-C1977FA30FDD}"/>
              </a:ext>
            </a:extLst>
          </p:cNvPr>
          <p:cNvSpPr/>
          <p:nvPr/>
        </p:nvSpPr>
        <p:spPr>
          <a:xfrm>
            <a:off x="128587" y="415622"/>
            <a:ext cx="530066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Secondary care charges</a:t>
            </a:r>
          </a:p>
        </p:txBody>
      </p:sp>
      <p:pic>
        <p:nvPicPr>
          <p:cNvPr id="6" name="Picture 5" descr="A picture containing graphical user interface&#10;&#10;Description automatically generated">
            <a:extLst>
              <a:ext uri="{FF2B5EF4-FFF2-40B4-BE49-F238E27FC236}">
                <a16:creationId xmlns:a16="http://schemas.microsoft.com/office/drawing/2014/main" id="{D3294513-BD56-8859-6624-BE03D90B5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3" name="TextBox 2">
            <a:extLst>
              <a:ext uri="{FF2B5EF4-FFF2-40B4-BE49-F238E27FC236}">
                <a16:creationId xmlns:a16="http://schemas.microsoft.com/office/drawing/2014/main" id="{2EDAB6EC-22FA-0C90-D416-EC704300DFCA}"/>
              </a:ext>
            </a:extLst>
          </p:cNvPr>
          <p:cNvSpPr txBox="1"/>
          <p:nvPr/>
        </p:nvSpPr>
        <p:spPr>
          <a:xfrm>
            <a:off x="187858" y="1525771"/>
            <a:ext cx="8787867" cy="1000274"/>
          </a:xfrm>
          <a:prstGeom prst="rect">
            <a:avLst/>
          </a:prstGeom>
          <a:noFill/>
        </p:spPr>
        <p:txBody>
          <a:bodyPr wrap="square" rtlCol="0" anchor="t">
            <a:spAutoFit/>
          </a:bodyPr>
          <a:lstStyle/>
          <a:p>
            <a:r>
              <a:rPr lang="en-GB" b="1" dirty="0">
                <a:solidFill>
                  <a:srgbClr val="008979"/>
                </a:solidFill>
                <a:latin typeface="Barlow"/>
              </a:rPr>
              <a:t>There are restrictions on some secondary care services depending on ordinary residence</a:t>
            </a:r>
            <a:br>
              <a:rPr lang="en-GB" b="1" dirty="0">
                <a:solidFill>
                  <a:srgbClr val="008979"/>
                </a:solidFill>
                <a:latin typeface="Barlow"/>
              </a:rPr>
            </a:br>
            <a:endParaRPr lang="en-GB" sz="700" b="1" dirty="0">
              <a:solidFill>
                <a:srgbClr val="008979"/>
              </a:solidFill>
              <a:latin typeface="Barlow" panose="00000500000000000000" pitchFamily="2" charset="0"/>
              <a:ea typeface="Helvetica Neue" charset="0"/>
              <a:cs typeface="Helvetica Neue" charset="0"/>
            </a:endParaRPr>
          </a:p>
          <a:p>
            <a:pPr marL="342891" indent="-342891">
              <a:spcAft>
                <a:spcPts val="600"/>
              </a:spcAft>
              <a:buFont typeface="Arial" panose="020B0604020202020204" pitchFamily="34" charset="0"/>
              <a:buChar char="•"/>
              <a:defRPr/>
            </a:pPr>
            <a:endParaRPr lang="en-GB" sz="1600" b="1" dirty="0">
              <a:solidFill>
                <a:srgbClr val="008979"/>
              </a:solidFill>
              <a:latin typeface="Barlow" panose="00000500000000000000" pitchFamily="2" charset="0"/>
              <a:ea typeface="Helvetica Neue" charset="0"/>
              <a:cs typeface="Helvetica Neue" charset="0"/>
            </a:endParaRPr>
          </a:p>
        </p:txBody>
      </p:sp>
      <p:sp>
        <p:nvSpPr>
          <p:cNvPr id="10" name="TextBox 9">
            <a:extLst>
              <a:ext uri="{FF2B5EF4-FFF2-40B4-BE49-F238E27FC236}">
                <a16:creationId xmlns:a16="http://schemas.microsoft.com/office/drawing/2014/main" id="{BAD16C2E-C8D7-7DB1-A1B3-8F8C2130916D}"/>
              </a:ext>
            </a:extLst>
          </p:cNvPr>
          <p:cNvSpPr txBox="1"/>
          <p:nvPr/>
        </p:nvSpPr>
        <p:spPr>
          <a:xfrm>
            <a:off x="168275" y="2229618"/>
            <a:ext cx="8787868" cy="1477328"/>
          </a:xfrm>
          <a:prstGeom prst="rect">
            <a:avLst/>
          </a:prstGeom>
          <a:noFill/>
        </p:spPr>
        <p:txBody>
          <a:bodyPr wrap="square">
            <a:spAutoFit/>
          </a:bodyPr>
          <a:lstStyle/>
          <a:p>
            <a:pPr marL="342900" indent="-342900">
              <a:buClr>
                <a:srgbClr val="005B9C"/>
              </a:buClr>
              <a:buFont typeface="Arial" panose="020B0604020202020204" pitchFamily="34" charset="0"/>
              <a:buChar char="•"/>
            </a:pPr>
            <a:r>
              <a:rPr lang="en-GB" sz="1600" b="1" dirty="0">
                <a:solidFill>
                  <a:srgbClr val="005CA7"/>
                </a:solidFill>
                <a:latin typeface="Barlow"/>
                <a:ea typeface="Helvetica Neue" charset="0"/>
                <a:cs typeface="Helvetica Neue" charset="0"/>
              </a:rPr>
              <a:t>Undocumented migrants </a:t>
            </a:r>
            <a:r>
              <a:rPr lang="en-GB" sz="1600" dirty="0">
                <a:latin typeface="Barlow"/>
                <a:ea typeface="Helvetica Neue" charset="0"/>
                <a:cs typeface="Helvetica Neue" charset="0"/>
              </a:rPr>
              <a:t>are charged for some services </a:t>
            </a:r>
            <a:r>
              <a:rPr lang="en-GB" sz="1600" dirty="0">
                <a:solidFill>
                  <a:srgbClr val="F37321"/>
                </a:solidFill>
                <a:latin typeface="Barlow"/>
                <a:ea typeface="Helvetica Neue" charset="0"/>
                <a:cs typeface="Helvetica Neue" charset="0"/>
              </a:rPr>
              <a:t>– this includes some refused asylum seekers in England</a:t>
            </a:r>
          </a:p>
          <a:p>
            <a:pPr marL="342900" indent="-342900">
              <a:buClr>
                <a:srgbClr val="005B9C"/>
              </a:buClr>
              <a:buFont typeface="Arial" panose="020B0604020202020204" pitchFamily="34" charset="0"/>
              <a:buChar char="•"/>
            </a:pPr>
            <a:r>
              <a:rPr lang="en-GB" sz="1600" dirty="0">
                <a:latin typeface="Barlow"/>
                <a:ea typeface="Helvetica Neue" charset="0"/>
                <a:cs typeface="Helvetica Neue" charset="0"/>
              </a:rPr>
              <a:t>Some services are </a:t>
            </a:r>
            <a:r>
              <a:rPr lang="en-GB" sz="1600" b="1" dirty="0">
                <a:solidFill>
                  <a:srgbClr val="005CA7"/>
                </a:solidFill>
                <a:latin typeface="Barlow"/>
                <a:ea typeface="Helvetica Neue" charset="0"/>
                <a:cs typeface="Helvetica Neue" charset="0"/>
              </a:rPr>
              <a:t>always free or </a:t>
            </a:r>
            <a:r>
              <a:rPr lang="en-GB" sz="1600" dirty="0">
                <a:solidFill>
                  <a:prstClr val="black"/>
                </a:solidFill>
                <a:latin typeface="Barlow"/>
                <a:ea typeface="Helvetica Neue" charset="0"/>
                <a:cs typeface="Helvetica Neue" charset="0"/>
              </a:rPr>
              <a:t>must </a:t>
            </a:r>
            <a:r>
              <a:rPr lang="en-GB" sz="1600" b="1" dirty="0">
                <a:solidFill>
                  <a:prstClr val="black"/>
                </a:solidFill>
                <a:latin typeface="Barlow"/>
                <a:ea typeface="Helvetica Neue" charset="0"/>
                <a:cs typeface="Helvetica Neue" charset="0"/>
              </a:rPr>
              <a:t>not be withheld </a:t>
            </a:r>
            <a:r>
              <a:rPr lang="en-GB" sz="1600" dirty="0">
                <a:solidFill>
                  <a:prstClr val="black"/>
                </a:solidFill>
                <a:latin typeface="Barlow"/>
                <a:ea typeface="Helvetica Neue" charset="0"/>
                <a:cs typeface="Helvetica Neue" charset="0"/>
              </a:rPr>
              <a:t>- </a:t>
            </a:r>
            <a:r>
              <a:rPr lang="en-GB" sz="1600" b="1" dirty="0">
                <a:solidFill>
                  <a:srgbClr val="005CA7"/>
                </a:solidFill>
                <a:latin typeface="Barlow"/>
                <a:ea typeface="Helvetica Neue" charset="0"/>
                <a:cs typeface="Helvetica Neue" charset="0"/>
              </a:rPr>
              <a:t>“Urgent or immediately necessary”</a:t>
            </a:r>
            <a:r>
              <a:rPr lang="en-GB" sz="1600" i="1" dirty="0">
                <a:solidFill>
                  <a:srgbClr val="005CA7"/>
                </a:solidFill>
                <a:latin typeface="Barlow"/>
                <a:ea typeface="Helvetica Neue" charset="0"/>
                <a:cs typeface="Helvetica Neue" charset="0"/>
              </a:rPr>
              <a:t> </a:t>
            </a:r>
            <a:r>
              <a:rPr lang="en-GB" sz="1600" dirty="0">
                <a:solidFill>
                  <a:prstClr val="black"/>
                </a:solidFill>
                <a:latin typeface="Barlow"/>
                <a:ea typeface="Helvetica Neue" charset="0"/>
                <a:cs typeface="Helvetica Neue" charset="0"/>
              </a:rPr>
              <a:t>treatment to be provided regardless of ability to pay</a:t>
            </a:r>
            <a:endParaRPr lang="en-GB" sz="1200" dirty="0">
              <a:solidFill>
                <a:prstClr val="black"/>
              </a:solidFill>
              <a:latin typeface="Barlow"/>
              <a:ea typeface="Helvetica Neue" charset="0"/>
              <a:cs typeface="Helvetica Neue" charset="0"/>
            </a:endParaRPr>
          </a:p>
          <a:p>
            <a:pPr marL="342900" indent="-342900">
              <a:spcBef>
                <a:spcPts val="1200"/>
              </a:spcBef>
              <a:buClr>
                <a:srgbClr val="005B9C"/>
              </a:buClr>
              <a:buFont typeface="Arial" panose="020B0604020202020204" pitchFamily="34" charset="0"/>
              <a:buChar char="•"/>
            </a:pPr>
            <a:r>
              <a:rPr lang="en-GB" sz="1600" dirty="0">
                <a:latin typeface="Barlow"/>
                <a:ea typeface="Helvetica Neue" charset="0"/>
                <a:cs typeface="Helvetica Neue" charset="0"/>
              </a:rPr>
              <a:t>Some groups are </a:t>
            </a:r>
            <a:r>
              <a:rPr lang="en-GB" sz="1600" b="1" dirty="0">
                <a:solidFill>
                  <a:srgbClr val="005CA7"/>
                </a:solidFill>
                <a:latin typeface="Barlow"/>
                <a:ea typeface="Helvetica Neue" charset="0"/>
                <a:cs typeface="Helvetica Neue" charset="0"/>
              </a:rPr>
              <a:t>exempt</a:t>
            </a:r>
            <a:r>
              <a:rPr lang="en-GB" sz="1600" dirty="0">
                <a:latin typeface="Barlow"/>
                <a:ea typeface="Helvetica Neue" charset="0"/>
                <a:cs typeface="Helvetica Neue" charset="0"/>
              </a:rPr>
              <a:t> </a:t>
            </a:r>
            <a:endParaRPr lang="en-GB" sz="1600" dirty="0">
              <a:latin typeface="Barlow" panose="00000500000000000000" pitchFamily="2" charset="0"/>
              <a:ea typeface="Helvetica Neue" charset="0"/>
              <a:cs typeface="Helvetica Neue" charset="0"/>
            </a:endParaRPr>
          </a:p>
        </p:txBody>
      </p:sp>
      <p:pic>
        <p:nvPicPr>
          <p:cNvPr id="11" name="Graphic 10" descr="Open book outline">
            <a:extLst>
              <a:ext uri="{FF2B5EF4-FFF2-40B4-BE49-F238E27FC236}">
                <a16:creationId xmlns:a16="http://schemas.microsoft.com/office/drawing/2014/main" id="{975C0482-3953-F5D9-E6EC-4725F121D0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 y="6365175"/>
            <a:ext cx="492825" cy="492825"/>
          </a:xfrm>
          <a:prstGeom prst="rect">
            <a:avLst/>
          </a:prstGeom>
        </p:spPr>
      </p:pic>
      <p:sp>
        <p:nvSpPr>
          <p:cNvPr id="12" name="TextBox 11">
            <a:extLst>
              <a:ext uri="{FF2B5EF4-FFF2-40B4-BE49-F238E27FC236}">
                <a16:creationId xmlns:a16="http://schemas.microsoft.com/office/drawing/2014/main" id="{9F8108EA-0B0D-1CDF-9689-A1C9255FB4DA}"/>
              </a:ext>
            </a:extLst>
          </p:cNvPr>
          <p:cNvSpPr txBox="1"/>
          <p:nvPr/>
        </p:nvSpPr>
        <p:spPr>
          <a:xfrm>
            <a:off x="568526" y="6193193"/>
            <a:ext cx="6093532" cy="600164"/>
          </a:xfrm>
          <a:prstGeom prst="rect">
            <a:avLst/>
          </a:prstGeom>
          <a:noFill/>
        </p:spPr>
        <p:txBody>
          <a:bodyPr wrap="square" rtlCol="0">
            <a:spAutoFit/>
          </a:bodyPr>
          <a:lstStyle/>
          <a:p>
            <a:r>
              <a:rPr lang="en-GB" sz="1100" b="1" dirty="0">
                <a:solidFill>
                  <a:srgbClr val="005CA7"/>
                </a:solidFill>
                <a:latin typeface="Arial" panose="020B0604020202020204" pitchFamily="34" charset="0"/>
                <a:cs typeface="Arial" panose="020B0604020202020204" pitchFamily="34" charset="0"/>
                <a:hlinkClick r:id="rId6"/>
              </a:rPr>
              <a:t>New guidance – updated September 2023</a:t>
            </a:r>
            <a:br>
              <a:rPr lang="en-GB" sz="1100" dirty="0">
                <a:solidFill>
                  <a:srgbClr val="005CA7"/>
                </a:solidFill>
                <a:latin typeface="Arial" panose="020B0604020202020204" pitchFamily="34" charset="0"/>
                <a:cs typeface="Arial" panose="020B0604020202020204" pitchFamily="34" charset="0"/>
                <a:hlinkClick r:id="rId6"/>
              </a:rPr>
            </a:br>
            <a:r>
              <a:rPr lang="en-GB" sz="1100" dirty="0">
                <a:solidFill>
                  <a:srgbClr val="005CA7"/>
                </a:solidFill>
                <a:latin typeface="Arial" panose="020B0604020202020204" pitchFamily="34" charset="0"/>
                <a:cs typeface="Arial" panose="020B0604020202020204" pitchFamily="34" charset="0"/>
                <a:hlinkClick r:id="rId6"/>
              </a:rPr>
              <a:t>https://assets.publishing.service.gov.uk/government/uploads/system/uploads/attachment_data/file/1186860/nhs-cost-recovery-overseas-visitors_september2023.pdf</a:t>
            </a:r>
            <a:r>
              <a:rPr lang="en-GB" sz="1100" dirty="0">
                <a:solidFill>
                  <a:srgbClr val="005CA7"/>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280C322-009B-74E8-4EFF-25BA768F55D0}"/>
              </a:ext>
            </a:extLst>
          </p:cNvPr>
          <p:cNvSpPr txBox="1"/>
          <p:nvPr/>
        </p:nvSpPr>
        <p:spPr>
          <a:xfrm>
            <a:off x="178066" y="3831819"/>
            <a:ext cx="8787867" cy="1000274"/>
          </a:xfrm>
          <a:prstGeom prst="rect">
            <a:avLst/>
          </a:prstGeom>
          <a:noFill/>
        </p:spPr>
        <p:txBody>
          <a:bodyPr wrap="square" rtlCol="0" anchor="t">
            <a:spAutoFit/>
          </a:bodyPr>
          <a:lstStyle/>
          <a:p>
            <a:r>
              <a:rPr lang="en-GB" b="1" dirty="0">
                <a:solidFill>
                  <a:srgbClr val="008979"/>
                </a:solidFill>
                <a:latin typeface="Barlow"/>
                <a:ea typeface="Helvetica Neue" charset="0"/>
                <a:cs typeface="Helvetica Neue" charset="0"/>
              </a:rPr>
              <a:t>GP practices must ALWAYS refer patients to secondary care regardless of immigration status</a:t>
            </a:r>
            <a:br>
              <a:rPr lang="en-GB" b="1" dirty="0">
                <a:solidFill>
                  <a:srgbClr val="008979"/>
                </a:solidFill>
                <a:latin typeface="Barlow"/>
              </a:rPr>
            </a:br>
            <a:endParaRPr lang="en-GB" sz="700" b="1" dirty="0">
              <a:solidFill>
                <a:srgbClr val="008979"/>
              </a:solidFill>
              <a:latin typeface="Barlow" panose="00000500000000000000" pitchFamily="2" charset="0"/>
              <a:ea typeface="Helvetica Neue" charset="0"/>
              <a:cs typeface="Helvetica Neue" charset="0"/>
            </a:endParaRPr>
          </a:p>
          <a:p>
            <a:pPr marL="342891" indent="-342891">
              <a:spcAft>
                <a:spcPts val="600"/>
              </a:spcAft>
              <a:buFont typeface="Arial" panose="020B0604020202020204" pitchFamily="34" charset="0"/>
              <a:buChar char="•"/>
              <a:defRPr/>
            </a:pPr>
            <a:endParaRPr lang="en-GB" sz="1600" b="1" dirty="0">
              <a:solidFill>
                <a:srgbClr val="008979"/>
              </a:solidFill>
              <a:latin typeface="Barlow" panose="00000500000000000000" pitchFamily="2" charset="0"/>
              <a:ea typeface="Helvetica Neue" charset="0"/>
              <a:cs typeface="Helvetica Neue" charset="0"/>
            </a:endParaRPr>
          </a:p>
        </p:txBody>
      </p:sp>
      <p:sp>
        <p:nvSpPr>
          <p:cNvPr id="7" name="TextBox 6">
            <a:extLst>
              <a:ext uri="{FF2B5EF4-FFF2-40B4-BE49-F238E27FC236}">
                <a16:creationId xmlns:a16="http://schemas.microsoft.com/office/drawing/2014/main" id="{95DFD929-64D8-46DD-E16F-A97AA3A75F71}"/>
              </a:ext>
            </a:extLst>
          </p:cNvPr>
          <p:cNvSpPr txBox="1"/>
          <p:nvPr/>
        </p:nvSpPr>
        <p:spPr>
          <a:xfrm>
            <a:off x="187858" y="4593565"/>
            <a:ext cx="8787868" cy="1569660"/>
          </a:xfrm>
          <a:prstGeom prst="rect">
            <a:avLst/>
          </a:prstGeom>
          <a:noFill/>
        </p:spPr>
        <p:txBody>
          <a:bodyPr wrap="square">
            <a:spAutoFit/>
          </a:bodyPr>
          <a:lstStyle/>
          <a:p>
            <a:pPr algn="l" fontAlgn="base"/>
            <a:r>
              <a:rPr lang="en-GB" sz="1600" b="0" i="1" dirty="0">
                <a:solidFill>
                  <a:srgbClr val="005CA7"/>
                </a:solidFill>
                <a:effectLst/>
                <a:latin typeface="Barlow" panose="00000500000000000000" pitchFamily="2" charset="0"/>
              </a:rPr>
              <a:t>4.4.2 Where a GP refers a patient for secondary services (hospital or other community services) they should do so on clinical grounds alone; eligibility for free care will be assessed by the receiving organisation.</a:t>
            </a:r>
          </a:p>
          <a:p>
            <a:pPr algn="l" fontAlgn="base"/>
            <a:r>
              <a:rPr lang="en-GB" sz="1600" b="0" i="1" dirty="0">
                <a:solidFill>
                  <a:srgbClr val="005CA7"/>
                </a:solidFill>
                <a:effectLst/>
                <a:latin typeface="Barlow" panose="00000500000000000000" pitchFamily="2" charset="0"/>
              </a:rPr>
              <a:t>4.4.3 The absence of any reciprocal arrangements between the nation-states, a patient’s nationality is therefore not relevant in giving people entitlement to register as NHS patients for primary medical services.</a:t>
            </a:r>
          </a:p>
        </p:txBody>
      </p:sp>
    </p:spTree>
    <p:extLst>
      <p:ext uri="{BB962C8B-B14F-4D97-AF65-F5344CB8AC3E}">
        <p14:creationId xmlns:p14="http://schemas.microsoft.com/office/powerpoint/2010/main" val="2449857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0DF3-D132-DEC9-1E46-403ACC6CAC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274B8C-17AB-5E28-09EB-088582BF3781}"/>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106972E6-13C5-CD54-3F04-CB16D0599A91}"/>
              </a:ext>
            </a:extLst>
          </p:cNvPr>
          <p:cNvSpPr/>
          <p:nvPr/>
        </p:nvSpPr>
        <p:spPr>
          <a:xfrm>
            <a:off x="128587" y="415622"/>
            <a:ext cx="2407349"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Next steps</a:t>
            </a:r>
          </a:p>
        </p:txBody>
      </p:sp>
      <p:pic>
        <p:nvPicPr>
          <p:cNvPr id="8" name="Picture 7" descr="A picture containing graphical user interface&#10;&#10;Description automatically generated">
            <a:extLst>
              <a:ext uri="{FF2B5EF4-FFF2-40B4-BE49-F238E27FC236}">
                <a16:creationId xmlns:a16="http://schemas.microsoft.com/office/drawing/2014/main" id="{1B8E951D-96FE-57AD-29D4-187E50894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51135038-BD65-9365-870D-83CB23F1C995}"/>
              </a:ext>
            </a:extLst>
          </p:cNvPr>
          <p:cNvPicPr>
            <a:picLocks noChangeAspect="1"/>
          </p:cNvPicPr>
          <p:nvPr/>
        </p:nvPicPr>
        <p:blipFill>
          <a:blip r:embed="rId4"/>
          <a:stretch>
            <a:fillRect/>
          </a:stretch>
        </p:blipFill>
        <p:spPr>
          <a:xfrm>
            <a:off x="5771208" y="2033751"/>
            <a:ext cx="2990236" cy="4347965"/>
          </a:xfrm>
          <a:prstGeom prst="rect">
            <a:avLst/>
          </a:prstGeom>
        </p:spPr>
      </p:pic>
      <p:graphicFrame>
        <p:nvGraphicFramePr>
          <p:cNvPr id="9" name="Diagram 8">
            <a:extLst>
              <a:ext uri="{FF2B5EF4-FFF2-40B4-BE49-F238E27FC236}">
                <a16:creationId xmlns:a16="http://schemas.microsoft.com/office/drawing/2014/main" id="{F1514DD3-C0A9-C40A-D7ED-31B56B316A7D}"/>
              </a:ext>
            </a:extLst>
          </p:cNvPr>
          <p:cNvGraphicFramePr/>
          <p:nvPr/>
        </p:nvGraphicFramePr>
        <p:xfrm>
          <a:off x="-1" y="2033752"/>
          <a:ext cx="5596759" cy="48242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5E83C205-D267-A348-8DFF-80A6C79AAB28}"/>
              </a:ext>
            </a:extLst>
          </p:cNvPr>
          <p:cNvSpPr txBox="1"/>
          <p:nvPr/>
        </p:nvSpPr>
        <p:spPr>
          <a:xfrm>
            <a:off x="543910" y="1633641"/>
            <a:ext cx="4619296" cy="400110"/>
          </a:xfrm>
          <a:prstGeom prst="rect">
            <a:avLst/>
          </a:prstGeom>
          <a:noFill/>
        </p:spPr>
        <p:txBody>
          <a:bodyPr wrap="square">
            <a:spAutoFit/>
          </a:bodyPr>
          <a:lstStyle/>
          <a:p>
            <a:r>
              <a:rPr lang="en-GB" sz="2000" b="1" dirty="0">
                <a:solidFill>
                  <a:srgbClr val="0064B1"/>
                </a:solidFill>
                <a:latin typeface="Barlow" panose="00000500000000000000" pitchFamily="2" charset="0"/>
              </a:rPr>
              <a:t>Review the progress in your practice:</a:t>
            </a:r>
          </a:p>
        </p:txBody>
      </p:sp>
    </p:spTree>
    <p:extLst>
      <p:ext uri="{BB962C8B-B14F-4D97-AF65-F5344CB8AC3E}">
        <p14:creationId xmlns:p14="http://schemas.microsoft.com/office/powerpoint/2010/main" val="1812482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FA39-BC40-763B-B6A5-B59A3A1707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A1E8FF-EBBE-BDFB-B84A-98E99BE4C0F8}"/>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01DAE898-6628-03A5-2E45-4D6AB2A91B91}"/>
              </a:ext>
            </a:extLst>
          </p:cNvPr>
          <p:cNvSpPr/>
          <p:nvPr/>
        </p:nvSpPr>
        <p:spPr>
          <a:xfrm>
            <a:off x="128587" y="415622"/>
            <a:ext cx="4443413"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Join the community</a:t>
            </a:r>
          </a:p>
        </p:txBody>
      </p:sp>
      <p:pic>
        <p:nvPicPr>
          <p:cNvPr id="3" name="Picture 2" descr="A qr code with a few black squares&#10;&#10;Description automatically generated">
            <a:extLst>
              <a:ext uri="{FF2B5EF4-FFF2-40B4-BE49-F238E27FC236}">
                <a16:creationId xmlns:a16="http://schemas.microsoft.com/office/drawing/2014/main" id="{0E9B8DC6-7C1C-CB93-853C-4A83D258B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122" y="1265114"/>
            <a:ext cx="2768267" cy="27682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66819771-06DE-BE70-0339-B4C90EF47726}"/>
              </a:ext>
            </a:extLst>
          </p:cNvPr>
          <p:cNvSpPr>
            <a:spLocks noChangeArrowheads="1"/>
          </p:cNvSpPr>
          <p:nvPr/>
        </p:nvSpPr>
        <p:spPr bwMode="auto">
          <a:xfrm>
            <a:off x="269966" y="1481548"/>
            <a:ext cx="43020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ED0677"/>
                </a:solidFill>
                <a:effectLst/>
                <a:latin typeface="Barlow" panose="00000500000000000000" pitchFamily="2" charset="0"/>
                <a:ea typeface="Calibri" panose="020F0502020204030204" pitchFamily="34" charset="0"/>
                <a:cs typeface="Times New Roman" panose="02020603050405020304" pitchFamily="18" charset="0"/>
              </a:rPr>
              <a:t>Become a </a:t>
            </a:r>
            <a:br>
              <a:rPr kumimoji="0" lang="en-GB" altLang="en-US" sz="4000" b="1" i="0" u="none" strike="noStrike" cap="none" normalizeH="0" baseline="0" dirty="0">
                <a:ln>
                  <a:noFill/>
                </a:ln>
                <a:solidFill>
                  <a:srgbClr val="ED0677"/>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4000" b="1" i="0" u="none" strike="noStrike" cap="none" normalizeH="0" baseline="0" dirty="0">
                <a:ln>
                  <a:noFill/>
                </a:ln>
                <a:solidFill>
                  <a:srgbClr val="ED0677"/>
                </a:solidFill>
                <a:effectLst/>
                <a:latin typeface="Barlow" panose="00000500000000000000" pitchFamily="2" charset="0"/>
                <a:ea typeface="Calibri" panose="020F0502020204030204" pitchFamily="34" charset="0"/>
                <a:cs typeface="Times New Roman" panose="02020603050405020304" pitchFamily="18" charset="0"/>
              </a:rPr>
              <a:t>Safe Surgery</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A9777288-2583-375A-EE4D-47E72F595C60}"/>
              </a:ext>
            </a:extLst>
          </p:cNvPr>
          <p:cNvSpPr>
            <a:spLocks noChangeArrowheads="1"/>
          </p:cNvSpPr>
          <p:nvPr/>
        </p:nvSpPr>
        <p:spPr bwMode="auto">
          <a:xfrm>
            <a:off x="269966" y="2921168"/>
            <a:ext cx="45901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5CA7"/>
                </a:solidFill>
                <a:effectLst/>
                <a:latin typeface="Barlow" panose="00000500000000000000" pitchFamily="2" charset="0"/>
                <a:ea typeface="Calibri" panose="020F0502020204030204" pitchFamily="34" charset="0"/>
                <a:cs typeface="Times New Roman" panose="02020603050405020304" pitchFamily="18" charset="0"/>
              </a:rPr>
              <a:t>and ensure that nobody in your community is excluded</a:t>
            </a:r>
            <a:br>
              <a:rPr kumimoji="0" lang="en-GB" altLang="en-US" sz="1800" b="1" i="0" u="none" strike="noStrike" cap="none" normalizeH="0" baseline="0" dirty="0">
                <a:ln>
                  <a:noFill/>
                </a:ln>
                <a:solidFill>
                  <a:srgbClr val="005CA7"/>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1800" b="1" i="0" u="none" strike="noStrike" cap="none" normalizeH="0" baseline="0" dirty="0">
                <a:ln>
                  <a:noFill/>
                </a:ln>
                <a:solidFill>
                  <a:srgbClr val="005CA7"/>
                </a:solidFill>
                <a:effectLst/>
                <a:latin typeface="Barlow" panose="00000500000000000000" pitchFamily="2" charset="0"/>
                <a:ea typeface="Calibri" panose="020F0502020204030204" pitchFamily="34" charset="0"/>
                <a:cs typeface="Times New Roman" panose="02020603050405020304" pitchFamily="18" charset="0"/>
              </a:rPr>
            </a:br>
            <a:endParaRPr kumimoji="0" lang="en-GB" altLang="en-US" sz="600" b="0" i="0" u="none" strike="noStrike" cap="none" normalizeH="0" baseline="0" dirty="0">
              <a:ln>
                <a:noFill/>
              </a:ln>
              <a:solidFill>
                <a:schemeClr val="tx1"/>
              </a:solidFill>
              <a:effectLst/>
            </a:endParaRPr>
          </a:p>
        </p:txBody>
      </p:sp>
      <p:pic>
        <p:nvPicPr>
          <p:cNvPr id="8" name="Picture 7" descr="A picture containing graphical user interface&#10;&#10;Description automatically generated">
            <a:extLst>
              <a:ext uri="{FF2B5EF4-FFF2-40B4-BE49-F238E27FC236}">
                <a16:creationId xmlns:a16="http://schemas.microsoft.com/office/drawing/2014/main" id="{F7CB6912-88C4-7B0D-232E-DEBE206CA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4F8B7902-BE9F-D323-8E0C-1BE9C4FCE060}"/>
              </a:ext>
            </a:extLst>
          </p:cNvPr>
          <p:cNvPicPr>
            <a:picLocks noChangeAspect="1"/>
          </p:cNvPicPr>
          <p:nvPr/>
        </p:nvPicPr>
        <p:blipFill>
          <a:blip r:embed="rId5"/>
          <a:stretch>
            <a:fillRect/>
          </a:stretch>
        </p:blipFill>
        <p:spPr>
          <a:xfrm>
            <a:off x="2043317" y="4073379"/>
            <a:ext cx="5057365" cy="2447792"/>
          </a:xfrm>
          <a:prstGeom prst="rect">
            <a:avLst/>
          </a:prstGeom>
        </p:spPr>
      </p:pic>
    </p:spTree>
    <p:extLst>
      <p:ext uri="{BB962C8B-B14F-4D97-AF65-F5344CB8AC3E}">
        <p14:creationId xmlns:p14="http://schemas.microsoft.com/office/powerpoint/2010/main" val="3688153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3800-BD23-3821-E9B2-321C84A698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2D829F-8AB0-14B0-C78A-56107077EBF8}"/>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F0B7CB3-C562-2AA3-7C28-D806FDB6A9BA}"/>
              </a:ext>
            </a:extLst>
          </p:cNvPr>
          <p:cNvSpPr/>
          <p:nvPr/>
        </p:nvSpPr>
        <p:spPr>
          <a:xfrm>
            <a:off x="128587" y="415622"/>
            <a:ext cx="4443413"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Stay connected</a:t>
            </a:r>
          </a:p>
        </p:txBody>
      </p:sp>
      <p:pic>
        <p:nvPicPr>
          <p:cNvPr id="5" name="Picture 4" descr="A picture containing graphical user interface&#10;&#10;Description automatically generated">
            <a:extLst>
              <a:ext uri="{FF2B5EF4-FFF2-40B4-BE49-F238E27FC236}">
                <a16:creationId xmlns:a16="http://schemas.microsoft.com/office/drawing/2014/main" id="{B08C6137-4DA1-6899-C077-CFFD93916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Title 1">
            <a:extLst>
              <a:ext uri="{FF2B5EF4-FFF2-40B4-BE49-F238E27FC236}">
                <a16:creationId xmlns:a16="http://schemas.microsoft.com/office/drawing/2014/main" id="{E585FE57-5565-329A-E8CA-23B1330BA6A1}"/>
              </a:ext>
            </a:extLst>
          </p:cNvPr>
          <p:cNvSpPr>
            <a:spLocks noGrp="1"/>
          </p:cNvSpPr>
          <p:nvPr>
            <p:ph type="title"/>
          </p:nvPr>
        </p:nvSpPr>
        <p:spPr>
          <a:xfrm>
            <a:off x="128587" y="1435786"/>
            <a:ext cx="8771679" cy="5373229"/>
          </a:xfrm>
        </p:spPr>
        <p:txBody>
          <a:bodyPr vert="horz" lIns="91440" tIns="45720" rIns="91440" bIns="45720" rtlCol="0" anchor="t">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69B8"/>
                </a:solidFill>
                <a:effectLst/>
                <a:latin typeface="Barlow" panose="00000500000000000000" pitchFamily="2" charset="0"/>
                <a:ea typeface="Calibri" panose="020F0502020204030204" pitchFamily="34" charset="0"/>
                <a:cs typeface="Times New Roman" panose="02020603050405020304" pitchFamily="18" charset="0"/>
              </a:rPr>
              <a:t>Find out more</a:t>
            </a:r>
            <a:br>
              <a:rPr lang="en-GB" altLang="en-US" sz="2000" dirty="0">
                <a:solidFill>
                  <a:srgbClr val="92278F"/>
                </a:solidFill>
                <a:latin typeface="Barlow" panose="00000500000000000000" pitchFamily="2" charset="0"/>
                <a:ea typeface="Calibri" panose="020F0502020204030204" pitchFamily="34" charset="0"/>
                <a:cs typeface="Times New Roman" panose="02020603050405020304" pitchFamily="18" charset="0"/>
              </a:rPr>
            </a:br>
            <a:r>
              <a:rPr kumimoji="0" lang="en-GB" altLang="en-US" sz="2000" b="0" i="0" u="none" strike="noStrike" cap="none" normalizeH="0" baseline="0" dirty="0">
                <a:ln>
                  <a:noFill/>
                </a:ln>
                <a:solidFill>
                  <a:srgbClr val="0069B8"/>
                </a:solidFill>
                <a:effectLst/>
                <a:latin typeface="Barlow" panose="00000500000000000000" pitchFamily="2"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https://www.doctorsoftheworld.org.uk/safesurgeries/</a:t>
            </a:r>
            <a:br>
              <a:rPr lang="en-US" sz="2000" dirty="0">
                <a:solidFill>
                  <a:srgbClr val="005DA8"/>
                </a:solidFill>
                <a:latin typeface="Barlow" panose="00000500000000000000" pitchFamily="2" charset="0"/>
              </a:rPr>
            </a:br>
            <a:br>
              <a:rPr lang="en-US" sz="2000" dirty="0">
                <a:solidFill>
                  <a:srgbClr val="005DA8"/>
                </a:solidFill>
                <a:latin typeface="Barlow" panose="00000500000000000000" pitchFamily="2" charset="0"/>
              </a:rPr>
            </a:br>
            <a:r>
              <a:rPr lang="en-US" sz="2000" b="1" dirty="0">
                <a:solidFill>
                  <a:srgbClr val="942891"/>
                </a:solidFill>
                <a:latin typeface="Barlow" panose="00000500000000000000" pitchFamily="2" charset="0"/>
              </a:rPr>
              <a:t>Feedback</a:t>
            </a:r>
            <a:br>
              <a:rPr lang="en-US" sz="2000" b="1" dirty="0">
                <a:solidFill>
                  <a:srgbClr val="942891"/>
                </a:solidFill>
                <a:latin typeface="Barlow" panose="00000500000000000000" pitchFamily="2" charset="0"/>
              </a:rPr>
            </a:br>
            <a:r>
              <a:rPr lang="en-US" sz="2000" dirty="0">
                <a:solidFill>
                  <a:srgbClr val="942891"/>
                </a:solidFill>
                <a:latin typeface="Barlow" panose="00000500000000000000" pitchFamily="2" charset="0"/>
              </a:rPr>
              <a:t>Please complete our </a:t>
            </a:r>
            <a:r>
              <a:rPr lang="en-US" sz="2000" dirty="0">
                <a:solidFill>
                  <a:srgbClr val="008B7B"/>
                </a:solidFill>
                <a:latin typeface="Barlow" panose="00000500000000000000" pitchFamily="2" charset="0"/>
                <a:hlinkClick r:id="rId5"/>
              </a:rPr>
              <a:t>training evaluation form</a:t>
            </a:r>
            <a:br>
              <a:rPr lang="en-US" sz="2000" dirty="0">
                <a:solidFill>
                  <a:srgbClr val="005DA8"/>
                </a:solidFill>
                <a:latin typeface="Barlow" panose="00000500000000000000" pitchFamily="2" charset="0"/>
              </a:rPr>
            </a:br>
            <a:br>
              <a:rPr lang="en-US" sz="2000" dirty="0">
                <a:solidFill>
                  <a:srgbClr val="F10679"/>
                </a:solidFill>
                <a:latin typeface="Barlow" panose="00000500000000000000" pitchFamily="2" charset="0"/>
              </a:rPr>
            </a:br>
            <a: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t>Translated health information </a:t>
            </a:r>
            <a:b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hlinkClick r:id="rId6"/>
              </a:rPr>
              <a:t>https://www.doctorsoftheworld.org.uk/translated-health-information/</a:t>
            </a:r>
            <a:r>
              <a:rPr kumimoji="0" lang="en-GB" altLang="en-US" sz="2000"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2000" b="0" i="0" u="none" strike="noStrike" cap="none" normalizeH="0" baseline="0" dirty="0">
                <a:ln>
                  <a:noFill/>
                </a:ln>
                <a:solidFill>
                  <a:schemeClr val="tx1"/>
                </a:solidFill>
                <a:effectLst/>
              </a:rPr>
            </a:br>
            <a:r>
              <a:rPr kumimoji="0" lang="en-GB" altLang="en-US" sz="2000" b="1" i="0" u="none" strike="noStrike" cap="none" normalizeH="0" baseline="0" dirty="0">
                <a:ln>
                  <a:noFill/>
                </a:ln>
                <a:solidFill>
                  <a:srgbClr val="F37321"/>
                </a:solidFill>
                <a:effectLst/>
                <a:latin typeface="Barlow" panose="00000500000000000000" pitchFamily="2" charset="0"/>
                <a:ea typeface="Calibri" panose="020F0502020204030204" pitchFamily="34" charset="0"/>
                <a:cs typeface="Times New Roman" panose="02020603050405020304" pitchFamily="18" charset="0"/>
              </a:rPr>
              <a:t>Contact us</a:t>
            </a:r>
            <a: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hlinkClick r:id="rId7"/>
              </a:rPr>
              <a:t>safesurgeries@doctorsoftheworld.org.uk</a:t>
            </a: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b="1"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t>DOTW clinic</a:t>
            </a:r>
            <a:br>
              <a:rPr kumimoji="0" lang="en-GB" altLang="en-US" sz="2000" b="1"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hlinkClick r:id="rId8"/>
              </a:rPr>
              <a:t>https://www.doctorsoftheworld.org.uk/patient-clinic/</a:t>
            </a:r>
            <a: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br>
            <a:br>
              <a:rPr lang="en-GB" altLang="en-US" sz="2000" b="1" dirty="0">
                <a:latin typeface="Barlow" panose="00000500000000000000" pitchFamily="2" charset="0"/>
                <a:cs typeface="Times New Roman" panose="02020603050405020304" pitchFamily="18" charset="0"/>
              </a:rPr>
            </a:br>
            <a:r>
              <a:rPr kumimoji="0" lang="en-GB" altLang="en-US" sz="2000" b="1"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t>Volunteer with us</a:t>
            </a:r>
            <a:br>
              <a:rPr kumimoji="0" lang="en-GB" altLang="en-US" sz="2000" b="1"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br>
            <a:r>
              <a:rPr kumimoji="0" lang="en-GB" altLang="en-US" sz="2000"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hlinkClick r:id="rId9"/>
              </a:rPr>
              <a:t>https://www.doctorsoftheworld.org.uk/jobs-and-volunteer-roles/</a:t>
            </a:r>
            <a:r>
              <a:rPr kumimoji="0" lang="en-GB" altLang="en-US" sz="2000"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t> </a:t>
            </a:r>
            <a:br>
              <a:rPr lang="en-US" sz="2000" dirty="0">
                <a:solidFill>
                  <a:srgbClr val="F10679"/>
                </a:solidFill>
                <a:latin typeface="Barlow" panose="00000500000000000000" pitchFamily="2" charset="0"/>
              </a:rPr>
            </a:br>
            <a:endParaRPr lang="en-US" sz="2000" dirty="0">
              <a:solidFill>
                <a:srgbClr val="F10679"/>
              </a:solidFill>
              <a:latin typeface="Barlow" panose="00000500000000000000" pitchFamily="2" charset="0"/>
            </a:endParaRPr>
          </a:p>
        </p:txBody>
      </p:sp>
    </p:spTree>
    <p:extLst>
      <p:ext uri="{BB962C8B-B14F-4D97-AF65-F5344CB8AC3E}">
        <p14:creationId xmlns:p14="http://schemas.microsoft.com/office/powerpoint/2010/main" val="115635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88A5-3C8C-33D1-226C-91B0C541FC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A39F66-2DC4-FF4F-7B22-ECF7B08E515D}"/>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4394650-B172-C3E1-E9EE-54896C5AA34B}"/>
              </a:ext>
            </a:extLst>
          </p:cNvPr>
          <p:cNvSpPr/>
          <p:nvPr/>
        </p:nvSpPr>
        <p:spPr>
          <a:xfrm>
            <a:off x="128588" y="415622"/>
            <a:ext cx="6929437"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Importance of GP registration</a:t>
            </a:r>
          </a:p>
        </p:txBody>
      </p:sp>
      <p:graphicFrame>
        <p:nvGraphicFramePr>
          <p:cNvPr id="3" name="Diagram 2">
            <a:extLst>
              <a:ext uri="{FF2B5EF4-FFF2-40B4-BE49-F238E27FC236}">
                <a16:creationId xmlns:a16="http://schemas.microsoft.com/office/drawing/2014/main" id="{9FA8A269-FBFE-B611-D7DE-E214DA3AA6D1}"/>
              </a:ext>
            </a:extLst>
          </p:cNvPr>
          <p:cNvGraphicFramePr/>
          <p:nvPr/>
        </p:nvGraphicFramePr>
        <p:xfrm>
          <a:off x="292609" y="1402080"/>
          <a:ext cx="8510016" cy="529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graphical user interface&#10;&#10;Description automatically generated">
            <a:extLst>
              <a:ext uri="{FF2B5EF4-FFF2-40B4-BE49-F238E27FC236}">
                <a16:creationId xmlns:a16="http://schemas.microsoft.com/office/drawing/2014/main" id="{92488451-5D89-84AB-F647-63B532DE2A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2775300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8AD9-3398-4EF0-CEA5-5680BEFBC5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E093BE-7082-901F-88F9-AAEAD2F2135D}"/>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6744362-F0D9-2147-25A6-0F4765905889}"/>
              </a:ext>
            </a:extLst>
          </p:cNvPr>
          <p:cNvSpPr/>
          <p:nvPr/>
        </p:nvSpPr>
        <p:spPr>
          <a:xfrm>
            <a:off x="128588" y="415622"/>
            <a:ext cx="3014662"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Resources</a:t>
            </a:r>
          </a:p>
        </p:txBody>
      </p:sp>
      <p:pic>
        <p:nvPicPr>
          <p:cNvPr id="3" name="Picture 2" descr="A picture containing graphical user interface&#10;&#10;Description automatically generated">
            <a:extLst>
              <a:ext uri="{FF2B5EF4-FFF2-40B4-BE49-F238E27FC236}">
                <a16:creationId xmlns:a16="http://schemas.microsoft.com/office/drawing/2014/main" id="{3666EA80-9D6A-8C21-D163-70E633A52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6" name="TextBox 5">
            <a:extLst>
              <a:ext uri="{FF2B5EF4-FFF2-40B4-BE49-F238E27FC236}">
                <a16:creationId xmlns:a16="http://schemas.microsoft.com/office/drawing/2014/main" id="{D04210A7-A52B-2302-73BC-19C980DCD909}"/>
              </a:ext>
            </a:extLst>
          </p:cNvPr>
          <p:cNvSpPr txBox="1"/>
          <p:nvPr/>
        </p:nvSpPr>
        <p:spPr>
          <a:xfrm>
            <a:off x="128588" y="2131100"/>
            <a:ext cx="4167187" cy="4339650"/>
          </a:xfrm>
          <a:prstGeom prst="rect">
            <a:avLst/>
          </a:prstGeom>
          <a:noFill/>
        </p:spPr>
        <p:txBody>
          <a:bodyPr wrap="square">
            <a:spAutoFit/>
          </a:bodyPr>
          <a:lstStyle/>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4">
                  <a:extLst>
                    <a:ext uri="{A12FA001-AC4F-418D-AE19-62706E023703}">
                      <ahyp:hlinkClr xmlns:ahyp="http://schemas.microsoft.com/office/drawing/2018/hyperlinkcolor" val="tx"/>
                    </a:ext>
                  </a:extLst>
                </a:hlinkClick>
              </a:rPr>
              <a:t>Safe Surgeries</a:t>
            </a:r>
            <a:r>
              <a:rPr lang="en-GB" sz="1800" dirty="0">
                <a:solidFill>
                  <a:srgbClr val="008876"/>
                </a:solidFill>
                <a:latin typeface="Barlow" panose="00000500000000000000" pitchFamily="2" charset="0"/>
                <a:ea typeface="Helvetica Neue" charset="0"/>
                <a:cs typeface="Helvetica Neue" charset="0"/>
              </a:rPr>
              <a:t> guidance &amp; resources.</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5">
                  <a:extLst>
                    <a:ext uri="{A12FA001-AC4F-418D-AE19-62706E023703}">
                      <ahyp:hlinkClr xmlns:ahyp="http://schemas.microsoft.com/office/drawing/2018/hyperlinkcolor" val="tx"/>
                    </a:ext>
                  </a:extLst>
                </a:hlinkClick>
              </a:rPr>
              <a:t>NHS England guidance on GP Registration </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6">
                  <a:extLst>
                    <a:ext uri="{A12FA001-AC4F-418D-AE19-62706E023703}">
                      <ahyp:hlinkClr xmlns:ahyp="http://schemas.microsoft.com/office/drawing/2018/hyperlinkcolor" val="tx"/>
                    </a:ext>
                  </a:extLst>
                </a:hlinkClick>
              </a:rPr>
              <a:t>BMA guidance on GP registration</a:t>
            </a:r>
            <a:r>
              <a:rPr lang="en-GB" sz="1800" dirty="0">
                <a:solidFill>
                  <a:srgbClr val="008876"/>
                </a:solidFill>
                <a:latin typeface="Barlow" panose="00000500000000000000" pitchFamily="2" charset="0"/>
                <a:ea typeface="Helvetica Neue" charset="0"/>
                <a:cs typeface="Helvetica Neue" charset="0"/>
              </a:rPr>
              <a:t> </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7">
                  <a:extLst>
                    <a:ext uri="{A12FA001-AC4F-418D-AE19-62706E023703}">
                      <ahyp:hlinkClr xmlns:ahyp="http://schemas.microsoft.com/office/drawing/2018/hyperlinkcolor" val="tx"/>
                    </a:ext>
                  </a:extLst>
                </a:hlinkClick>
              </a:rPr>
              <a:t>BMA refugee and asylum seeker patient health toolkit</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8">
                  <a:extLst>
                    <a:ext uri="{A12FA001-AC4F-418D-AE19-62706E023703}">
                      <ahyp:hlinkClr xmlns:ahyp="http://schemas.microsoft.com/office/drawing/2018/hyperlinkcolor" val="tx"/>
                    </a:ext>
                  </a:extLst>
                </a:hlinkClick>
              </a:rPr>
              <a:t>CQC guidance</a:t>
            </a:r>
            <a:r>
              <a:rPr lang="en-GB" sz="1800" dirty="0">
                <a:solidFill>
                  <a:srgbClr val="008876"/>
                </a:solidFill>
                <a:latin typeface="Barlow" panose="00000500000000000000" pitchFamily="2" charset="0"/>
                <a:ea typeface="Helvetica Neue" charset="0"/>
                <a:cs typeface="Helvetica Neue" charset="0"/>
              </a:rPr>
              <a:t> on refugees, asylum seekers, and other migrants</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9">
                  <a:extLst>
                    <a:ext uri="{A12FA001-AC4F-418D-AE19-62706E023703}">
                      <ahyp:hlinkClr xmlns:ahyp="http://schemas.microsoft.com/office/drawing/2018/hyperlinkcolor" val="tx"/>
                    </a:ext>
                  </a:extLst>
                </a:hlinkClick>
              </a:rPr>
              <a:t>Migrant Health Guide</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10">
                  <a:extLst>
                    <a:ext uri="{A12FA001-AC4F-418D-AE19-62706E023703}">
                      <ahyp:hlinkClr xmlns:ahyp="http://schemas.microsoft.com/office/drawing/2018/hyperlinkcolor" val="tx"/>
                    </a:ext>
                  </a:extLst>
                </a:hlinkClick>
              </a:rPr>
              <a:t>Inclusion Health Self Assessment Tool for PCNs</a:t>
            </a:r>
            <a:endParaRPr lang="en-GB" sz="1800" dirty="0">
              <a:solidFill>
                <a:srgbClr val="008876"/>
              </a:solidFill>
              <a:latin typeface="Barlow" panose="00000500000000000000" pitchFamily="2" charset="0"/>
              <a:ea typeface="Helvetica Neue" charset="0"/>
              <a:cs typeface="Helvetica Neue" charset="0"/>
            </a:endParaRPr>
          </a:p>
        </p:txBody>
      </p:sp>
      <p:sp>
        <p:nvSpPr>
          <p:cNvPr id="7" name="TextBox 6">
            <a:extLst>
              <a:ext uri="{FF2B5EF4-FFF2-40B4-BE49-F238E27FC236}">
                <a16:creationId xmlns:a16="http://schemas.microsoft.com/office/drawing/2014/main" id="{BBB1BC36-4B1B-DDD7-554A-A9D0C61339C1}"/>
              </a:ext>
            </a:extLst>
          </p:cNvPr>
          <p:cNvSpPr txBox="1"/>
          <p:nvPr/>
        </p:nvSpPr>
        <p:spPr>
          <a:xfrm>
            <a:off x="4880084" y="2131100"/>
            <a:ext cx="3987691" cy="3831818"/>
          </a:xfrm>
          <a:prstGeom prst="rect">
            <a:avLst/>
          </a:prstGeom>
          <a:noFill/>
        </p:spPr>
        <p:txBody>
          <a:bodyPr wrap="square" rtlCol="0">
            <a:spAutoFit/>
          </a:bodyPr>
          <a:lstStyle/>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1">
                  <a:extLst>
                    <a:ext uri="{A12FA001-AC4F-418D-AE19-62706E023703}">
                      <ahyp:hlinkClr xmlns:ahyp="http://schemas.microsoft.com/office/drawing/2018/hyperlinkcolor" val="tx"/>
                    </a:ext>
                  </a:extLst>
                </a:hlinkClick>
              </a:rPr>
              <a:t>DH Guidance on implementing </a:t>
            </a:r>
            <a:r>
              <a:rPr lang="en-GB" dirty="0">
                <a:solidFill>
                  <a:srgbClr val="008876"/>
                </a:solidFill>
                <a:latin typeface="Barlow" panose="00000500000000000000" pitchFamily="2" charset="0"/>
                <a:ea typeface="Helvetica Neue" charset="0"/>
                <a:cs typeface="Helvetica Neue" charset="0"/>
              </a:rPr>
              <a:t>charging</a:t>
            </a: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2">
                  <a:extLst>
                    <a:ext uri="{A12FA001-AC4F-418D-AE19-62706E023703}">
                      <ahyp:hlinkClr xmlns:ahyp="http://schemas.microsoft.com/office/drawing/2018/hyperlinkcolor" val="tx"/>
                    </a:ext>
                  </a:extLst>
                </a:hlinkClick>
              </a:rPr>
              <a:t>Upfront charging framework </a:t>
            </a:r>
            <a:r>
              <a:rPr lang="en-GB" dirty="0">
                <a:solidFill>
                  <a:srgbClr val="008876"/>
                </a:solidFill>
                <a:latin typeface="Barlow" panose="00000500000000000000" pitchFamily="2" charset="0"/>
                <a:ea typeface="Helvetica Neue" charset="0"/>
                <a:cs typeface="Helvetica Neue" charset="0"/>
              </a:rPr>
              <a:t>and </a:t>
            </a:r>
            <a:r>
              <a:rPr lang="en-GB" dirty="0">
                <a:solidFill>
                  <a:srgbClr val="008876"/>
                </a:solidFill>
                <a:latin typeface="Barlow" panose="00000500000000000000" pitchFamily="2" charset="0"/>
                <a:ea typeface="Helvetica Neue" charset="0"/>
                <a:cs typeface="Helvetica Neue" charset="0"/>
                <a:hlinkClick r:id="rId13">
                  <a:extLst>
                    <a:ext uri="{A12FA001-AC4F-418D-AE19-62706E023703}">
                      <ahyp:hlinkClr xmlns:ahyp="http://schemas.microsoft.com/office/drawing/2018/hyperlinkcolor" val="tx"/>
                    </a:ext>
                  </a:extLst>
                </a:hlinkClick>
              </a:rPr>
              <a:t>clinical case studies</a:t>
            </a:r>
            <a:endParaRPr lang="en-GB"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4">
                  <a:extLst>
                    <a:ext uri="{A12FA001-AC4F-418D-AE19-62706E023703}">
                      <ahyp:hlinkClr xmlns:ahyp="http://schemas.microsoft.com/office/drawing/2018/hyperlinkcolor" val="tx"/>
                    </a:ext>
                  </a:extLst>
                </a:hlinkClick>
              </a:rPr>
              <a:t>Navigating NHS Charging in Secondary Care </a:t>
            </a:r>
            <a:r>
              <a:rPr lang="en-GB" dirty="0">
                <a:solidFill>
                  <a:srgbClr val="008876"/>
                </a:solidFill>
                <a:latin typeface="Barlow" panose="00000500000000000000" pitchFamily="2" charset="0"/>
                <a:ea typeface="Helvetica Neue" charset="0"/>
                <a:cs typeface="Helvetica Neue" charset="0"/>
              </a:rPr>
              <a:t>– DOTW</a:t>
            </a: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5">
                  <a:extLst>
                    <a:ext uri="{A12FA001-AC4F-418D-AE19-62706E023703}">
                      <ahyp:hlinkClr xmlns:ahyp="http://schemas.microsoft.com/office/drawing/2018/hyperlinkcolor" val="tx"/>
                    </a:ext>
                  </a:extLst>
                </a:hlinkClick>
              </a:rPr>
              <a:t>Supporting families facing NHS charging – flowchart</a:t>
            </a:r>
            <a:endParaRPr lang="en-GB"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6">
                  <a:extLst>
                    <a:ext uri="{A12FA001-AC4F-418D-AE19-62706E023703}">
                      <ahyp:hlinkClr xmlns:ahyp="http://schemas.microsoft.com/office/drawing/2018/hyperlinkcolor" val="tx"/>
                    </a:ext>
                  </a:extLst>
                </a:hlinkClick>
              </a:rPr>
              <a:t>Improving access to maternity care</a:t>
            </a:r>
            <a:endParaRPr lang="en-GB" dirty="0">
              <a:solidFill>
                <a:srgbClr val="008876"/>
              </a:solidFill>
              <a:latin typeface="Barlow" panose="00000500000000000000" pitchFamily="2" charset="0"/>
              <a:ea typeface="Helvetica Neue" charset="0"/>
              <a:cs typeface="Helvetica Neue" charset="0"/>
            </a:endParaRPr>
          </a:p>
          <a:p>
            <a:endParaRPr lang="en-GB" dirty="0"/>
          </a:p>
        </p:txBody>
      </p:sp>
      <p:sp>
        <p:nvSpPr>
          <p:cNvPr id="8" name="TextBox 7">
            <a:extLst>
              <a:ext uri="{FF2B5EF4-FFF2-40B4-BE49-F238E27FC236}">
                <a16:creationId xmlns:a16="http://schemas.microsoft.com/office/drawing/2014/main" id="{BC18E2F4-ACF6-5BC9-3ACE-8C9CF5DADE56}"/>
              </a:ext>
            </a:extLst>
          </p:cNvPr>
          <p:cNvSpPr txBox="1"/>
          <p:nvPr/>
        </p:nvSpPr>
        <p:spPr>
          <a:xfrm>
            <a:off x="219075" y="1628775"/>
            <a:ext cx="2495550" cy="369332"/>
          </a:xfrm>
          <a:prstGeom prst="rect">
            <a:avLst/>
          </a:prstGeom>
          <a:noFill/>
        </p:spPr>
        <p:txBody>
          <a:bodyPr wrap="square" rtlCol="0">
            <a:spAutoFit/>
          </a:bodyPr>
          <a:lstStyle/>
          <a:p>
            <a:r>
              <a:rPr lang="en-GB" b="1" dirty="0">
                <a:solidFill>
                  <a:srgbClr val="0069B8"/>
                </a:solidFill>
                <a:latin typeface="Barlow" panose="00000500000000000000" pitchFamily="2" charset="0"/>
              </a:rPr>
              <a:t>Primary care</a:t>
            </a:r>
          </a:p>
        </p:txBody>
      </p:sp>
      <p:sp>
        <p:nvSpPr>
          <p:cNvPr id="9" name="TextBox 8">
            <a:extLst>
              <a:ext uri="{FF2B5EF4-FFF2-40B4-BE49-F238E27FC236}">
                <a16:creationId xmlns:a16="http://schemas.microsoft.com/office/drawing/2014/main" id="{A3D4AD3B-4FC9-A9EB-E6D2-15F5EF7E439F}"/>
              </a:ext>
            </a:extLst>
          </p:cNvPr>
          <p:cNvSpPr txBox="1"/>
          <p:nvPr/>
        </p:nvSpPr>
        <p:spPr>
          <a:xfrm>
            <a:off x="5181602" y="1628775"/>
            <a:ext cx="2495550" cy="369332"/>
          </a:xfrm>
          <a:prstGeom prst="rect">
            <a:avLst/>
          </a:prstGeom>
          <a:noFill/>
        </p:spPr>
        <p:txBody>
          <a:bodyPr wrap="square" rtlCol="0">
            <a:spAutoFit/>
          </a:bodyPr>
          <a:lstStyle/>
          <a:p>
            <a:r>
              <a:rPr lang="en-GB" b="1" dirty="0">
                <a:solidFill>
                  <a:srgbClr val="0069B8"/>
                </a:solidFill>
                <a:latin typeface="Barlow" panose="00000500000000000000" pitchFamily="2" charset="0"/>
              </a:rPr>
              <a:t>Secondary care</a:t>
            </a:r>
          </a:p>
        </p:txBody>
      </p:sp>
    </p:spTree>
    <p:extLst>
      <p:ext uri="{BB962C8B-B14F-4D97-AF65-F5344CB8AC3E}">
        <p14:creationId xmlns:p14="http://schemas.microsoft.com/office/powerpoint/2010/main" val="407998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BEDF2-BD05-3AED-6EA7-597AD42D84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4D24BB-E93A-8A22-CDA8-46003087D7E5}"/>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BEFEF8E-2320-6316-3500-4C25B4992F6A}"/>
              </a:ext>
            </a:extLst>
          </p:cNvPr>
          <p:cNvSpPr/>
          <p:nvPr/>
        </p:nvSpPr>
        <p:spPr>
          <a:xfrm>
            <a:off x="128588" y="415622"/>
            <a:ext cx="4001623"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Inclusion health</a:t>
            </a:r>
          </a:p>
        </p:txBody>
      </p:sp>
      <p:pic>
        <p:nvPicPr>
          <p:cNvPr id="7" name="Picture 6" descr="A picture containing graphical user interface&#10;&#10;Description automatically generated">
            <a:extLst>
              <a:ext uri="{FF2B5EF4-FFF2-40B4-BE49-F238E27FC236}">
                <a16:creationId xmlns:a16="http://schemas.microsoft.com/office/drawing/2014/main" id="{550A3C63-7770-9A37-660B-7D35C2D78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6" name="Rectangle 5">
            <a:extLst>
              <a:ext uri="{FF2B5EF4-FFF2-40B4-BE49-F238E27FC236}">
                <a16:creationId xmlns:a16="http://schemas.microsoft.com/office/drawing/2014/main" id="{4B319802-F0D3-7E39-CEA0-131BA84F7289}"/>
              </a:ext>
            </a:extLst>
          </p:cNvPr>
          <p:cNvSpPr/>
          <p:nvPr/>
        </p:nvSpPr>
        <p:spPr>
          <a:xfrm>
            <a:off x="0" y="1225117"/>
            <a:ext cx="4130211" cy="5632883"/>
          </a:xfrm>
          <a:prstGeom prst="rect">
            <a:avLst/>
          </a:prstGeom>
          <a:solidFill>
            <a:srgbClr val="BD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dirty="0">
                <a:solidFill>
                  <a:schemeClr val="tx1"/>
                </a:solidFill>
                <a:latin typeface="Barlow" panose="00000500000000000000" pitchFamily="2" charset="0"/>
              </a:rPr>
              <a:t>Inclusion health is a ‘catch-all’ term used to describe </a:t>
            </a:r>
            <a:r>
              <a:rPr lang="en-GB" b="1" dirty="0">
                <a:solidFill>
                  <a:schemeClr val="tx1"/>
                </a:solidFill>
                <a:latin typeface="Barlow" panose="00000500000000000000" pitchFamily="2" charset="0"/>
              </a:rPr>
              <a:t>people who are socially excluded</a:t>
            </a:r>
            <a:r>
              <a:rPr lang="en-GB" dirty="0">
                <a:solidFill>
                  <a:schemeClr val="tx1"/>
                </a:solidFill>
                <a:latin typeface="Barlow" panose="00000500000000000000" pitchFamily="2" charset="0"/>
              </a:rPr>
              <a:t>, typically experience multiple overlapping risk factors for poor health, experience stigma and discrimination, and are not consistently accounted for in electronic records</a:t>
            </a:r>
            <a:br>
              <a:rPr lang="en-GB" dirty="0">
                <a:solidFill>
                  <a:schemeClr val="tx1"/>
                </a:solidFill>
                <a:latin typeface="Barlow" panose="00000500000000000000" pitchFamily="2" charset="0"/>
              </a:rPr>
            </a:br>
            <a:endParaRPr lang="en-GB" dirty="0">
              <a:solidFill>
                <a:schemeClr val="tx1"/>
              </a:solidFill>
              <a:latin typeface="Barlow" panose="00000500000000000000" pitchFamily="2" charset="0"/>
            </a:endParaRPr>
          </a:p>
          <a:p>
            <a:pPr marL="342900" indent="-342900">
              <a:buFont typeface="Arial" panose="020B0604020202020204" pitchFamily="34" charset="0"/>
              <a:buChar char="•"/>
            </a:pPr>
            <a:r>
              <a:rPr lang="en-GB" dirty="0">
                <a:solidFill>
                  <a:schemeClr val="tx1"/>
                </a:solidFill>
                <a:latin typeface="Barlow" panose="00000500000000000000" pitchFamily="2" charset="0"/>
              </a:rPr>
              <a:t>Inclusion Health groups </a:t>
            </a:r>
            <a:r>
              <a:rPr lang="en-GB" b="1" dirty="0">
                <a:solidFill>
                  <a:schemeClr val="tx1"/>
                </a:solidFill>
                <a:latin typeface="Barlow" panose="00000500000000000000" pitchFamily="2" charset="0"/>
              </a:rPr>
              <a:t>are not a homogenous group </a:t>
            </a:r>
            <a:r>
              <a:rPr lang="en-GB" dirty="0">
                <a:solidFill>
                  <a:schemeClr val="tx1"/>
                </a:solidFill>
                <a:latin typeface="Barlow" panose="00000500000000000000" pitchFamily="2" charset="0"/>
              </a:rPr>
              <a:t>and may be facing a wide variety of experiences</a:t>
            </a:r>
            <a:br>
              <a:rPr lang="en-GB" dirty="0">
                <a:solidFill>
                  <a:schemeClr val="tx1"/>
                </a:solidFill>
                <a:latin typeface="Barlow" panose="00000500000000000000" pitchFamily="2" charset="0"/>
              </a:rPr>
            </a:br>
            <a:endParaRPr lang="en-GB" dirty="0">
              <a:solidFill>
                <a:schemeClr val="tx1"/>
              </a:solidFill>
              <a:latin typeface="Barlow" panose="00000500000000000000" pitchFamily="2" charset="0"/>
            </a:endParaRPr>
          </a:p>
          <a:p>
            <a:pPr marL="342900" indent="-342900">
              <a:buFont typeface="Arial" panose="020B0604020202020204" pitchFamily="34" charset="0"/>
              <a:buChar char="•"/>
            </a:pPr>
            <a:r>
              <a:rPr lang="en-GB" dirty="0">
                <a:solidFill>
                  <a:schemeClr val="tx1"/>
                </a:solidFill>
                <a:latin typeface="Barlow" panose="00000500000000000000" pitchFamily="2" charset="0"/>
              </a:rPr>
              <a:t>People from Inclusion Health groups are more likely to experience </a:t>
            </a:r>
            <a:r>
              <a:rPr lang="en-GB" b="1" dirty="0">
                <a:solidFill>
                  <a:schemeClr val="tx1"/>
                </a:solidFill>
                <a:latin typeface="Barlow" panose="00000500000000000000" pitchFamily="2" charset="0"/>
              </a:rPr>
              <a:t>health inequalities and barriers to public services </a:t>
            </a:r>
          </a:p>
        </p:txBody>
      </p:sp>
      <p:sp>
        <p:nvSpPr>
          <p:cNvPr id="8" name="TextBox 7">
            <a:extLst>
              <a:ext uri="{FF2B5EF4-FFF2-40B4-BE49-F238E27FC236}">
                <a16:creationId xmlns:a16="http://schemas.microsoft.com/office/drawing/2014/main" id="{4C5D1885-D672-2582-655D-5EBCF8105520}"/>
              </a:ext>
            </a:extLst>
          </p:cNvPr>
          <p:cNvSpPr txBox="1"/>
          <p:nvPr/>
        </p:nvSpPr>
        <p:spPr>
          <a:xfrm>
            <a:off x="4341580" y="1452146"/>
            <a:ext cx="4591050" cy="677108"/>
          </a:xfrm>
          <a:prstGeom prst="rect">
            <a:avLst/>
          </a:prstGeom>
          <a:noFill/>
        </p:spPr>
        <p:txBody>
          <a:bodyPr wrap="square">
            <a:spAutoFit/>
          </a:bodyPr>
          <a:lstStyle/>
          <a:p>
            <a:r>
              <a:rPr kumimoji="0" lang="en-GB" sz="2000" b="1" i="0" u="none" strike="noStrike" kern="0" cap="none" spc="0" normalizeH="0" baseline="0" noProof="0">
                <a:ln>
                  <a:noFill/>
                </a:ln>
                <a:solidFill>
                  <a:srgbClr val="005CA7"/>
                </a:solidFill>
                <a:effectLst/>
                <a:uLnTx/>
                <a:uFillTx/>
                <a:latin typeface="Barlow" panose="00000500000000000000" pitchFamily="2" charset="0"/>
                <a:ea typeface="Helvetica Neue"/>
                <a:cs typeface="Helvetica Neue"/>
                <a:sym typeface="Helvetica Neue"/>
              </a:rPr>
              <a:t>Underserved groups</a:t>
            </a:r>
            <a:r>
              <a:rPr lang="en-GB" sz="1800" b="1" kern="0">
                <a:solidFill>
                  <a:srgbClr val="005CA7"/>
                </a:solidFill>
                <a:latin typeface="Barlow" panose="00000500000000000000" pitchFamily="2" charset="0"/>
                <a:ea typeface="Helvetica Neue"/>
                <a:cs typeface="Helvetica Neue"/>
                <a:sym typeface="Helvetica Neue"/>
              </a:rPr>
              <a:t> </a:t>
            </a:r>
            <a:r>
              <a:rPr kumimoji="0" lang="en-GB" sz="1800" b="0" i="0" u="none" strike="noStrike" kern="0" cap="none" spc="0" normalizeH="0" baseline="0" noProof="0">
                <a:ln>
                  <a:noFill/>
                </a:ln>
                <a:solidFill>
                  <a:srgbClr val="005CA7"/>
                </a:solidFill>
                <a:effectLst/>
                <a:uLnTx/>
                <a:uFillTx/>
                <a:latin typeface="Barlow" panose="00000500000000000000" pitchFamily="2" charset="0"/>
                <a:ea typeface="Helvetica Neue"/>
                <a:cs typeface="Helvetica Neue"/>
                <a:sym typeface="Helvetica Neue"/>
              </a:rPr>
              <a:t>face significant barriers in accessing healthcare</a:t>
            </a:r>
            <a:endParaRPr lang="en-GB"/>
          </a:p>
        </p:txBody>
      </p:sp>
      <p:graphicFrame>
        <p:nvGraphicFramePr>
          <p:cNvPr id="9" name="Diagram 8">
            <a:extLst>
              <a:ext uri="{FF2B5EF4-FFF2-40B4-BE49-F238E27FC236}">
                <a16:creationId xmlns:a16="http://schemas.microsoft.com/office/drawing/2014/main" id="{03A65BD4-A579-5897-0FA0-49E5FB5602F3}"/>
              </a:ext>
            </a:extLst>
          </p:cNvPr>
          <p:cNvGraphicFramePr/>
          <p:nvPr/>
        </p:nvGraphicFramePr>
        <p:xfrm>
          <a:off x="4470400" y="2211137"/>
          <a:ext cx="4462230" cy="4538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Open book outline">
            <a:extLst>
              <a:ext uri="{FF2B5EF4-FFF2-40B4-BE49-F238E27FC236}">
                <a16:creationId xmlns:a16="http://schemas.microsoft.com/office/drawing/2014/main" id="{D256547C-E6D3-D98A-7FD5-A02120B3D3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0611" y="6372890"/>
            <a:ext cx="371203" cy="371203"/>
          </a:xfrm>
          <a:prstGeom prst="rect">
            <a:avLst/>
          </a:prstGeom>
        </p:spPr>
      </p:pic>
    </p:spTree>
    <p:extLst>
      <p:ext uri="{BB962C8B-B14F-4D97-AF65-F5344CB8AC3E}">
        <p14:creationId xmlns:p14="http://schemas.microsoft.com/office/powerpoint/2010/main" val="4157744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2FF9-026F-0F9A-C91D-43D947A866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348CFC-1F80-B4BE-6B11-E4D19BC3776F}"/>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34F74BC-B028-660C-F8A9-BFCAB0F8F54A}"/>
              </a:ext>
            </a:extLst>
          </p:cNvPr>
          <p:cNvSpPr/>
          <p:nvPr/>
        </p:nvSpPr>
        <p:spPr>
          <a:xfrm>
            <a:off x="128589" y="415622"/>
            <a:ext cx="413861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Immigration status</a:t>
            </a:r>
          </a:p>
        </p:txBody>
      </p:sp>
      <p:pic>
        <p:nvPicPr>
          <p:cNvPr id="7" name="Picture 6" descr="A picture containing graphical user interface&#10;&#10;Description automatically generated">
            <a:extLst>
              <a:ext uri="{FF2B5EF4-FFF2-40B4-BE49-F238E27FC236}">
                <a16:creationId xmlns:a16="http://schemas.microsoft.com/office/drawing/2014/main" id="{89797146-ED96-BC8F-58D9-EB46C5A8D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3" name="Diagram 2">
            <a:extLst>
              <a:ext uri="{FF2B5EF4-FFF2-40B4-BE49-F238E27FC236}">
                <a16:creationId xmlns:a16="http://schemas.microsoft.com/office/drawing/2014/main" id="{9B7372AB-D157-71D9-26F0-E95DEAE68F5A}"/>
              </a:ext>
            </a:extLst>
          </p:cNvPr>
          <p:cNvGraphicFramePr/>
          <p:nvPr/>
        </p:nvGraphicFramePr>
        <p:xfrm>
          <a:off x="65069" y="1376452"/>
          <a:ext cx="9013862" cy="4993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480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F045-5AAF-5472-8A3F-A2CC45A51A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ED25A2-CEBE-5839-7224-244EE434D748}"/>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31F56D-844D-AB32-0B0E-CE7397FDAB3B}"/>
              </a:ext>
            </a:extLst>
          </p:cNvPr>
          <p:cNvSpPr/>
          <p:nvPr/>
        </p:nvSpPr>
        <p:spPr>
          <a:xfrm>
            <a:off x="128589" y="415622"/>
            <a:ext cx="413861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Immigration status</a:t>
            </a:r>
          </a:p>
        </p:txBody>
      </p:sp>
      <p:pic>
        <p:nvPicPr>
          <p:cNvPr id="7" name="Picture 6" descr="A picture containing graphical user interface&#10;&#10;Description automatically generated">
            <a:extLst>
              <a:ext uri="{FF2B5EF4-FFF2-40B4-BE49-F238E27FC236}">
                <a16:creationId xmlns:a16="http://schemas.microsoft.com/office/drawing/2014/main" id="{407EC837-6CDF-FA19-E24E-A19EDF18F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21936FF3-E9A7-A762-0A0C-760AE57F4EDE}"/>
              </a:ext>
            </a:extLst>
          </p:cNvPr>
          <p:cNvSpPr txBox="1"/>
          <p:nvPr/>
        </p:nvSpPr>
        <p:spPr>
          <a:xfrm>
            <a:off x="0" y="1525604"/>
            <a:ext cx="9144000" cy="830997"/>
          </a:xfrm>
          <a:prstGeom prst="rect">
            <a:avLst/>
          </a:prstGeom>
          <a:noFill/>
        </p:spPr>
        <p:txBody>
          <a:bodyPr wrap="square" rtlCol="0" anchor="t">
            <a:spAutoFit/>
          </a:bodyPr>
          <a:lstStyle/>
          <a:p>
            <a:pPr>
              <a:spcBef>
                <a:spcPts val="600"/>
              </a:spcBef>
              <a:spcAft>
                <a:spcPts val="600"/>
              </a:spcAft>
            </a:pPr>
            <a:r>
              <a:rPr lang="en-GB" sz="2400">
                <a:latin typeface="Barlow" panose="00000500000000000000" pitchFamily="2" charset="0"/>
                <a:ea typeface="Helvetica Neue" charset="0"/>
                <a:cs typeface="Helvetica Neue" charset="0"/>
              </a:rPr>
              <a:t>‘Undocumented’ migrants find themselves without the right documents for a variety of reasons, </a:t>
            </a:r>
            <a:r>
              <a:rPr lang="en-GB" sz="2400" b="1">
                <a:solidFill>
                  <a:srgbClr val="005CA7"/>
                </a:solidFill>
                <a:latin typeface="Barlow" panose="00000500000000000000" pitchFamily="2" charset="0"/>
                <a:ea typeface="Helvetica Neue" charset="0"/>
                <a:cs typeface="Helvetica Neue" charset="0"/>
              </a:rPr>
              <a:t>often beyond their control</a:t>
            </a:r>
            <a:r>
              <a:rPr lang="en-GB" sz="2400">
                <a:latin typeface="Barlow" panose="00000500000000000000" pitchFamily="2" charset="0"/>
                <a:ea typeface="Helvetica Neue" charset="0"/>
                <a:cs typeface="Helvetica Neue" charset="0"/>
              </a:rPr>
              <a:t>. </a:t>
            </a:r>
          </a:p>
        </p:txBody>
      </p:sp>
      <p:sp>
        <p:nvSpPr>
          <p:cNvPr id="6" name="Hexagon 5">
            <a:extLst>
              <a:ext uri="{FF2B5EF4-FFF2-40B4-BE49-F238E27FC236}">
                <a16:creationId xmlns:a16="http://schemas.microsoft.com/office/drawing/2014/main" id="{4BCAE6B1-D6F0-F168-B5DF-F52F28CF7106}"/>
              </a:ext>
            </a:extLst>
          </p:cNvPr>
          <p:cNvSpPr/>
          <p:nvPr/>
        </p:nvSpPr>
        <p:spPr>
          <a:xfrm>
            <a:off x="4635242" y="4732008"/>
            <a:ext cx="2258140" cy="1630889"/>
          </a:xfrm>
          <a:prstGeom prst="hexagon">
            <a:avLst/>
          </a:prstGeom>
          <a:solidFill>
            <a:srgbClr val="00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on spousal visas whose relationship breaks down</a:t>
            </a:r>
          </a:p>
        </p:txBody>
      </p:sp>
      <p:sp>
        <p:nvSpPr>
          <p:cNvPr id="8" name="Hexagon 7">
            <a:extLst>
              <a:ext uri="{FF2B5EF4-FFF2-40B4-BE49-F238E27FC236}">
                <a16:creationId xmlns:a16="http://schemas.microsoft.com/office/drawing/2014/main" id="{FC7BCE98-932B-C28A-9D19-7459F7641C85}"/>
              </a:ext>
            </a:extLst>
          </p:cNvPr>
          <p:cNvSpPr/>
          <p:nvPr/>
        </p:nvSpPr>
        <p:spPr>
          <a:xfrm>
            <a:off x="2380863" y="2698761"/>
            <a:ext cx="2254379" cy="1595499"/>
          </a:xfrm>
          <a:prstGeom prst="hexagon">
            <a:avLst/>
          </a:prstGeom>
          <a:solidFill>
            <a:srgbClr val="9227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 came to UK to work without a visa</a:t>
            </a:r>
          </a:p>
        </p:txBody>
      </p:sp>
      <p:sp>
        <p:nvSpPr>
          <p:cNvPr id="9" name="Hexagon 8">
            <a:extLst>
              <a:ext uri="{FF2B5EF4-FFF2-40B4-BE49-F238E27FC236}">
                <a16:creationId xmlns:a16="http://schemas.microsoft.com/office/drawing/2014/main" id="{59E73818-43C5-61A4-3EA6-F13C936F9E72}"/>
              </a:ext>
            </a:extLst>
          </p:cNvPr>
          <p:cNvSpPr/>
          <p:nvPr/>
        </p:nvSpPr>
        <p:spPr>
          <a:xfrm>
            <a:off x="6956625" y="4732008"/>
            <a:ext cx="2179562" cy="1641538"/>
          </a:xfrm>
          <a:prstGeom prst="hexagon">
            <a:avLst/>
          </a:prstGeom>
          <a:solidFill>
            <a:srgbClr val="B9D5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1600">
                <a:solidFill>
                  <a:schemeClr val="bg1"/>
                </a:solidFill>
                <a:latin typeface="Barlow" panose="00000500000000000000" pitchFamily="2" charset="0"/>
                <a:ea typeface="Helvetica Neue" charset="0"/>
                <a:cs typeface="Helvetica Neue" charset="0"/>
              </a:rPr>
              <a:t>Domestic workers on expired visas which their employer doesn’t renew</a:t>
            </a:r>
          </a:p>
        </p:txBody>
      </p:sp>
      <p:sp>
        <p:nvSpPr>
          <p:cNvPr id="10" name="Hexagon 9">
            <a:extLst>
              <a:ext uri="{FF2B5EF4-FFF2-40B4-BE49-F238E27FC236}">
                <a16:creationId xmlns:a16="http://schemas.microsoft.com/office/drawing/2014/main" id="{36899F06-80CD-B9A2-9601-25908645D6FE}"/>
              </a:ext>
            </a:extLst>
          </p:cNvPr>
          <p:cNvSpPr/>
          <p:nvPr/>
        </p:nvSpPr>
        <p:spPr>
          <a:xfrm>
            <a:off x="6889621" y="2662180"/>
            <a:ext cx="2254379" cy="1586120"/>
          </a:xfrm>
          <a:prstGeom prst="hexagon">
            <a:avLst/>
          </a:prstGeom>
          <a:solidFill>
            <a:srgbClr val="ED0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whose visa has expired (student/ working)</a:t>
            </a:r>
          </a:p>
        </p:txBody>
      </p:sp>
      <p:sp>
        <p:nvSpPr>
          <p:cNvPr id="11" name="Hexagon 10">
            <a:extLst>
              <a:ext uri="{FF2B5EF4-FFF2-40B4-BE49-F238E27FC236}">
                <a16:creationId xmlns:a16="http://schemas.microsoft.com/office/drawing/2014/main" id="{038F9B0B-E492-572D-8912-2DB8045122E7}"/>
              </a:ext>
            </a:extLst>
          </p:cNvPr>
          <p:cNvSpPr/>
          <p:nvPr/>
        </p:nvSpPr>
        <p:spPr>
          <a:xfrm>
            <a:off x="89897" y="2717282"/>
            <a:ext cx="2254379" cy="1584795"/>
          </a:xfrm>
          <a:prstGeom prst="hexagon">
            <a:avLst/>
          </a:prstGeom>
          <a:solidFill>
            <a:srgbClr val="00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Survivors of trafficking</a:t>
            </a:r>
          </a:p>
        </p:txBody>
      </p:sp>
      <p:sp>
        <p:nvSpPr>
          <p:cNvPr id="12" name="Hexagon 11">
            <a:extLst>
              <a:ext uri="{FF2B5EF4-FFF2-40B4-BE49-F238E27FC236}">
                <a16:creationId xmlns:a16="http://schemas.microsoft.com/office/drawing/2014/main" id="{844DD1CC-02CC-1B14-5DD9-F230EAFE420B}"/>
              </a:ext>
            </a:extLst>
          </p:cNvPr>
          <p:cNvSpPr/>
          <p:nvPr/>
        </p:nvSpPr>
        <p:spPr>
          <a:xfrm>
            <a:off x="70115" y="4785113"/>
            <a:ext cx="2274161" cy="1516978"/>
          </a:xfrm>
          <a:prstGeom prst="hexagon">
            <a:avLst/>
          </a:prstGeom>
          <a:solidFill>
            <a:srgbClr val="006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Refused asylum seekers </a:t>
            </a:r>
          </a:p>
        </p:txBody>
      </p:sp>
      <p:sp>
        <p:nvSpPr>
          <p:cNvPr id="13" name="Hexagon 12">
            <a:extLst>
              <a:ext uri="{FF2B5EF4-FFF2-40B4-BE49-F238E27FC236}">
                <a16:creationId xmlns:a16="http://schemas.microsoft.com/office/drawing/2014/main" id="{AB570349-C875-56DC-BB9B-7B4EDB4DEC73}"/>
              </a:ext>
            </a:extLst>
          </p:cNvPr>
          <p:cNvSpPr/>
          <p:nvPr/>
        </p:nvSpPr>
        <p:spPr>
          <a:xfrm>
            <a:off x="2313859" y="4760437"/>
            <a:ext cx="2321383" cy="1566329"/>
          </a:xfrm>
          <a:prstGeom prst="hexagon">
            <a:avLst/>
          </a:prstGeom>
          <a:solidFill>
            <a:srgbClr val="ED06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 don’t claim asylum due to lack of legal advice</a:t>
            </a:r>
          </a:p>
        </p:txBody>
      </p:sp>
      <p:sp>
        <p:nvSpPr>
          <p:cNvPr id="14" name="Hexagon 13">
            <a:extLst>
              <a:ext uri="{FF2B5EF4-FFF2-40B4-BE49-F238E27FC236}">
                <a16:creationId xmlns:a16="http://schemas.microsoft.com/office/drawing/2014/main" id="{588478E3-1D6E-630A-6DA5-D07EEFA67742}"/>
              </a:ext>
            </a:extLst>
          </p:cNvPr>
          <p:cNvSpPr/>
          <p:nvPr/>
        </p:nvSpPr>
        <p:spPr>
          <a:xfrm>
            <a:off x="4635242" y="2697491"/>
            <a:ext cx="2254379" cy="1586120"/>
          </a:xfrm>
          <a:prstGeom prst="hexagon">
            <a:avLst/>
          </a:prstGeom>
          <a:solidFill>
            <a:srgbClr val="0066B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1600">
                <a:solidFill>
                  <a:schemeClr val="bg1"/>
                </a:solidFill>
                <a:latin typeface="Barlow" panose="00000500000000000000" pitchFamily="2" charset="0"/>
                <a:ea typeface="Helvetica Neue" charset="0"/>
                <a:cs typeface="Helvetica Neue" charset="0"/>
              </a:rPr>
              <a:t>People who came to the UK as children with undocumented parents  </a:t>
            </a:r>
          </a:p>
        </p:txBody>
      </p:sp>
    </p:spTree>
    <p:extLst>
      <p:ext uri="{BB962C8B-B14F-4D97-AF65-F5344CB8AC3E}">
        <p14:creationId xmlns:p14="http://schemas.microsoft.com/office/powerpoint/2010/main" val="178277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0218-DFC5-8DFF-293E-520509BF05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C4D77A-DB80-2858-DB95-DDC88D270FDB}"/>
              </a:ext>
            </a:extLst>
          </p:cNvPr>
          <p:cNvSpPr/>
          <p:nvPr/>
        </p:nvSpPr>
        <p:spPr>
          <a:xfrm>
            <a:off x="1" y="415627"/>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C72F2B0-0786-4766-C4F8-6387074FC624}"/>
              </a:ext>
            </a:extLst>
          </p:cNvPr>
          <p:cNvSpPr/>
          <p:nvPr/>
        </p:nvSpPr>
        <p:spPr>
          <a:xfrm>
            <a:off x="128594" y="415627"/>
            <a:ext cx="3544251"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Asylum process</a:t>
            </a:r>
          </a:p>
        </p:txBody>
      </p:sp>
      <p:pic>
        <p:nvPicPr>
          <p:cNvPr id="7" name="Picture 6" descr="A picture containing graphical user interface&#10;&#10;Description automatically generated">
            <a:extLst>
              <a:ext uri="{FF2B5EF4-FFF2-40B4-BE49-F238E27FC236}">
                <a16:creationId xmlns:a16="http://schemas.microsoft.com/office/drawing/2014/main" id="{76C2CBAD-6332-B3CE-780E-121E88427D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66326" y="415621"/>
            <a:ext cx="1877675" cy="790883"/>
          </a:xfrm>
          <a:prstGeom prst="rect">
            <a:avLst/>
          </a:prstGeom>
        </p:spPr>
      </p:pic>
      <p:pic>
        <p:nvPicPr>
          <p:cNvPr id="8" name="Graphic 7" descr="Open book outline">
            <a:extLst>
              <a:ext uri="{FF2B5EF4-FFF2-40B4-BE49-F238E27FC236}">
                <a16:creationId xmlns:a16="http://schemas.microsoft.com/office/drawing/2014/main" id="{275527C5-1EE9-9FE6-3559-80E35BE484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34" y="6442382"/>
            <a:ext cx="371203" cy="371203"/>
          </a:xfrm>
          <a:prstGeom prst="rect">
            <a:avLst/>
          </a:prstGeom>
        </p:spPr>
      </p:pic>
      <p:sp>
        <p:nvSpPr>
          <p:cNvPr id="10" name="TextBox 9">
            <a:extLst>
              <a:ext uri="{FF2B5EF4-FFF2-40B4-BE49-F238E27FC236}">
                <a16:creationId xmlns:a16="http://schemas.microsoft.com/office/drawing/2014/main" id="{D2F0E811-5BC8-EBC8-F9AB-29CF0B8A5A3C}"/>
              </a:ext>
            </a:extLst>
          </p:cNvPr>
          <p:cNvSpPr txBox="1"/>
          <p:nvPr/>
        </p:nvSpPr>
        <p:spPr>
          <a:xfrm>
            <a:off x="409437" y="6483955"/>
            <a:ext cx="6366501" cy="254044"/>
          </a:xfrm>
          <a:prstGeom prst="rect">
            <a:avLst/>
          </a:prstGeom>
          <a:noFill/>
        </p:spPr>
        <p:txBody>
          <a:bodyPr wrap="square">
            <a:spAutoFit/>
          </a:bodyPr>
          <a:lstStyle/>
          <a:p>
            <a:r>
              <a:rPr lang="en-GB" sz="1051" dirty="0">
                <a:latin typeface="Barlow" panose="00000500000000000000" pitchFamily="2" charset="0"/>
                <a:hlinkClick r:id="rId6"/>
              </a:rPr>
              <a:t>https://www.doctorsoftheworld.org.uk/wp-content/uploads/2025/06/clinician-toolkit-final.pdf</a:t>
            </a:r>
            <a:r>
              <a:rPr lang="en-GB" sz="1051" dirty="0">
                <a:latin typeface="Barlow" panose="00000500000000000000" pitchFamily="2" charset="0"/>
              </a:rPr>
              <a:t> </a:t>
            </a:r>
          </a:p>
        </p:txBody>
      </p:sp>
      <p:pic>
        <p:nvPicPr>
          <p:cNvPr id="9" name="Picture 8">
            <a:extLst>
              <a:ext uri="{FF2B5EF4-FFF2-40B4-BE49-F238E27FC236}">
                <a16:creationId xmlns:a16="http://schemas.microsoft.com/office/drawing/2014/main" id="{396D3AFD-2634-CB28-E48A-092826E24005}"/>
              </a:ext>
            </a:extLst>
          </p:cNvPr>
          <p:cNvPicPr>
            <a:picLocks noChangeAspect="1"/>
          </p:cNvPicPr>
          <p:nvPr/>
        </p:nvPicPr>
        <p:blipFill>
          <a:blip r:embed="rId7"/>
          <a:stretch>
            <a:fillRect/>
          </a:stretch>
        </p:blipFill>
        <p:spPr>
          <a:xfrm>
            <a:off x="132448" y="1443865"/>
            <a:ext cx="8879103" cy="4821347"/>
          </a:xfrm>
          <a:prstGeom prst="rect">
            <a:avLst/>
          </a:prstGeom>
        </p:spPr>
      </p:pic>
    </p:spTree>
    <p:extLst>
      <p:ext uri="{BB962C8B-B14F-4D97-AF65-F5344CB8AC3E}">
        <p14:creationId xmlns:p14="http://schemas.microsoft.com/office/powerpoint/2010/main" val="55568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1CCA-7E64-C4F1-ECBB-C09A18BE0B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3159A9-738B-8B50-52BB-AB9EA08DE5D4}"/>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pic>
        <p:nvPicPr>
          <p:cNvPr id="20" name="Picture 2" descr="Image result for africa europe map black and wwhite">
            <a:extLst>
              <a:ext uri="{FF2B5EF4-FFF2-40B4-BE49-F238E27FC236}">
                <a16:creationId xmlns:a16="http://schemas.microsoft.com/office/drawing/2014/main" id="{004ADBF6-440E-32AF-38D8-C545E28CC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620"/>
            <a:ext cx="9143999" cy="643755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or: Curved 20">
            <a:extLst>
              <a:ext uri="{FF2B5EF4-FFF2-40B4-BE49-F238E27FC236}">
                <a16:creationId xmlns:a16="http://schemas.microsoft.com/office/drawing/2014/main" id="{E22831E5-9BB4-8441-9466-E2074F5A23B3}"/>
              </a:ext>
            </a:extLst>
          </p:cNvPr>
          <p:cNvCxnSpPr>
            <a:cxnSpLocks/>
          </p:cNvCxnSpPr>
          <p:nvPr/>
        </p:nvCxnSpPr>
        <p:spPr>
          <a:xfrm rot="10800000">
            <a:off x="3890682" y="4894729"/>
            <a:ext cx="1559860" cy="98611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cxnSp>
        <p:nvCxnSpPr>
          <p:cNvPr id="22" name="Connector: Curved 21">
            <a:extLst>
              <a:ext uri="{FF2B5EF4-FFF2-40B4-BE49-F238E27FC236}">
                <a16:creationId xmlns:a16="http://schemas.microsoft.com/office/drawing/2014/main" id="{C7A8F567-7BE6-A33F-FFFB-9E9BD980608B}"/>
              </a:ext>
            </a:extLst>
          </p:cNvPr>
          <p:cNvCxnSpPr>
            <a:cxnSpLocks/>
          </p:cNvCxnSpPr>
          <p:nvPr/>
        </p:nvCxnSpPr>
        <p:spPr>
          <a:xfrm rot="16200000" flipV="1">
            <a:off x="2888658" y="3857286"/>
            <a:ext cx="1203100" cy="34652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cxnSp>
        <p:nvCxnSpPr>
          <p:cNvPr id="23" name="Connector: Curved 22">
            <a:extLst>
              <a:ext uri="{FF2B5EF4-FFF2-40B4-BE49-F238E27FC236}">
                <a16:creationId xmlns:a16="http://schemas.microsoft.com/office/drawing/2014/main" id="{67C18BF6-46F2-0C18-4709-85B8662D9AE8}"/>
              </a:ext>
            </a:extLst>
          </p:cNvPr>
          <p:cNvCxnSpPr>
            <a:cxnSpLocks/>
          </p:cNvCxnSpPr>
          <p:nvPr/>
        </p:nvCxnSpPr>
        <p:spPr>
          <a:xfrm rot="10800000">
            <a:off x="2510118" y="2814918"/>
            <a:ext cx="624436" cy="43434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sp>
        <p:nvSpPr>
          <p:cNvPr id="24" name="Rectangle: Rounded Corners 23">
            <a:extLst>
              <a:ext uri="{FF2B5EF4-FFF2-40B4-BE49-F238E27FC236}">
                <a16:creationId xmlns:a16="http://schemas.microsoft.com/office/drawing/2014/main" id="{1398BCC9-F69E-13F8-95C3-A968B6EF49E5}"/>
              </a:ext>
            </a:extLst>
          </p:cNvPr>
          <p:cNvSpPr/>
          <p:nvPr/>
        </p:nvSpPr>
        <p:spPr>
          <a:xfrm>
            <a:off x="5253318" y="4388991"/>
            <a:ext cx="3890682" cy="1573197"/>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1" i="0" u="none" strike="noStrike" kern="1200" cap="none" spc="0" normalizeH="0" baseline="0" noProof="0" dirty="0">
                <a:ln>
                  <a:noFill/>
                </a:ln>
                <a:effectLst/>
                <a:uLnTx/>
                <a:uFillTx/>
                <a:latin typeface="Barlow" panose="00000500000000000000" pitchFamily="2" charset="0"/>
              </a:rPr>
              <a:t>Miriam</a:t>
            </a:r>
            <a:r>
              <a:rPr kumimoji="0" lang="en-US" sz="2400" b="0" i="0" u="none" strike="noStrike" kern="1200" cap="none" spc="0" normalizeH="0" baseline="0" noProof="0" dirty="0">
                <a:ln>
                  <a:noFill/>
                </a:ln>
                <a:effectLst/>
                <a:uLnTx/>
                <a:uFillTx/>
                <a:latin typeface="Barlow" panose="00000500000000000000" pitchFamily="2" charset="0"/>
              </a:rPr>
              <a:t> (28) fled Eritrea after escaping conscription into national military service.</a:t>
            </a:r>
          </a:p>
        </p:txBody>
      </p:sp>
      <p:sp>
        <p:nvSpPr>
          <p:cNvPr id="25" name="Rectangle: Rounded Corners 24">
            <a:extLst>
              <a:ext uri="{FF2B5EF4-FFF2-40B4-BE49-F238E27FC236}">
                <a16:creationId xmlns:a16="http://schemas.microsoft.com/office/drawing/2014/main" id="{66C6B1B0-4E91-821F-6509-879A71BCE8BE}"/>
              </a:ext>
            </a:extLst>
          </p:cNvPr>
          <p:cNvSpPr/>
          <p:nvPr/>
        </p:nvSpPr>
        <p:spPr>
          <a:xfrm>
            <a:off x="161365" y="3779088"/>
            <a:ext cx="2973189" cy="2308717"/>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Imprisoned in Libya; became a street homeless and a victim of sexual assault in Italy.</a:t>
            </a:r>
          </a:p>
        </p:txBody>
      </p:sp>
      <p:sp>
        <p:nvSpPr>
          <p:cNvPr id="26" name="Rectangle: Rounded Corners 25">
            <a:extLst>
              <a:ext uri="{FF2B5EF4-FFF2-40B4-BE49-F238E27FC236}">
                <a16:creationId xmlns:a16="http://schemas.microsoft.com/office/drawing/2014/main" id="{BBAF5BB1-5950-8E2C-253C-BC3B18AF8D1C}"/>
              </a:ext>
            </a:extLst>
          </p:cNvPr>
          <p:cNvSpPr/>
          <p:nvPr/>
        </p:nvSpPr>
        <p:spPr>
          <a:xfrm>
            <a:off x="3811755" y="2988920"/>
            <a:ext cx="3168660" cy="1205436"/>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Smuggled to “the Jungle” in Calais and then to London</a:t>
            </a:r>
            <a:endParaRPr kumimoji="0" lang="en-GB" sz="2400" b="0" i="0" u="none" strike="noStrike" kern="1200" cap="none" spc="0" normalizeH="0" baseline="0" noProof="0">
              <a:ln>
                <a:noFill/>
              </a:ln>
              <a:effectLst/>
              <a:uLnTx/>
              <a:uFillTx/>
              <a:latin typeface="Barlow" panose="00000500000000000000" pitchFamily="2" charset="0"/>
            </a:endParaRPr>
          </a:p>
        </p:txBody>
      </p:sp>
      <p:sp>
        <p:nvSpPr>
          <p:cNvPr id="27" name="Rectangle: Rounded Corners 26">
            <a:extLst>
              <a:ext uri="{FF2B5EF4-FFF2-40B4-BE49-F238E27FC236}">
                <a16:creationId xmlns:a16="http://schemas.microsoft.com/office/drawing/2014/main" id="{51CF1639-892C-9AE1-C4D8-9417D4496EB8}"/>
              </a:ext>
            </a:extLst>
          </p:cNvPr>
          <p:cNvSpPr/>
          <p:nvPr/>
        </p:nvSpPr>
        <p:spPr>
          <a:xfrm>
            <a:off x="191445" y="1441971"/>
            <a:ext cx="5159619" cy="1205436"/>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Street homeless in London, after 2 months taken to a church by a lady she met on the street. </a:t>
            </a:r>
          </a:p>
        </p:txBody>
      </p:sp>
      <p:sp>
        <p:nvSpPr>
          <p:cNvPr id="4" name="Rectangle 3">
            <a:extLst>
              <a:ext uri="{FF2B5EF4-FFF2-40B4-BE49-F238E27FC236}">
                <a16:creationId xmlns:a16="http://schemas.microsoft.com/office/drawing/2014/main" id="{CCE839FE-17DB-829C-0FB1-FDC57CB43635}"/>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210B3F41-36DF-5748-3B10-0DF301F3B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33326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6EC60EEE66824F936CB4580E4A320F" ma:contentTypeVersion="21" ma:contentTypeDescription="Create a new document." ma:contentTypeScope="" ma:versionID="7e674326b5f977375dc4f21e8afe23df">
  <xsd:schema xmlns:xsd="http://www.w3.org/2001/XMLSchema" xmlns:xs="http://www.w3.org/2001/XMLSchema" xmlns:p="http://schemas.microsoft.com/office/2006/metadata/properties" xmlns:ns1="http://schemas.microsoft.com/sharepoint/v3" xmlns:ns2="8790bbd8-1533-40c9-9197-73e0c1a7a62e" xmlns:ns3="56364213-d866-4f1f-8057-f9cafeab0a90" targetNamespace="http://schemas.microsoft.com/office/2006/metadata/properties" ma:root="true" ma:fieldsID="6ac698d172d7cad7769e048c14bf7ff0" ns1:_="" ns2:_="" ns3:_="">
    <xsd:import namespace="http://schemas.microsoft.com/sharepoint/v3"/>
    <xsd:import namespace="8790bbd8-1533-40c9-9197-73e0c1a7a62e"/>
    <xsd:import namespace="56364213-d866-4f1f-8057-f9cafeab0a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90bbd8-1533-40c9-9197-73e0c1a7a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6d606a-1549-484f-92a4-9a148e9495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364213-d866-4f1f-8057-f9cafeab0a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99333c8-95b0-4a98-8fce-2ea7cebd2127}" ma:internalName="TaxCatchAll" ma:showField="CatchAllData" ma:web="56364213-d866-4f1f-8057-f9cafeab0a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6364213-d866-4f1f-8057-f9cafeab0a90" xsi:nil="true"/>
    <lcf76f155ced4ddcb4097134ff3c332f xmlns="8790bbd8-1533-40c9-9197-73e0c1a7a62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AAB211E-89E0-4F6C-A725-E64DBC237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90bbd8-1533-40c9-9197-73e0c1a7a62e"/>
    <ds:schemaRef ds:uri="56364213-d866-4f1f-8057-f9cafeab0a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C035F3-9CF0-415A-ACA3-8E66613C72CB}">
  <ds:schemaRefs>
    <ds:schemaRef ds:uri="http://schemas.microsoft.com/sharepoint/v3/contenttype/forms"/>
  </ds:schemaRefs>
</ds:datastoreItem>
</file>

<file path=customXml/itemProps3.xml><?xml version="1.0" encoding="utf-8"?>
<ds:datastoreItem xmlns:ds="http://schemas.openxmlformats.org/officeDocument/2006/customXml" ds:itemID="{2E39DAEF-781D-43F5-9260-BB59E3906642}">
  <ds:schemaRefs>
    <ds:schemaRef ds:uri="http://schemas.microsoft.com/office/2006/metadata/properties"/>
    <ds:schemaRef ds:uri="http://schemas.microsoft.com/office/infopath/2007/PartnerControls"/>
    <ds:schemaRef ds:uri="56364213-d866-4f1f-8057-f9cafeab0a90"/>
    <ds:schemaRef ds:uri="8790bbd8-1533-40c9-9197-73e0c1a7a62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14575</TotalTime>
  <Words>3801</Words>
  <Application>Microsoft Office PowerPoint</Application>
  <PresentationFormat>On-screen Show (4:3)</PresentationFormat>
  <Paragraphs>313</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out more https://www.doctorsoftheworld.org.uk/safesurgeries/  Feedback Please complete our training evaluation form  Translated health information  https://www.doctorsoftheworld.org.uk/translated-health-information/   Contact us  safesurgeries@doctorsoftheworld.org.uk  DOTW clinic https://www.doctorsoftheworld.org.uk/patient-clinic/   Volunteer with us https://www.doctorsoftheworld.org.uk/jobs-and-volunteer-roles/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Corbett</dc:creator>
  <cp:lastModifiedBy>Marina Davidson</cp:lastModifiedBy>
  <cp:revision>217</cp:revision>
  <cp:lastPrinted>2018-01-15T17:05:58Z</cp:lastPrinted>
  <dcterms:modified xsi:type="dcterms:W3CDTF">2025-08-27T09:25:07Z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221000</vt:r8>
  </property>
  <property fmtid="{D5CDD505-2E9C-101B-9397-08002B2CF9AE}" pid="3" name="ContentTypeId">
    <vt:lpwstr>0x010100476EC60EEE66824F936CB4580E4A320F</vt:lpwstr>
  </property>
  <property fmtid="{D5CDD505-2E9C-101B-9397-08002B2CF9AE}" pid="4" name="MediaServiceImageTags">
    <vt:lpwstr/>
  </property>
</Properties>
</file>