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1"/>
  </p:notesMasterIdLst>
  <p:handoutMasterIdLst>
    <p:handoutMasterId r:id="rId52"/>
  </p:handoutMasterIdLst>
  <p:sldIdLst>
    <p:sldId id="2619" r:id="rId5"/>
    <p:sldId id="2697" r:id="rId6"/>
    <p:sldId id="259" r:id="rId7"/>
    <p:sldId id="2716" r:id="rId8"/>
    <p:sldId id="2696" r:id="rId9"/>
    <p:sldId id="2644" r:id="rId10"/>
    <p:sldId id="2668" r:id="rId11"/>
    <p:sldId id="2711" r:id="rId12"/>
    <p:sldId id="2646" r:id="rId13"/>
    <p:sldId id="2647" r:id="rId14"/>
    <p:sldId id="2645" r:id="rId15"/>
    <p:sldId id="2621" r:id="rId16"/>
    <p:sldId id="2648" r:id="rId17"/>
    <p:sldId id="2505" r:id="rId18"/>
    <p:sldId id="2620" r:id="rId19"/>
    <p:sldId id="2656" r:id="rId20"/>
    <p:sldId id="2658" r:id="rId21"/>
    <p:sldId id="2659" r:id="rId22"/>
    <p:sldId id="2657" r:id="rId23"/>
    <p:sldId id="2661" r:id="rId24"/>
    <p:sldId id="2662" r:id="rId25"/>
    <p:sldId id="2701" r:id="rId26"/>
    <p:sldId id="2707" r:id="rId27"/>
    <p:sldId id="2640" r:id="rId28"/>
    <p:sldId id="2700" r:id="rId29"/>
    <p:sldId id="2637" r:id="rId30"/>
    <p:sldId id="2690" r:id="rId31"/>
    <p:sldId id="2627" r:id="rId32"/>
    <p:sldId id="2628" r:id="rId33"/>
    <p:sldId id="2692" r:id="rId34"/>
    <p:sldId id="2691" r:id="rId35"/>
    <p:sldId id="2693" r:id="rId36"/>
    <p:sldId id="2688" r:id="rId37"/>
    <p:sldId id="2683" r:id="rId38"/>
    <p:sldId id="2682" r:id="rId39"/>
    <p:sldId id="2680" r:id="rId40"/>
    <p:sldId id="2694" r:id="rId41"/>
    <p:sldId id="2695" r:id="rId42"/>
    <p:sldId id="2710" r:id="rId43"/>
    <p:sldId id="256" r:id="rId44"/>
    <p:sldId id="2714" r:id="rId45"/>
    <p:sldId id="2715" r:id="rId46"/>
    <p:sldId id="2669" r:id="rId47"/>
    <p:sldId id="2679" r:id="rId48"/>
    <p:sldId id="2631" r:id="rId49"/>
    <p:sldId id="2633" r:id="rId50"/>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08">
          <p15:clr>
            <a:srgbClr val="A4A3A4"/>
          </p15:clr>
        </p15:guide>
        <p15:guide id="4"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ucinda Hiam" initials="LH [2]" lastIdx="1" clrIdx="6"/>
  <p:cmAuthor id="1" name="Phil  Murwill" initials="PM" lastIdx="1" clrIdx="0"/>
  <p:cmAuthor id="8" name="Lucinda Hiam" initials="LH [3]" lastIdx="1" clrIdx="7"/>
  <p:cmAuthor id="2" name="Phil  Murwill" initials="PM [2]" lastIdx="1" clrIdx="1"/>
  <p:cmAuthor id="9" name="Lucinda Hiam" initials="LH [4]" lastIdx="1" clrIdx="8"/>
  <p:cmAuthor id="3" name="Phil  Murwill" initials="PM [3]" lastIdx="1" clrIdx="2"/>
  <p:cmAuthor id="10" name="Lucinda Hiam" initials="LH [5]" lastIdx="1" clrIdx="9"/>
  <p:cmAuthor id="4" name="Jennie Corbett" initials="JC [3]" lastIdx="1" clrIdx="3"/>
  <p:cmAuthor id="5" name="Jennie Corbett" initials="JC" lastIdx="2" clrIdx="4"/>
  <p:cmAuthor id="6" name="Lucinda Hiam" initials="LH"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677"/>
    <a:srgbClr val="F46E18"/>
    <a:srgbClr val="0D88E6"/>
    <a:srgbClr val="92278F"/>
    <a:srgbClr val="0065BD"/>
    <a:srgbClr val="008778"/>
    <a:srgbClr val="00A3E4"/>
    <a:srgbClr val="E6E6E6"/>
    <a:srgbClr val="005B9C"/>
    <a:srgbClr val="009B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C1BD64-16B2-4AC1-A2EA-F8A9C9D4BF5D}" v="4" dt="2025-08-22T10:12:30.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09" autoAdjust="0"/>
    <p:restoredTop sz="65317" autoAdjust="0"/>
  </p:normalViewPr>
  <p:slideViewPr>
    <p:cSldViewPr snapToGrid="0">
      <p:cViewPr varScale="1">
        <p:scale>
          <a:sx n="41" d="100"/>
          <a:sy n="41" d="100"/>
        </p:scale>
        <p:origin x="1624" y="32"/>
      </p:cViewPr>
      <p:guideLst>
        <p:guide orient="horz" pos="2160"/>
        <p:guide pos="2880"/>
      </p:guideLst>
    </p:cSldViewPr>
  </p:slideViewPr>
  <p:outlineViewPr>
    <p:cViewPr>
      <p:scale>
        <a:sx n="33" d="100"/>
        <a:sy n="33" d="100"/>
      </p:scale>
      <p:origin x="0" y="25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Davidson" userId="aaa4ec6e-423f-4351-afef-dea14ec35b3a" providerId="ADAL" clId="{051A6188-C06C-49A8-8C78-463A7670A08C}"/>
    <pc:docChg chg="modSld">
      <pc:chgData name="Marina Davidson" userId="aaa4ec6e-423f-4351-afef-dea14ec35b3a" providerId="ADAL" clId="{051A6188-C06C-49A8-8C78-463A7670A08C}" dt="2023-04-13T16:07:02.333" v="7" actId="20577"/>
      <pc:docMkLst>
        <pc:docMk/>
      </pc:docMkLst>
      <pc:sldChg chg="modNotesTx">
        <pc:chgData name="Marina Davidson" userId="aaa4ec6e-423f-4351-afef-dea14ec35b3a" providerId="ADAL" clId="{051A6188-C06C-49A8-8C78-463A7670A08C}" dt="2023-04-13T16:06:55.708" v="6" actId="20577"/>
        <pc:sldMkLst>
          <pc:docMk/>
          <pc:sldMk cId="1794631730" sldId="552"/>
        </pc:sldMkLst>
      </pc:sldChg>
      <pc:sldChg chg="modNotesTx">
        <pc:chgData name="Marina Davidson" userId="aaa4ec6e-423f-4351-afef-dea14ec35b3a" providerId="ADAL" clId="{051A6188-C06C-49A8-8C78-463A7670A08C}" dt="2023-04-13T16:06:53.916" v="5" actId="20577"/>
        <pc:sldMkLst>
          <pc:docMk/>
          <pc:sldMk cId="1389806105" sldId="557"/>
        </pc:sldMkLst>
      </pc:sldChg>
      <pc:sldChg chg="modNotesTx">
        <pc:chgData name="Marina Davidson" userId="aaa4ec6e-423f-4351-afef-dea14ec35b3a" providerId="ADAL" clId="{051A6188-C06C-49A8-8C78-463A7670A08C}" dt="2023-04-13T16:06:35.969" v="4" actId="20577"/>
        <pc:sldMkLst>
          <pc:docMk/>
          <pc:sldMk cId="4015581477" sldId="560"/>
        </pc:sldMkLst>
      </pc:sldChg>
      <pc:sldChg chg="modNotesTx">
        <pc:chgData name="Marina Davidson" userId="aaa4ec6e-423f-4351-afef-dea14ec35b3a" providerId="ADAL" clId="{051A6188-C06C-49A8-8C78-463A7670A08C}" dt="2023-04-13T16:05:37.992" v="0" actId="20577"/>
        <pc:sldMkLst>
          <pc:docMk/>
          <pc:sldMk cId="1317042016" sldId="600"/>
        </pc:sldMkLst>
      </pc:sldChg>
      <pc:sldChg chg="modNotesTx">
        <pc:chgData name="Marina Davidson" userId="aaa4ec6e-423f-4351-afef-dea14ec35b3a" providerId="ADAL" clId="{051A6188-C06C-49A8-8C78-463A7670A08C}" dt="2023-04-13T16:06:33.057" v="3" actId="20577"/>
        <pc:sldMkLst>
          <pc:docMk/>
          <pc:sldMk cId="2111753718" sldId="606"/>
        </pc:sldMkLst>
      </pc:sldChg>
      <pc:sldChg chg="modNotesTx">
        <pc:chgData name="Marina Davidson" userId="aaa4ec6e-423f-4351-afef-dea14ec35b3a" providerId="ADAL" clId="{051A6188-C06C-49A8-8C78-463A7670A08C}" dt="2023-04-13T16:07:02.333" v="7" actId="20577"/>
        <pc:sldMkLst>
          <pc:docMk/>
          <pc:sldMk cId="3502289595" sldId="607"/>
        </pc:sldMkLst>
      </pc:sldChg>
      <pc:sldChg chg="modNotesTx">
        <pc:chgData name="Marina Davidson" userId="aaa4ec6e-423f-4351-afef-dea14ec35b3a" providerId="ADAL" clId="{051A6188-C06C-49A8-8C78-463A7670A08C}" dt="2023-04-13T16:06:15.819" v="2" actId="20577"/>
        <pc:sldMkLst>
          <pc:docMk/>
          <pc:sldMk cId="2123439912" sldId="2458"/>
        </pc:sldMkLst>
      </pc:sldChg>
    </pc:docChg>
  </pc:docChgLst>
  <pc:docChgLst>
    <pc:chgData name="Marina Davidson" userId="aaa4ec6e-423f-4351-afef-dea14ec35b3a" providerId="ADAL" clId="{A1226E77-C88A-4F85-B361-86637305A6CB}"/>
    <pc:docChg chg="undo custSel addSld delSld modSld sldOrd modSection">
      <pc:chgData name="Marina Davidson" userId="aaa4ec6e-423f-4351-afef-dea14ec35b3a" providerId="ADAL" clId="{A1226E77-C88A-4F85-B361-86637305A6CB}" dt="2022-10-12T16:14:36.361" v="503" actId="47"/>
      <pc:docMkLst>
        <pc:docMk/>
      </pc:docMkLst>
      <pc:sldChg chg="modSp add mod">
        <pc:chgData name="Marina Davidson" userId="aaa4ec6e-423f-4351-afef-dea14ec35b3a" providerId="ADAL" clId="{A1226E77-C88A-4F85-B361-86637305A6CB}" dt="2022-10-10T11:12:19.003" v="65" actId="20577"/>
        <pc:sldMkLst>
          <pc:docMk/>
          <pc:sldMk cId="1495805534" sldId="258"/>
        </pc:sldMkLst>
      </pc:sldChg>
      <pc:sldChg chg="del">
        <pc:chgData name="Marina Davidson" userId="aaa4ec6e-423f-4351-afef-dea14ec35b3a" providerId="ADAL" clId="{A1226E77-C88A-4F85-B361-86637305A6CB}" dt="2022-10-10T11:12:21.156" v="66" actId="47"/>
        <pc:sldMkLst>
          <pc:docMk/>
          <pc:sldMk cId="4044787389" sldId="424"/>
        </pc:sldMkLst>
      </pc:sldChg>
      <pc:sldChg chg="modSp">
        <pc:chgData name="Marina Davidson" userId="aaa4ec6e-423f-4351-afef-dea14ec35b3a" providerId="ADAL" clId="{A1226E77-C88A-4F85-B361-86637305A6CB}" dt="2022-10-12T15:47:45.692" v="438"/>
        <pc:sldMkLst>
          <pc:docMk/>
          <pc:sldMk cId="3902087638" sldId="461"/>
        </pc:sldMkLst>
      </pc:sldChg>
      <pc:sldChg chg="modSp">
        <pc:chgData name="Marina Davidson" userId="aaa4ec6e-423f-4351-afef-dea14ec35b3a" providerId="ADAL" clId="{A1226E77-C88A-4F85-B361-86637305A6CB}" dt="2022-10-12T15:47:52.349" v="439"/>
        <pc:sldMkLst>
          <pc:docMk/>
          <pc:sldMk cId="3941263701" sldId="463"/>
        </pc:sldMkLst>
      </pc:sldChg>
      <pc:sldChg chg="addSp delSp modSp add mod modNotesTx">
        <pc:chgData name="Marina Davidson" userId="aaa4ec6e-423f-4351-afef-dea14ec35b3a" providerId="ADAL" clId="{A1226E77-C88A-4F85-B361-86637305A6CB}" dt="2022-10-10T11:16:48.927" v="96" actId="20577"/>
        <pc:sldMkLst>
          <pc:docMk/>
          <pc:sldMk cId="1091386282" sldId="476"/>
        </pc:sldMkLst>
      </pc:sldChg>
      <pc:sldChg chg="del">
        <pc:chgData name="Marina Davidson" userId="aaa4ec6e-423f-4351-afef-dea14ec35b3a" providerId="ADAL" clId="{A1226E77-C88A-4F85-B361-86637305A6CB}" dt="2022-10-10T11:39:02.758" v="284" actId="47"/>
        <pc:sldMkLst>
          <pc:docMk/>
          <pc:sldMk cId="1335971066" sldId="513"/>
        </pc:sldMkLst>
      </pc:sldChg>
      <pc:sldChg chg="modSp add del ord">
        <pc:chgData name="Marina Davidson" userId="aaa4ec6e-423f-4351-afef-dea14ec35b3a" providerId="ADAL" clId="{A1226E77-C88A-4F85-B361-86637305A6CB}" dt="2022-10-12T15:52:54.166" v="475" actId="47"/>
        <pc:sldMkLst>
          <pc:docMk/>
          <pc:sldMk cId="1346896932" sldId="542"/>
        </pc:sldMkLst>
      </pc:sldChg>
      <pc:sldChg chg="del">
        <pc:chgData name="Marina Davidson" userId="aaa4ec6e-423f-4351-afef-dea14ec35b3a" providerId="ADAL" clId="{A1226E77-C88A-4F85-B361-86637305A6CB}" dt="2022-10-10T11:54:31.862" v="374" actId="47"/>
        <pc:sldMkLst>
          <pc:docMk/>
          <pc:sldMk cId="2863255773" sldId="545"/>
        </pc:sldMkLst>
      </pc:sldChg>
      <pc:sldChg chg="modSp mod">
        <pc:chgData name="Marina Davidson" userId="aaa4ec6e-423f-4351-afef-dea14ec35b3a" providerId="ADAL" clId="{A1226E77-C88A-4F85-B361-86637305A6CB}" dt="2022-10-12T15:47:16.718" v="435"/>
        <pc:sldMkLst>
          <pc:docMk/>
          <pc:sldMk cId="2069994611" sldId="546"/>
        </pc:sldMkLst>
      </pc:sldChg>
      <pc:sldChg chg="addSp modSp del mod">
        <pc:chgData name="Marina Davidson" userId="aaa4ec6e-423f-4351-afef-dea14ec35b3a" providerId="ADAL" clId="{A1226E77-C88A-4F85-B361-86637305A6CB}" dt="2022-10-12T15:56:59.564" v="498" actId="47"/>
        <pc:sldMkLst>
          <pc:docMk/>
          <pc:sldMk cId="774270660" sldId="548"/>
        </pc:sldMkLst>
      </pc:sldChg>
      <pc:sldChg chg="modSp mod">
        <pc:chgData name="Marina Davidson" userId="aaa4ec6e-423f-4351-afef-dea14ec35b3a" providerId="ADAL" clId="{A1226E77-C88A-4F85-B361-86637305A6CB}" dt="2022-10-11T11:50:54.136" v="402"/>
        <pc:sldMkLst>
          <pc:docMk/>
          <pc:sldMk cId="1794631730" sldId="552"/>
        </pc:sldMkLst>
      </pc:sldChg>
      <pc:sldChg chg="modSp">
        <pc:chgData name="Marina Davidson" userId="aaa4ec6e-423f-4351-afef-dea14ec35b3a" providerId="ADAL" clId="{A1226E77-C88A-4F85-B361-86637305A6CB}" dt="2022-10-11T13:38:29.769" v="421"/>
        <pc:sldMkLst>
          <pc:docMk/>
          <pc:sldMk cId="1389806105" sldId="557"/>
        </pc:sldMkLst>
      </pc:sldChg>
      <pc:sldChg chg="modSp">
        <pc:chgData name="Marina Davidson" userId="aaa4ec6e-423f-4351-afef-dea14ec35b3a" providerId="ADAL" clId="{A1226E77-C88A-4F85-B361-86637305A6CB}" dt="2022-10-11T11:50:59.634" v="403"/>
        <pc:sldMkLst>
          <pc:docMk/>
          <pc:sldMk cId="4015581477" sldId="560"/>
        </pc:sldMkLst>
      </pc:sldChg>
      <pc:sldChg chg="del">
        <pc:chgData name="Marina Davidson" userId="aaa4ec6e-423f-4351-afef-dea14ec35b3a" providerId="ADAL" clId="{A1226E77-C88A-4F85-B361-86637305A6CB}" dt="2022-10-10T11:29:09.029" v="264" actId="47"/>
        <pc:sldMkLst>
          <pc:docMk/>
          <pc:sldMk cId="2642574209" sldId="568"/>
        </pc:sldMkLst>
      </pc:sldChg>
      <pc:sldChg chg="del ord">
        <pc:chgData name="Marina Davidson" userId="aaa4ec6e-423f-4351-afef-dea14ec35b3a" providerId="ADAL" clId="{A1226E77-C88A-4F85-B361-86637305A6CB}" dt="2022-10-10T11:54:20.100" v="372" actId="47"/>
        <pc:sldMkLst>
          <pc:docMk/>
          <pc:sldMk cId="1828017272" sldId="575"/>
        </pc:sldMkLst>
      </pc:sldChg>
      <pc:sldChg chg="modSp add mod">
        <pc:chgData name="Marina Davidson" userId="aaa4ec6e-423f-4351-afef-dea14ec35b3a" providerId="ADAL" clId="{A1226E77-C88A-4F85-B361-86637305A6CB}" dt="2022-10-12T15:47:01.972" v="434" actId="20577"/>
        <pc:sldMkLst>
          <pc:docMk/>
          <pc:sldMk cId="3487147711" sldId="598"/>
        </pc:sldMkLst>
      </pc:sldChg>
      <pc:sldChg chg="modSp add mod">
        <pc:chgData name="Marina Davidson" userId="aaa4ec6e-423f-4351-afef-dea14ec35b3a" providerId="ADAL" clId="{A1226E77-C88A-4F85-B361-86637305A6CB}" dt="2022-10-12T15:44:28.997" v="429" actId="20577"/>
        <pc:sldMkLst>
          <pc:docMk/>
          <pc:sldMk cId="2573145556" sldId="599"/>
        </pc:sldMkLst>
      </pc:sldChg>
      <pc:sldChg chg="addSp delSp modSp mod modAnim">
        <pc:chgData name="Marina Davidson" userId="aaa4ec6e-423f-4351-afef-dea14ec35b3a" providerId="ADAL" clId="{A1226E77-C88A-4F85-B361-86637305A6CB}" dt="2022-10-10T11:22:31.785" v="139" actId="478"/>
        <pc:sldMkLst>
          <pc:docMk/>
          <pc:sldMk cId="1317042016" sldId="600"/>
        </pc:sldMkLst>
      </pc:sldChg>
      <pc:sldChg chg="addSp modSp mod ord">
        <pc:chgData name="Marina Davidson" userId="aaa4ec6e-423f-4351-afef-dea14ec35b3a" providerId="ADAL" clId="{A1226E77-C88A-4F85-B361-86637305A6CB}" dt="2022-10-12T15:48:13.998" v="466"/>
        <pc:sldMkLst>
          <pc:docMk/>
          <pc:sldMk cId="2632108625" sldId="601"/>
        </pc:sldMkLst>
      </pc:sldChg>
      <pc:sldChg chg="modSp add mod">
        <pc:chgData name="Marina Davidson" userId="aaa4ec6e-423f-4351-afef-dea14ec35b3a" providerId="ADAL" clId="{A1226E77-C88A-4F85-B361-86637305A6CB}" dt="2022-10-10T11:33:21.801" v="280" actId="20577"/>
        <pc:sldMkLst>
          <pc:docMk/>
          <pc:sldMk cId="4070627967" sldId="602"/>
        </pc:sldMkLst>
      </pc:sldChg>
      <pc:sldChg chg="modSp mod">
        <pc:chgData name="Marina Davidson" userId="aaa4ec6e-423f-4351-afef-dea14ec35b3a" providerId="ADAL" clId="{A1226E77-C88A-4F85-B361-86637305A6CB}" dt="2022-10-12T15:54:29.981" v="487" actId="20577"/>
        <pc:sldMkLst>
          <pc:docMk/>
          <pc:sldMk cId="3656667932" sldId="603"/>
        </pc:sldMkLst>
      </pc:sldChg>
      <pc:sldChg chg="del">
        <pc:chgData name="Marina Davidson" userId="aaa4ec6e-423f-4351-afef-dea14ec35b3a" providerId="ADAL" clId="{A1226E77-C88A-4F85-B361-86637305A6CB}" dt="2022-10-12T15:54:54.924" v="488" actId="47"/>
        <pc:sldMkLst>
          <pc:docMk/>
          <pc:sldMk cId="1757658430" sldId="604"/>
        </pc:sldMkLst>
      </pc:sldChg>
      <pc:sldChg chg="addSp modSp mod">
        <pc:chgData name="Marina Davidson" userId="aaa4ec6e-423f-4351-afef-dea14ec35b3a" providerId="ADAL" clId="{A1226E77-C88A-4F85-B361-86637305A6CB}" dt="2022-10-12T15:55:44.511" v="493"/>
        <pc:sldMkLst>
          <pc:docMk/>
          <pc:sldMk cId="4123526976" sldId="605"/>
        </pc:sldMkLst>
      </pc:sldChg>
      <pc:sldChg chg="addSp delSp modSp mod">
        <pc:chgData name="Marina Davidson" userId="aaa4ec6e-423f-4351-afef-dea14ec35b3a" providerId="ADAL" clId="{A1226E77-C88A-4F85-B361-86637305A6CB}" dt="2022-10-12T15:55:58.721" v="497" actId="1076"/>
        <pc:sldMkLst>
          <pc:docMk/>
          <pc:sldMk cId="2111753718" sldId="606"/>
        </pc:sldMkLst>
      </pc:sldChg>
      <pc:sldChg chg="modSp mod">
        <pc:chgData name="Marina Davidson" userId="aaa4ec6e-423f-4351-afef-dea14ec35b3a" providerId="ADAL" clId="{A1226E77-C88A-4F85-B361-86637305A6CB}" dt="2022-10-10T11:49:29.786" v="352" actId="207"/>
        <pc:sldMkLst>
          <pc:docMk/>
          <pc:sldMk cId="3502289595" sldId="607"/>
        </pc:sldMkLst>
      </pc:sldChg>
      <pc:sldChg chg="modSp">
        <pc:chgData name="Marina Davidson" userId="aaa4ec6e-423f-4351-afef-dea14ec35b3a" providerId="ADAL" clId="{A1226E77-C88A-4F85-B361-86637305A6CB}" dt="2022-10-11T13:38:39.595" v="422"/>
        <pc:sldMkLst>
          <pc:docMk/>
          <pc:sldMk cId="3057661938" sldId="608"/>
        </pc:sldMkLst>
      </pc:sldChg>
      <pc:sldChg chg="modSp">
        <pc:chgData name="Marina Davidson" userId="aaa4ec6e-423f-4351-afef-dea14ec35b3a" providerId="ADAL" clId="{A1226E77-C88A-4F85-B361-86637305A6CB}" dt="2022-10-12T15:42:38.562" v="427"/>
        <pc:sldMkLst>
          <pc:docMk/>
          <pc:sldMk cId="4080975948" sldId="609"/>
        </pc:sldMkLst>
      </pc:sldChg>
      <pc:sldChg chg="del">
        <pc:chgData name="Marina Davidson" userId="aaa4ec6e-423f-4351-afef-dea14ec35b3a" providerId="ADAL" clId="{A1226E77-C88A-4F85-B361-86637305A6CB}" dt="2022-10-10T11:14:40.323" v="85" actId="47"/>
        <pc:sldMkLst>
          <pc:docMk/>
          <pc:sldMk cId="4097007799" sldId="610"/>
        </pc:sldMkLst>
      </pc:sldChg>
      <pc:sldChg chg="addSp delSp modSp mod modNotesTx">
        <pc:chgData name="Marina Davidson" userId="aaa4ec6e-423f-4351-afef-dea14ec35b3a" providerId="ADAL" clId="{A1226E77-C88A-4F85-B361-86637305A6CB}" dt="2022-10-12T15:48:05.477" v="465" actId="20577"/>
        <pc:sldMkLst>
          <pc:docMk/>
          <pc:sldMk cId="2253831482" sldId="2282"/>
        </pc:sldMkLst>
      </pc:sldChg>
      <pc:sldChg chg="del">
        <pc:chgData name="Marina Davidson" userId="aaa4ec6e-423f-4351-afef-dea14ec35b3a" providerId="ADAL" clId="{A1226E77-C88A-4F85-B361-86637305A6CB}" dt="2022-10-10T11:16:57.805" v="97" actId="47"/>
        <pc:sldMkLst>
          <pc:docMk/>
          <pc:sldMk cId="214432674" sldId="2283"/>
        </pc:sldMkLst>
      </pc:sldChg>
      <pc:sldChg chg="del">
        <pc:chgData name="Marina Davidson" userId="aaa4ec6e-423f-4351-afef-dea14ec35b3a" providerId="ADAL" clId="{A1226E77-C88A-4F85-B361-86637305A6CB}" dt="2022-10-10T11:31:32.817" v="265" actId="47"/>
        <pc:sldMkLst>
          <pc:docMk/>
          <pc:sldMk cId="2878097461" sldId="2318"/>
        </pc:sldMkLst>
      </pc:sldChg>
      <pc:sldChg chg="del">
        <pc:chgData name="Marina Davidson" userId="aaa4ec6e-423f-4351-afef-dea14ec35b3a" providerId="ADAL" clId="{A1226E77-C88A-4F85-B361-86637305A6CB}" dt="2022-10-10T11:40:40.973" v="328" actId="47"/>
        <pc:sldMkLst>
          <pc:docMk/>
          <pc:sldMk cId="165037863" sldId="2324"/>
        </pc:sldMkLst>
      </pc:sldChg>
      <pc:sldChg chg="add">
        <pc:chgData name="Marina Davidson" userId="aaa4ec6e-423f-4351-afef-dea14ec35b3a" providerId="ADAL" clId="{A1226E77-C88A-4F85-B361-86637305A6CB}" dt="2022-10-10T11:48:57.911" v="349"/>
        <pc:sldMkLst>
          <pc:docMk/>
          <pc:sldMk cId="3832237864" sldId="2366"/>
        </pc:sldMkLst>
      </pc:sldChg>
      <pc:sldChg chg="del">
        <pc:chgData name="Marina Davidson" userId="aaa4ec6e-423f-4351-afef-dea14ec35b3a" providerId="ADAL" clId="{A1226E77-C88A-4F85-B361-86637305A6CB}" dt="2022-10-10T11:15:10.481" v="92" actId="47"/>
        <pc:sldMkLst>
          <pc:docMk/>
          <pc:sldMk cId="3898020166" sldId="2368"/>
        </pc:sldMkLst>
      </pc:sldChg>
      <pc:sldChg chg="addSp modSp mod ord">
        <pc:chgData name="Marina Davidson" userId="aaa4ec6e-423f-4351-afef-dea14ec35b3a" providerId="ADAL" clId="{A1226E77-C88A-4F85-B361-86637305A6CB}" dt="2022-10-11T13:37:55.657" v="414" actId="1076"/>
        <pc:sldMkLst>
          <pc:docMk/>
          <pc:sldMk cId="1891401462" sldId="2381"/>
        </pc:sldMkLst>
      </pc:sldChg>
      <pc:sldChg chg="del">
        <pc:chgData name="Marina Davidson" userId="aaa4ec6e-423f-4351-afef-dea14ec35b3a" providerId="ADAL" clId="{A1226E77-C88A-4F85-B361-86637305A6CB}" dt="2022-10-10T11:24:07.255" v="151" actId="47"/>
        <pc:sldMkLst>
          <pc:docMk/>
          <pc:sldMk cId="3553381678" sldId="2382"/>
        </pc:sldMkLst>
      </pc:sldChg>
      <pc:sldChg chg="add">
        <pc:chgData name="Marina Davidson" userId="aaa4ec6e-423f-4351-afef-dea14ec35b3a" providerId="ADAL" clId="{A1226E77-C88A-4F85-B361-86637305A6CB}" dt="2022-10-10T11:53:50.593" v="367"/>
        <pc:sldMkLst>
          <pc:docMk/>
          <pc:sldMk cId="888317440" sldId="2400"/>
        </pc:sldMkLst>
      </pc:sldChg>
      <pc:sldChg chg="add ord">
        <pc:chgData name="Marina Davidson" userId="aaa4ec6e-423f-4351-afef-dea14ec35b3a" providerId="ADAL" clId="{A1226E77-C88A-4F85-B361-86637305A6CB}" dt="2022-10-10T11:23:16.377" v="142"/>
        <pc:sldMkLst>
          <pc:docMk/>
          <pc:sldMk cId="557409616" sldId="2401"/>
        </pc:sldMkLst>
      </pc:sldChg>
      <pc:sldChg chg="modSp add mod ord">
        <pc:chgData name="Marina Davidson" userId="aaa4ec6e-423f-4351-afef-dea14ec35b3a" providerId="ADAL" clId="{A1226E77-C88A-4F85-B361-86637305A6CB}" dt="2022-10-12T15:48:37.588" v="473" actId="14100"/>
        <pc:sldMkLst>
          <pc:docMk/>
          <pc:sldMk cId="1734155143" sldId="2403"/>
        </pc:sldMkLst>
      </pc:sldChg>
      <pc:sldChg chg="del">
        <pc:chgData name="Marina Davidson" userId="aaa4ec6e-423f-4351-afef-dea14ec35b3a" providerId="ADAL" clId="{A1226E77-C88A-4F85-B361-86637305A6CB}" dt="2022-10-10T11:23:52.806" v="148" actId="47"/>
        <pc:sldMkLst>
          <pc:docMk/>
          <pc:sldMk cId="3176512943" sldId="2404"/>
        </pc:sldMkLst>
      </pc:sldChg>
      <pc:sldChg chg="del">
        <pc:chgData name="Marina Davidson" userId="aaa4ec6e-423f-4351-afef-dea14ec35b3a" providerId="ADAL" clId="{A1226E77-C88A-4F85-B361-86637305A6CB}" dt="2022-10-10T11:38:57.253" v="283" actId="47"/>
        <pc:sldMkLst>
          <pc:docMk/>
          <pc:sldMk cId="950274728" sldId="2405"/>
        </pc:sldMkLst>
      </pc:sldChg>
      <pc:sldChg chg="del">
        <pc:chgData name="Marina Davidson" userId="aaa4ec6e-423f-4351-afef-dea14ec35b3a" providerId="ADAL" clId="{A1226E77-C88A-4F85-B361-86637305A6CB}" dt="2022-10-10T11:38:44.405" v="281" actId="47"/>
        <pc:sldMkLst>
          <pc:docMk/>
          <pc:sldMk cId="39727279" sldId="2406"/>
        </pc:sldMkLst>
      </pc:sldChg>
      <pc:sldChg chg="modSp mod">
        <pc:chgData name="Marina Davidson" userId="aaa4ec6e-423f-4351-afef-dea14ec35b3a" providerId="ADAL" clId="{A1226E77-C88A-4F85-B361-86637305A6CB}" dt="2022-10-10T11:53:38.607" v="366" actId="1076"/>
        <pc:sldMkLst>
          <pc:docMk/>
          <pc:sldMk cId="1477952860" sldId="2408"/>
        </pc:sldMkLst>
      </pc:sldChg>
      <pc:sldChg chg="del">
        <pc:chgData name="Marina Davidson" userId="aaa4ec6e-423f-4351-afef-dea14ec35b3a" providerId="ADAL" clId="{A1226E77-C88A-4F85-B361-86637305A6CB}" dt="2022-10-10T11:14:49.232" v="88" actId="47"/>
        <pc:sldMkLst>
          <pc:docMk/>
          <pc:sldMk cId="1544198467" sldId="2410"/>
        </pc:sldMkLst>
      </pc:sldChg>
      <pc:sldChg chg="del">
        <pc:chgData name="Marina Davidson" userId="aaa4ec6e-423f-4351-afef-dea14ec35b3a" providerId="ADAL" clId="{A1226E77-C88A-4F85-B361-86637305A6CB}" dt="2022-10-10T11:14:41.043" v="86" actId="47"/>
        <pc:sldMkLst>
          <pc:docMk/>
          <pc:sldMk cId="779841948" sldId="2413"/>
        </pc:sldMkLst>
      </pc:sldChg>
      <pc:sldChg chg="del">
        <pc:chgData name="Marina Davidson" userId="aaa4ec6e-423f-4351-afef-dea14ec35b3a" providerId="ADAL" clId="{A1226E77-C88A-4F85-B361-86637305A6CB}" dt="2022-10-10T11:15:23.379" v="94" actId="47"/>
        <pc:sldMkLst>
          <pc:docMk/>
          <pc:sldMk cId="1180561184" sldId="2414"/>
        </pc:sldMkLst>
      </pc:sldChg>
      <pc:sldChg chg="addSp modSp add del mod">
        <pc:chgData name="Marina Davidson" userId="aaa4ec6e-423f-4351-afef-dea14ec35b3a" providerId="ADAL" clId="{A1226E77-C88A-4F85-B361-86637305A6CB}" dt="2022-10-11T13:37:45.170" v="412" actId="1076"/>
        <pc:sldMkLst>
          <pc:docMk/>
          <pc:sldMk cId="1771730519" sldId="2418"/>
        </pc:sldMkLst>
      </pc:sldChg>
      <pc:sldChg chg="del">
        <pc:chgData name="Marina Davidson" userId="aaa4ec6e-423f-4351-afef-dea14ec35b3a" providerId="ADAL" clId="{A1226E77-C88A-4F85-B361-86637305A6CB}" dt="2022-10-10T11:40:00.510" v="320" actId="47"/>
        <pc:sldMkLst>
          <pc:docMk/>
          <pc:sldMk cId="4063534087" sldId="2431"/>
        </pc:sldMkLst>
      </pc:sldChg>
      <pc:sldChg chg="del">
        <pc:chgData name="Marina Davidson" userId="aaa4ec6e-423f-4351-afef-dea14ec35b3a" providerId="ADAL" clId="{A1226E77-C88A-4F85-B361-86637305A6CB}" dt="2022-10-10T11:39:24.727" v="285" actId="47"/>
        <pc:sldMkLst>
          <pc:docMk/>
          <pc:sldMk cId="3844559734" sldId="2432"/>
        </pc:sldMkLst>
      </pc:sldChg>
      <pc:sldChg chg="del">
        <pc:chgData name="Marina Davidson" userId="aaa4ec6e-423f-4351-afef-dea14ec35b3a" providerId="ADAL" clId="{A1226E77-C88A-4F85-B361-86637305A6CB}" dt="2022-10-10T11:23:38.983" v="146" actId="47"/>
        <pc:sldMkLst>
          <pc:docMk/>
          <pc:sldMk cId="3555328877" sldId="2436"/>
        </pc:sldMkLst>
      </pc:sldChg>
      <pc:sldChg chg="modSp modNotesTx">
        <pc:chgData name="Marina Davidson" userId="aaa4ec6e-423f-4351-afef-dea14ec35b3a" providerId="ADAL" clId="{A1226E77-C88A-4F85-B361-86637305A6CB}" dt="2022-10-10T11:26:30.737" v="239" actId="20577"/>
        <pc:sldMkLst>
          <pc:docMk/>
          <pc:sldMk cId="3365631744" sldId="2438"/>
        </pc:sldMkLst>
      </pc:sldChg>
      <pc:sldChg chg="modSp mod">
        <pc:chgData name="Marina Davidson" userId="aaa4ec6e-423f-4351-afef-dea14ec35b3a" providerId="ADAL" clId="{A1226E77-C88A-4F85-B361-86637305A6CB}" dt="2022-10-12T15:59:31.078" v="501" actId="113"/>
        <pc:sldMkLst>
          <pc:docMk/>
          <pc:sldMk cId="2401229048" sldId="2452"/>
        </pc:sldMkLst>
      </pc:sldChg>
      <pc:sldChg chg="modSp add del mod">
        <pc:chgData name="Marina Davidson" userId="aaa4ec6e-423f-4351-afef-dea14ec35b3a" providerId="ADAL" clId="{A1226E77-C88A-4F85-B361-86637305A6CB}" dt="2022-10-11T13:35:10.022" v="406" actId="47"/>
        <pc:sldMkLst>
          <pc:docMk/>
          <pc:sldMk cId="4195078203" sldId="2453"/>
        </pc:sldMkLst>
      </pc:sldChg>
      <pc:sldChg chg="add del">
        <pc:chgData name="Marina Davidson" userId="aaa4ec6e-423f-4351-afef-dea14ec35b3a" providerId="ADAL" clId="{A1226E77-C88A-4F85-B361-86637305A6CB}" dt="2022-10-11T13:35:17.071" v="408" actId="47"/>
        <pc:sldMkLst>
          <pc:docMk/>
          <pc:sldMk cId="2205635910" sldId="2454"/>
        </pc:sldMkLst>
      </pc:sldChg>
      <pc:sldChg chg="modSp add">
        <pc:chgData name="Marina Davidson" userId="aaa4ec6e-423f-4351-afef-dea14ec35b3a" providerId="ADAL" clId="{A1226E77-C88A-4F85-B361-86637305A6CB}" dt="2022-10-12T15:47:27.222" v="436"/>
        <pc:sldMkLst>
          <pc:docMk/>
          <pc:sldMk cId="250081530" sldId="2455"/>
        </pc:sldMkLst>
      </pc:sldChg>
      <pc:sldChg chg="modSp add">
        <pc:chgData name="Marina Davidson" userId="aaa4ec6e-423f-4351-afef-dea14ec35b3a" providerId="ADAL" clId="{A1226E77-C88A-4F85-B361-86637305A6CB}" dt="2022-10-12T15:47:31.490" v="437"/>
        <pc:sldMkLst>
          <pc:docMk/>
          <pc:sldMk cId="1611171370" sldId="2456"/>
        </pc:sldMkLst>
      </pc:sldChg>
      <pc:sldChg chg="new del">
        <pc:chgData name="Marina Davidson" userId="aaa4ec6e-423f-4351-afef-dea14ec35b3a" providerId="ADAL" clId="{A1226E77-C88A-4F85-B361-86637305A6CB}" dt="2022-10-10T11:23:37.895" v="145" actId="47"/>
        <pc:sldMkLst>
          <pc:docMk/>
          <pc:sldMk cId="52901625" sldId="2457"/>
        </pc:sldMkLst>
      </pc:sldChg>
      <pc:sldChg chg="add">
        <pc:chgData name="Marina Davidson" userId="aaa4ec6e-423f-4351-afef-dea14ec35b3a" providerId="ADAL" clId="{A1226E77-C88A-4F85-B361-86637305A6CB}" dt="2022-10-10T11:23:50.445" v="147"/>
        <pc:sldMkLst>
          <pc:docMk/>
          <pc:sldMk cId="3873187727" sldId="2457"/>
        </pc:sldMkLst>
      </pc:sldChg>
      <pc:sldChg chg="addSp modSp add mod">
        <pc:chgData name="Marina Davidson" userId="aaa4ec6e-423f-4351-afef-dea14ec35b3a" providerId="ADAL" clId="{A1226E77-C88A-4F85-B361-86637305A6CB}" dt="2022-10-11T13:38:02.494" v="416" actId="1076"/>
        <pc:sldMkLst>
          <pc:docMk/>
          <pc:sldMk cId="2123439912" sldId="2458"/>
        </pc:sldMkLst>
      </pc:sldChg>
      <pc:sldChg chg="modSp add del mod modAnim">
        <pc:chgData name="Marina Davidson" userId="aaa4ec6e-423f-4351-afef-dea14ec35b3a" providerId="ADAL" clId="{A1226E77-C88A-4F85-B361-86637305A6CB}" dt="2022-10-11T13:39:04.867" v="424" actId="47"/>
        <pc:sldMkLst>
          <pc:docMk/>
          <pc:sldMk cId="322212768" sldId="2459"/>
        </pc:sldMkLst>
      </pc:sldChg>
      <pc:sldChg chg="add">
        <pc:chgData name="Marina Davidson" userId="aaa4ec6e-423f-4351-afef-dea14ec35b3a" providerId="ADAL" clId="{A1226E77-C88A-4F85-B361-86637305A6CB}" dt="2022-10-12T15:54:21.275" v="478"/>
        <pc:sldMkLst>
          <pc:docMk/>
          <pc:sldMk cId="404068273" sldId="2459"/>
        </pc:sldMkLst>
      </pc:sldChg>
      <pc:sldChg chg="add">
        <pc:chgData name="Marina Davidson" userId="aaa4ec6e-423f-4351-afef-dea14ec35b3a" providerId="ADAL" clId="{A1226E77-C88A-4F85-B361-86637305A6CB}" dt="2022-10-10T11:38:54.201" v="282"/>
        <pc:sldMkLst>
          <pc:docMk/>
          <pc:sldMk cId="1066725962" sldId="2460"/>
        </pc:sldMkLst>
      </pc:sldChg>
      <pc:sldChg chg="add">
        <pc:chgData name="Marina Davidson" userId="aaa4ec6e-423f-4351-afef-dea14ec35b3a" providerId="ADAL" clId="{A1226E77-C88A-4F85-B361-86637305A6CB}" dt="2022-10-10T11:54:27.040" v="373"/>
        <pc:sldMkLst>
          <pc:docMk/>
          <pc:sldMk cId="2165513772" sldId="2461"/>
        </pc:sldMkLst>
      </pc:sldChg>
      <pc:sldChg chg="add del">
        <pc:chgData name="Marina Davidson" userId="aaa4ec6e-423f-4351-afef-dea14ec35b3a" providerId="ADAL" clId="{A1226E77-C88A-4F85-B361-86637305A6CB}" dt="2022-10-11T11:42:36.723" v="394" actId="47"/>
        <pc:sldMkLst>
          <pc:docMk/>
          <pc:sldMk cId="1381405645" sldId="2462"/>
        </pc:sldMkLst>
      </pc:sldChg>
      <pc:sldChg chg="modSp add mod ord">
        <pc:chgData name="Marina Davidson" userId="aaa4ec6e-423f-4351-afef-dea14ec35b3a" providerId="ADAL" clId="{A1226E77-C88A-4F85-B361-86637305A6CB}" dt="2022-10-11T13:39:19.233" v="426"/>
        <pc:sldMkLst>
          <pc:docMk/>
          <pc:sldMk cId="3754913588" sldId="2463"/>
        </pc:sldMkLst>
      </pc:sldChg>
      <pc:sldChg chg="add">
        <pc:chgData name="Marina Davidson" userId="aaa4ec6e-423f-4351-afef-dea14ec35b3a" providerId="ADAL" clId="{A1226E77-C88A-4F85-B361-86637305A6CB}" dt="2022-10-11T13:35:06.049" v="405"/>
        <pc:sldMkLst>
          <pc:docMk/>
          <pc:sldMk cId="1843737531" sldId="2464"/>
        </pc:sldMkLst>
      </pc:sldChg>
      <pc:sldChg chg="add">
        <pc:chgData name="Marina Davidson" userId="aaa4ec6e-423f-4351-afef-dea14ec35b3a" providerId="ADAL" clId="{A1226E77-C88A-4F85-B361-86637305A6CB}" dt="2022-10-11T13:35:14.014" v="407"/>
        <pc:sldMkLst>
          <pc:docMk/>
          <pc:sldMk cId="1778222060" sldId="2465"/>
        </pc:sldMkLst>
      </pc:sldChg>
      <pc:sldChg chg="add">
        <pc:chgData name="Marina Davidson" userId="aaa4ec6e-423f-4351-afef-dea14ec35b3a" providerId="ADAL" clId="{A1226E77-C88A-4F85-B361-86637305A6CB}" dt="2022-10-11T13:39:03.512" v="423"/>
        <pc:sldMkLst>
          <pc:docMk/>
          <pc:sldMk cId="2314375678" sldId="2466"/>
        </pc:sldMkLst>
      </pc:sldChg>
      <pc:sldChg chg="add del">
        <pc:chgData name="Marina Davidson" userId="aaa4ec6e-423f-4351-afef-dea14ec35b3a" providerId="ADAL" clId="{A1226E77-C88A-4F85-B361-86637305A6CB}" dt="2022-10-12T16:14:36.361" v="503" actId="47"/>
        <pc:sldMkLst>
          <pc:docMk/>
          <pc:sldMk cId="4122346030" sldId="2467"/>
        </pc:sldMkLst>
      </pc:sldChg>
      <pc:sldChg chg="add">
        <pc:chgData name="Marina Davidson" userId="aaa4ec6e-423f-4351-afef-dea14ec35b3a" providerId="ADAL" clId="{A1226E77-C88A-4F85-B361-86637305A6CB}" dt="2022-10-12T16:14:32.955" v="502"/>
        <pc:sldMkLst>
          <pc:docMk/>
          <pc:sldMk cId="640840057" sldId="2472"/>
        </pc:sldMkLst>
      </pc:sldChg>
      <pc:sldMasterChg chg="delSldLayout">
        <pc:chgData name="Marina Davidson" userId="aaa4ec6e-423f-4351-afef-dea14ec35b3a" providerId="ADAL" clId="{A1226E77-C88A-4F85-B361-86637305A6CB}" dt="2022-10-10T11:16:58.955" v="98" actId="47"/>
        <pc:sldMasterMkLst>
          <pc:docMk/>
          <pc:sldMasterMk cId="4091910025" sldId="2147483648"/>
        </pc:sldMasterMkLst>
        <pc:sldLayoutChg chg="del">
          <pc:chgData name="Marina Davidson" userId="aaa4ec6e-423f-4351-afef-dea14ec35b3a" providerId="ADAL" clId="{A1226E77-C88A-4F85-B361-86637305A6CB}" dt="2022-10-10T11:16:58.955" v="98" actId="47"/>
          <pc:sldLayoutMkLst>
            <pc:docMk/>
            <pc:sldMasterMk cId="4091910025" sldId="2147483648"/>
            <pc:sldLayoutMk cId="978545880" sldId="2147483676"/>
          </pc:sldLayoutMkLst>
        </pc:sldLayoutChg>
      </pc:sldMasterChg>
    </pc:docChg>
  </pc:docChgLst>
  <pc:docChgLst>
    <pc:chgData name="Marina Davidson" userId="aaa4ec6e-423f-4351-afef-dea14ec35b3a" providerId="ADAL" clId="{BEF42453-3773-4B24-9B37-9C74FF5EAD99}"/>
    <pc:docChg chg="addSld modSld">
      <pc:chgData name="Marina Davidson" userId="aaa4ec6e-423f-4351-afef-dea14ec35b3a" providerId="ADAL" clId="{BEF42453-3773-4B24-9B37-9C74FF5EAD99}" dt="2022-10-18T09:21:34.631" v="1" actId="14100"/>
      <pc:docMkLst>
        <pc:docMk/>
      </pc:docMkLst>
      <pc:sldChg chg="modSp mod">
        <pc:chgData name="Marina Davidson" userId="aaa4ec6e-423f-4351-afef-dea14ec35b3a" providerId="ADAL" clId="{BEF42453-3773-4B24-9B37-9C74FF5EAD99}" dt="2022-10-18T09:21:34.631" v="1" actId="14100"/>
        <pc:sldMkLst>
          <pc:docMk/>
          <pc:sldMk cId="1843737531" sldId="2464"/>
        </pc:sldMkLst>
      </pc:sldChg>
      <pc:sldChg chg="add">
        <pc:chgData name="Marina Davidson" userId="aaa4ec6e-423f-4351-afef-dea14ec35b3a" providerId="ADAL" clId="{BEF42453-3773-4B24-9B37-9C74FF5EAD99}" dt="2022-10-12T16:54:11.035" v="0"/>
        <pc:sldMkLst>
          <pc:docMk/>
          <pc:sldMk cId="584225805" sldId="2475"/>
        </pc:sldMkLst>
      </pc:sldChg>
    </pc:docChg>
  </pc:docChgLst>
  <pc:docChgLst>
    <pc:chgData name="Marina Davidson" userId="aaa4ec6e-423f-4351-afef-dea14ec35b3a" providerId="ADAL" clId="{4CA9B703-B9BB-48F1-97C4-0FF29DAB03F6}"/>
    <pc:docChg chg="custSel addSld delSld modSld sldOrd addSection modSection">
      <pc:chgData name="Marina Davidson" userId="aaa4ec6e-423f-4351-afef-dea14ec35b3a" providerId="ADAL" clId="{4CA9B703-B9BB-48F1-97C4-0FF29DAB03F6}" dt="2022-09-06T07:07:58.353" v="68"/>
      <pc:docMkLst>
        <pc:docMk/>
      </pc:docMkLst>
      <pc:sldChg chg="modNotesTx">
        <pc:chgData name="Marina Davidson" userId="aaa4ec6e-423f-4351-afef-dea14ec35b3a" providerId="ADAL" clId="{4CA9B703-B9BB-48F1-97C4-0FF29DAB03F6}" dt="2022-09-05T17:48:36.474" v="8" actId="20577"/>
        <pc:sldMkLst>
          <pc:docMk/>
          <pc:sldMk cId="3902087638" sldId="461"/>
        </pc:sldMkLst>
      </pc:sldChg>
      <pc:sldChg chg="modSp modAnim modNotesTx">
        <pc:chgData name="Marina Davidson" userId="aaa4ec6e-423f-4351-afef-dea14ec35b3a" providerId="ADAL" clId="{4CA9B703-B9BB-48F1-97C4-0FF29DAB03F6}" dt="2022-09-05T17:48:23.001" v="7" actId="20577"/>
        <pc:sldMkLst>
          <pc:docMk/>
          <pc:sldMk cId="3941263701" sldId="463"/>
        </pc:sldMkLst>
      </pc:sldChg>
      <pc:sldChg chg="del">
        <pc:chgData name="Marina Davidson" userId="aaa4ec6e-423f-4351-afef-dea14ec35b3a" providerId="ADAL" clId="{4CA9B703-B9BB-48F1-97C4-0FF29DAB03F6}" dt="2022-09-05T17:52:04.729" v="27" actId="47"/>
        <pc:sldMkLst>
          <pc:docMk/>
          <pc:sldMk cId="1528381974" sldId="470"/>
        </pc:sldMkLst>
      </pc:sldChg>
      <pc:sldChg chg="del">
        <pc:chgData name="Marina Davidson" userId="aaa4ec6e-423f-4351-afef-dea14ec35b3a" providerId="ADAL" clId="{4CA9B703-B9BB-48F1-97C4-0FF29DAB03F6}" dt="2022-09-05T17:47:42.941" v="1" actId="47"/>
        <pc:sldMkLst>
          <pc:docMk/>
          <pc:sldMk cId="1091386282" sldId="476"/>
        </pc:sldMkLst>
      </pc:sldChg>
      <pc:sldChg chg="del">
        <pc:chgData name="Marina Davidson" userId="aaa4ec6e-423f-4351-afef-dea14ec35b3a" providerId="ADAL" clId="{4CA9B703-B9BB-48F1-97C4-0FF29DAB03F6}" dt="2022-09-05T17:50:03.020" v="15" actId="47"/>
        <pc:sldMkLst>
          <pc:docMk/>
          <pc:sldMk cId="593478060" sldId="477"/>
        </pc:sldMkLst>
      </pc:sldChg>
      <pc:sldChg chg="del">
        <pc:chgData name="Marina Davidson" userId="aaa4ec6e-423f-4351-afef-dea14ec35b3a" providerId="ADAL" clId="{4CA9B703-B9BB-48F1-97C4-0FF29DAB03F6}" dt="2022-09-05T17:48:04.262" v="3" actId="47"/>
        <pc:sldMkLst>
          <pc:docMk/>
          <pc:sldMk cId="260218289" sldId="478"/>
        </pc:sldMkLst>
      </pc:sldChg>
      <pc:sldChg chg="del">
        <pc:chgData name="Marina Davidson" userId="aaa4ec6e-423f-4351-afef-dea14ec35b3a" providerId="ADAL" clId="{4CA9B703-B9BB-48F1-97C4-0FF29DAB03F6}" dt="2022-09-05T17:50:01.712" v="14" actId="47"/>
        <pc:sldMkLst>
          <pc:docMk/>
          <pc:sldMk cId="604594697" sldId="496"/>
        </pc:sldMkLst>
      </pc:sldChg>
      <pc:sldChg chg="ord">
        <pc:chgData name="Marina Davidson" userId="aaa4ec6e-423f-4351-afef-dea14ec35b3a" providerId="ADAL" clId="{4CA9B703-B9BB-48F1-97C4-0FF29DAB03F6}" dt="2022-09-06T07:07:58.353" v="68"/>
        <pc:sldMkLst>
          <pc:docMk/>
          <pc:sldMk cId="1335971066" sldId="513"/>
        </pc:sldMkLst>
      </pc:sldChg>
      <pc:sldChg chg="add ord">
        <pc:chgData name="Marina Davidson" userId="aaa4ec6e-423f-4351-afef-dea14ec35b3a" providerId="ADAL" clId="{4CA9B703-B9BB-48F1-97C4-0FF29DAB03F6}" dt="2022-09-06T07:06:35.547" v="59"/>
        <pc:sldMkLst>
          <pc:docMk/>
          <pc:sldMk cId="2863255773" sldId="545"/>
        </pc:sldMkLst>
      </pc:sldChg>
      <pc:sldChg chg="addSp delSp modSp mod">
        <pc:chgData name="Marina Davidson" userId="aaa4ec6e-423f-4351-afef-dea14ec35b3a" providerId="ADAL" clId="{4CA9B703-B9BB-48F1-97C4-0FF29DAB03F6}" dt="2022-09-06T06:57:49.435" v="43" actId="1076"/>
        <pc:sldMkLst>
          <pc:docMk/>
          <pc:sldMk cId="774270660" sldId="548"/>
        </pc:sldMkLst>
      </pc:sldChg>
      <pc:sldChg chg="del">
        <pc:chgData name="Marina Davidson" userId="aaa4ec6e-423f-4351-afef-dea14ec35b3a" providerId="ADAL" clId="{4CA9B703-B9BB-48F1-97C4-0FF29DAB03F6}" dt="2022-09-06T07:05:46.488" v="54" actId="47"/>
        <pc:sldMkLst>
          <pc:docMk/>
          <pc:sldMk cId="4161791984" sldId="551"/>
        </pc:sldMkLst>
      </pc:sldChg>
      <pc:sldChg chg="del">
        <pc:chgData name="Marina Davidson" userId="aaa4ec6e-423f-4351-afef-dea14ec35b3a" providerId="ADAL" clId="{4CA9B703-B9BB-48F1-97C4-0FF29DAB03F6}" dt="2022-09-05T17:51:30.081" v="24" actId="47"/>
        <pc:sldMkLst>
          <pc:docMk/>
          <pc:sldMk cId="1820872841" sldId="564"/>
        </pc:sldMkLst>
      </pc:sldChg>
      <pc:sldChg chg="ord">
        <pc:chgData name="Marina Davidson" userId="aaa4ec6e-423f-4351-afef-dea14ec35b3a" providerId="ADAL" clId="{4CA9B703-B9BB-48F1-97C4-0FF29DAB03F6}" dt="2022-09-06T07:06:22.658" v="56"/>
        <pc:sldMkLst>
          <pc:docMk/>
          <pc:sldMk cId="2642574209" sldId="568"/>
        </pc:sldMkLst>
      </pc:sldChg>
      <pc:sldChg chg="add ord">
        <pc:chgData name="Marina Davidson" userId="aaa4ec6e-423f-4351-afef-dea14ec35b3a" providerId="ADAL" clId="{4CA9B703-B9BB-48F1-97C4-0FF29DAB03F6}" dt="2022-09-06T07:06:35.547" v="59"/>
        <pc:sldMkLst>
          <pc:docMk/>
          <pc:sldMk cId="1828017272" sldId="575"/>
        </pc:sldMkLst>
      </pc:sldChg>
      <pc:sldChg chg="del">
        <pc:chgData name="Marina Davidson" userId="aaa4ec6e-423f-4351-afef-dea14ec35b3a" providerId="ADAL" clId="{4CA9B703-B9BB-48F1-97C4-0FF29DAB03F6}" dt="2022-09-05T17:54:16.382" v="30" actId="47"/>
        <pc:sldMkLst>
          <pc:docMk/>
          <pc:sldMk cId="3960201392" sldId="588"/>
        </pc:sldMkLst>
      </pc:sldChg>
      <pc:sldChg chg="del">
        <pc:chgData name="Marina Davidson" userId="aaa4ec6e-423f-4351-afef-dea14ec35b3a" providerId="ADAL" clId="{4CA9B703-B9BB-48F1-97C4-0FF29DAB03F6}" dt="2022-09-05T17:49:40.282" v="12" actId="47"/>
        <pc:sldMkLst>
          <pc:docMk/>
          <pc:sldMk cId="575136514" sldId="593"/>
        </pc:sldMkLst>
      </pc:sldChg>
      <pc:sldChg chg="del">
        <pc:chgData name="Marina Davidson" userId="aaa4ec6e-423f-4351-afef-dea14ec35b3a" providerId="ADAL" clId="{4CA9B703-B9BB-48F1-97C4-0FF29DAB03F6}" dt="2022-09-05T17:50:47.719" v="20" actId="47"/>
        <pc:sldMkLst>
          <pc:docMk/>
          <pc:sldMk cId="2845245791" sldId="594"/>
        </pc:sldMkLst>
      </pc:sldChg>
      <pc:sldChg chg="del">
        <pc:chgData name="Marina Davidson" userId="aaa4ec6e-423f-4351-afef-dea14ec35b3a" providerId="ADAL" clId="{4CA9B703-B9BB-48F1-97C4-0FF29DAB03F6}" dt="2022-09-05T17:53:08.554" v="28" actId="47"/>
        <pc:sldMkLst>
          <pc:docMk/>
          <pc:sldMk cId="55739849" sldId="598"/>
        </pc:sldMkLst>
      </pc:sldChg>
      <pc:sldChg chg="del">
        <pc:chgData name="Marina Davidson" userId="aaa4ec6e-423f-4351-afef-dea14ec35b3a" providerId="ADAL" clId="{4CA9B703-B9BB-48F1-97C4-0FF29DAB03F6}" dt="2022-09-05T17:51:36.949" v="25" actId="47"/>
        <pc:sldMkLst>
          <pc:docMk/>
          <pc:sldMk cId="1014969806" sldId="599"/>
        </pc:sldMkLst>
      </pc:sldChg>
      <pc:sldChg chg="modNotesTx">
        <pc:chgData name="Marina Davidson" userId="aaa4ec6e-423f-4351-afef-dea14ec35b3a" providerId="ADAL" clId="{4CA9B703-B9BB-48F1-97C4-0FF29DAB03F6}" dt="2022-09-05T17:50:27.095" v="18" actId="20577"/>
        <pc:sldMkLst>
          <pc:docMk/>
          <pc:sldMk cId="2632108625" sldId="601"/>
        </pc:sldMkLst>
      </pc:sldChg>
      <pc:sldChg chg="del">
        <pc:chgData name="Marina Davidson" userId="aaa4ec6e-423f-4351-afef-dea14ec35b3a" providerId="ADAL" clId="{4CA9B703-B9BB-48F1-97C4-0FF29DAB03F6}" dt="2022-09-05T17:49:13.124" v="10" actId="47"/>
        <pc:sldMkLst>
          <pc:docMk/>
          <pc:sldMk cId="812580236" sldId="602"/>
        </pc:sldMkLst>
      </pc:sldChg>
      <pc:sldChg chg="add modNotesTx">
        <pc:chgData name="Marina Davidson" userId="aaa4ec6e-423f-4351-afef-dea14ec35b3a" providerId="ADAL" clId="{4CA9B703-B9BB-48F1-97C4-0FF29DAB03F6}" dt="2022-09-06T06:50:20.088" v="32" actId="5793"/>
        <pc:sldMkLst>
          <pc:docMk/>
          <pc:sldMk cId="2253831482" sldId="2282"/>
        </pc:sldMkLst>
      </pc:sldChg>
      <pc:sldChg chg="add">
        <pc:chgData name="Marina Davidson" userId="aaa4ec6e-423f-4351-afef-dea14ec35b3a" providerId="ADAL" clId="{4CA9B703-B9BB-48F1-97C4-0FF29DAB03F6}" dt="2022-09-05T17:49:38.057" v="11"/>
        <pc:sldMkLst>
          <pc:docMk/>
          <pc:sldMk cId="214432674" sldId="2283"/>
        </pc:sldMkLst>
      </pc:sldChg>
      <pc:sldChg chg="add modNotesTx">
        <pc:chgData name="Marina Davidson" userId="aaa4ec6e-423f-4351-afef-dea14ec35b3a" providerId="ADAL" clId="{4CA9B703-B9BB-48F1-97C4-0FF29DAB03F6}" dt="2022-09-05T17:54:08.710" v="29"/>
        <pc:sldMkLst>
          <pc:docMk/>
          <pc:sldMk cId="2878097461" sldId="2318"/>
        </pc:sldMkLst>
      </pc:sldChg>
      <pc:sldChg chg="add">
        <pc:chgData name="Marina Davidson" userId="aaa4ec6e-423f-4351-afef-dea14ec35b3a" providerId="ADAL" clId="{4CA9B703-B9BB-48F1-97C4-0FF29DAB03F6}" dt="2022-09-05T17:52:02.505" v="26"/>
        <pc:sldMkLst>
          <pc:docMk/>
          <pc:sldMk cId="165037863" sldId="2324"/>
        </pc:sldMkLst>
      </pc:sldChg>
      <pc:sldChg chg="add">
        <pc:chgData name="Marina Davidson" userId="aaa4ec6e-423f-4351-afef-dea14ec35b3a" providerId="ADAL" clId="{4CA9B703-B9BB-48F1-97C4-0FF29DAB03F6}" dt="2022-09-05T17:47:38.247" v="0"/>
        <pc:sldMkLst>
          <pc:docMk/>
          <pc:sldMk cId="3898020166" sldId="2368"/>
        </pc:sldMkLst>
      </pc:sldChg>
      <pc:sldChg chg="add ord setBg">
        <pc:chgData name="Marina Davidson" userId="aaa4ec6e-423f-4351-afef-dea14ec35b3a" providerId="ADAL" clId="{4CA9B703-B9BB-48F1-97C4-0FF29DAB03F6}" dt="2022-09-06T07:06:35.547" v="59"/>
        <pc:sldMkLst>
          <pc:docMk/>
          <pc:sldMk cId="1891401462" sldId="2381"/>
        </pc:sldMkLst>
      </pc:sldChg>
      <pc:sldChg chg="add ord setBg">
        <pc:chgData name="Marina Davidson" userId="aaa4ec6e-423f-4351-afef-dea14ec35b3a" providerId="ADAL" clId="{4CA9B703-B9BB-48F1-97C4-0FF29DAB03F6}" dt="2022-09-06T07:06:35.547" v="59"/>
        <pc:sldMkLst>
          <pc:docMk/>
          <pc:sldMk cId="3553381678" sldId="2382"/>
        </pc:sldMkLst>
      </pc:sldChg>
      <pc:sldChg chg="add">
        <pc:chgData name="Marina Davidson" userId="aaa4ec6e-423f-4351-afef-dea14ec35b3a" providerId="ADAL" clId="{4CA9B703-B9BB-48F1-97C4-0FF29DAB03F6}" dt="2022-09-05T17:50:16.870" v="16"/>
        <pc:sldMkLst>
          <pc:docMk/>
          <pc:sldMk cId="3690169983" sldId="2397"/>
        </pc:sldMkLst>
      </pc:sldChg>
      <pc:sldChg chg="add">
        <pc:chgData name="Marina Davidson" userId="aaa4ec6e-423f-4351-afef-dea14ec35b3a" providerId="ADAL" clId="{4CA9B703-B9BB-48F1-97C4-0FF29DAB03F6}" dt="2022-09-05T17:50:16.870" v="16"/>
        <pc:sldMkLst>
          <pc:docMk/>
          <pc:sldMk cId="4224777098" sldId="2398"/>
        </pc:sldMkLst>
      </pc:sldChg>
      <pc:sldChg chg="add">
        <pc:chgData name="Marina Davidson" userId="aaa4ec6e-423f-4351-afef-dea14ec35b3a" providerId="ADAL" clId="{4CA9B703-B9BB-48F1-97C4-0FF29DAB03F6}" dt="2022-09-05T17:50:16.870" v="16"/>
        <pc:sldMkLst>
          <pc:docMk/>
          <pc:sldMk cId="1383264068" sldId="2399"/>
        </pc:sldMkLst>
      </pc:sldChg>
      <pc:sldChg chg="modSp add mod ord">
        <pc:chgData name="Marina Davidson" userId="aaa4ec6e-423f-4351-afef-dea14ec35b3a" providerId="ADAL" clId="{4CA9B703-B9BB-48F1-97C4-0FF29DAB03F6}" dt="2022-09-06T07:06:35.547" v="59"/>
        <pc:sldMkLst>
          <pc:docMk/>
          <pc:sldMk cId="3176512943" sldId="2404"/>
        </pc:sldMkLst>
      </pc:sldChg>
      <pc:sldChg chg="add ord">
        <pc:chgData name="Marina Davidson" userId="aaa4ec6e-423f-4351-afef-dea14ec35b3a" providerId="ADAL" clId="{4CA9B703-B9BB-48F1-97C4-0FF29DAB03F6}" dt="2022-09-06T07:07:58.353" v="68"/>
        <pc:sldMkLst>
          <pc:docMk/>
          <pc:sldMk cId="950274728" sldId="2405"/>
        </pc:sldMkLst>
      </pc:sldChg>
      <pc:sldChg chg="add ord">
        <pc:chgData name="Marina Davidson" userId="aaa4ec6e-423f-4351-afef-dea14ec35b3a" providerId="ADAL" clId="{4CA9B703-B9BB-48F1-97C4-0FF29DAB03F6}" dt="2022-09-06T07:07:58.353" v="68"/>
        <pc:sldMkLst>
          <pc:docMk/>
          <pc:sldMk cId="39727279" sldId="2406"/>
        </pc:sldMkLst>
      </pc:sldChg>
      <pc:sldChg chg="add ord">
        <pc:chgData name="Marina Davidson" userId="aaa4ec6e-423f-4351-afef-dea14ec35b3a" providerId="ADAL" clId="{4CA9B703-B9BB-48F1-97C4-0FF29DAB03F6}" dt="2022-09-05T17:50:53.613" v="22"/>
        <pc:sldMkLst>
          <pc:docMk/>
          <pc:sldMk cId="1477952860" sldId="2408"/>
        </pc:sldMkLst>
      </pc:sldChg>
      <pc:sldChg chg="add">
        <pc:chgData name="Marina Davidson" userId="aaa4ec6e-423f-4351-afef-dea14ec35b3a" providerId="ADAL" clId="{4CA9B703-B9BB-48F1-97C4-0FF29DAB03F6}" dt="2022-09-05T17:48:02.721" v="2"/>
        <pc:sldMkLst>
          <pc:docMk/>
          <pc:sldMk cId="1180561184" sldId="2414"/>
        </pc:sldMkLst>
      </pc:sldChg>
      <pc:sldChg chg="add">
        <pc:chgData name="Marina Davidson" userId="aaa4ec6e-423f-4351-afef-dea14ec35b3a" providerId="ADAL" clId="{4CA9B703-B9BB-48F1-97C4-0FF29DAB03F6}" dt="2022-09-05T17:49:48.038" v="13"/>
        <pc:sldMkLst>
          <pc:docMk/>
          <pc:sldMk cId="1771730519" sldId="2418"/>
        </pc:sldMkLst>
      </pc:sldChg>
      <pc:sldChg chg="add">
        <pc:chgData name="Marina Davidson" userId="aaa4ec6e-423f-4351-afef-dea14ec35b3a" providerId="ADAL" clId="{4CA9B703-B9BB-48F1-97C4-0FF29DAB03F6}" dt="2022-09-05T17:52:02.505" v="26"/>
        <pc:sldMkLst>
          <pc:docMk/>
          <pc:sldMk cId="4063534087" sldId="2431"/>
        </pc:sldMkLst>
      </pc:sldChg>
      <pc:sldChg chg="add">
        <pc:chgData name="Marina Davidson" userId="aaa4ec6e-423f-4351-afef-dea14ec35b3a" providerId="ADAL" clId="{4CA9B703-B9BB-48F1-97C4-0FF29DAB03F6}" dt="2022-09-05T17:52:02.505" v="26"/>
        <pc:sldMkLst>
          <pc:docMk/>
          <pc:sldMk cId="3844559734" sldId="2432"/>
        </pc:sldMkLst>
      </pc:sldChg>
      <pc:sldChg chg="add ord">
        <pc:chgData name="Marina Davidson" userId="aaa4ec6e-423f-4351-afef-dea14ec35b3a" providerId="ADAL" clId="{4CA9B703-B9BB-48F1-97C4-0FF29DAB03F6}" dt="2022-09-06T07:06:35.547" v="59"/>
        <pc:sldMkLst>
          <pc:docMk/>
          <pc:sldMk cId="3555328877" sldId="2436"/>
        </pc:sldMkLst>
      </pc:sldChg>
      <pc:sldChg chg="add">
        <pc:chgData name="Marina Davidson" userId="aaa4ec6e-423f-4351-afef-dea14ec35b3a" providerId="ADAL" clId="{4CA9B703-B9BB-48F1-97C4-0FF29DAB03F6}" dt="2022-09-05T17:52:02.505" v="26"/>
        <pc:sldMkLst>
          <pc:docMk/>
          <pc:sldMk cId="3365631744" sldId="2438"/>
        </pc:sldMkLst>
      </pc:sldChg>
      <pc:sldChg chg="add ord">
        <pc:chgData name="Marina Davidson" userId="aaa4ec6e-423f-4351-afef-dea14ec35b3a" providerId="ADAL" clId="{4CA9B703-B9BB-48F1-97C4-0FF29DAB03F6}" dt="2022-09-06T07:06:35.547" v="59"/>
        <pc:sldMkLst>
          <pc:docMk/>
          <pc:sldMk cId="1555174363" sldId="2443"/>
        </pc:sldMkLst>
      </pc:sldChg>
      <pc:sldChg chg="add">
        <pc:chgData name="Marina Davidson" userId="aaa4ec6e-423f-4351-afef-dea14ec35b3a" providerId="ADAL" clId="{4CA9B703-B9BB-48F1-97C4-0FF29DAB03F6}" dt="2022-09-05T17:50:16.870" v="16"/>
        <pc:sldMkLst>
          <pc:docMk/>
          <pc:sldMk cId="2401229048" sldId="2452"/>
        </pc:sldMkLst>
      </pc:sldChg>
      <pc:sldMasterChg chg="delSldLayout">
        <pc:chgData name="Marina Davidson" userId="aaa4ec6e-423f-4351-afef-dea14ec35b3a" providerId="ADAL" clId="{4CA9B703-B9BB-48F1-97C4-0FF29DAB03F6}" dt="2022-09-05T17:47:42.941" v="1" actId="47"/>
        <pc:sldMasterMkLst>
          <pc:docMk/>
          <pc:sldMasterMk cId="4091910025" sldId="2147483648"/>
        </pc:sldMasterMkLst>
        <pc:sldLayoutChg chg="del">
          <pc:chgData name="Marina Davidson" userId="aaa4ec6e-423f-4351-afef-dea14ec35b3a" providerId="ADAL" clId="{4CA9B703-B9BB-48F1-97C4-0FF29DAB03F6}" dt="2022-09-05T17:47:42.941" v="1" actId="47"/>
          <pc:sldLayoutMkLst>
            <pc:docMk/>
            <pc:sldMasterMk cId="4091910025" sldId="2147483648"/>
            <pc:sldLayoutMk cId="4051070371" sldId="2147483661"/>
          </pc:sldLayoutMkLst>
        </pc:sldLayoutChg>
      </pc:sldMasterChg>
    </pc:docChg>
  </pc:docChgLst>
  <pc:docChgLst>
    <pc:chgData name="Marina Davidson" userId="aaa4ec6e-423f-4351-afef-dea14ec35b3a" providerId="ADAL" clId="{8AC1BD64-16B2-4AC1-A2EA-F8A9C9D4BF5D}"/>
    <pc:docChg chg="custSel addSld delSld modSld sldOrd delMainMaster delSection">
      <pc:chgData name="Marina Davidson" userId="aaa4ec6e-423f-4351-afef-dea14ec35b3a" providerId="ADAL" clId="{8AC1BD64-16B2-4AC1-A2EA-F8A9C9D4BF5D}" dt="2025-08-22T10:25:08.598" v="101" actId="20577"/>
      <pc:docMkLst>
        <pc:docMk/>
      </pc:docMkLst>
      <pc:sldChg chg="add">
        <pc:chgData name="Marina Davidson" userId="aaa4ec6e-423f-4351-afef-dea14ec35b3a" providerId="ADAL" clId="{8AC1BD64-16B2-4AC1-A2EA-F8A9C9D4BF5D}" dt="2025-08-22T10:08:28.288" v="1"/>
        <pc:sldMkLst>
          <pc:docMk/>
          <pc:sldMk cId="2951556168" sldId="256"/>
        </pc:sldMkLst>
      </pc:sldChg>
      <pc:sldChg chg="del">
        <pc:chgData name="Marina Davidson" userId="aaa4ec6e-423f-4351-afef-dea14ec35b3a" providerId="ADAL" clId="{8AC1BD64-16B2-4AC1-A2EA-F8A9C9D4BF5D}" dt="2025-08-22T10:09:29.901" v="16" actId="47"/>
        <pc:sldMkLst>
          <pc:docMk/>
          <pc:sldMk cId="1495805534" sldId="258"/>
        </pc:sldMkLst>
      </pc:sldChg>
      <pc:sldChg chg="add modNotesTx">
        <pc:chgData name="Marina Davidson" userId="aaa4ec6e-423f-4351-afef-dea14ec35b3a" providerId="ADAL" clId="{8AC1BD64-16B2-4AC1-A2EA-F8A9C9D4BF5D}" dt="2025-08-22T10:12:06.596" v="69" actId="20577"/>
        <pc:sldMkLst>
          <pc:docMk/>
          <pc:sldMk cId="1085880816" sldId="259"/>
        </pc:sldMkLst>
      </pc:sldChg>
      <pc:sldChg chg="del">
        <pc:chgData name="Marina Davidson" userId="aaa4ec6e-423f-4351-afef-dea14ec35b3a" providerId="ADAL" clId="{8AC1BD64-16B2-4AC1-A2EA-F8A9C9D4BF5D}" dt="2025-08-22T10:09:35.707" v="24" actId="47"/>
        <pc:sldMkLst>
          <pc:docMk/>
          <pc:sldMk cId="3902087638" sldId="461"/>
        </pc:sldMkLst>
      </pc:sldChg>
      <pc:sldChg chg="del">
        <pc:chgData name="Marina Davidson" userId="aaa4ec6e-423f-4351-afef-dea14ec35b3a" providerId="ADAL" clId="{8AC1BD64-16B2-4AC1-A2EA-F8A9C9D4BF5D}" dt="2025-08-22T10:09:36.328" v="25" actId="47"/>
        <pc:sldMkLst>
          <pc:docMk/>
          <pc:sldMk cId="3941263701" sldId="463"/>
        </pc:sldMkLst>
      </pc:sldChg>
      <pc:sldChg chg="del">
        <pc:chgData name="Marina Davidson" userId="aaa4ec6e-423f-4351-afef-dea14ec35b3a" providerId="ADAL" clId="{8AC1BD64-16B2-4AC1-A2EA-F8A9C9D4BF5D}" dt="2025-08-22T10:09:34.644" v="22" actId="47"/>
        <pc:sldMkLst>
          <pc:docMk/>
          <pc:sldMk cId="1091386282" sldId="476"/>
        </pc:sldMkLst>
      </pc:sldChg>
      <pc:sldChg chg="del">
        <pc:chgData name="Marina Davidson" userId="aaa4ec6e-423f-4351-afef-dea14ec35b3a" providerId="ADAL" clId="{8AC1BD64-16B2-4AC1-A2EA-F8A9C9D4BF5D}" dt="2025-08-22T10:09:47.833" v="45" actId="47"/>
        <pc:sldMkLst>
          <pc:docMk/>
          <pc:sldMk cId="2069994611" sldId="546"/>
        </pc:sldMkLst>
      </pc:sldChg>
      <pc:sldChg chg="del">
        <pc:chgData name="Marina Davidson" userId="aaa4ec6e-423f-4351-afef-dea14ec35b3a" providerId="ADAL" clId="{8AC1BD64-16B2-4AC1-A2EA-F8A9C9D4BF5D}" dt="2025-08-22T10:09:52.096" v="51" actId="47"/>
        <pc:sldMkLst>
          <pc:docMk/>
          <pc:sldMk cId="1794631730" sldId="552"/>
        </pc:sldMkLst>
      </pc:sldChg>
      <pc:sldChg chg="del">
        <pc:chgData name="Marina Davidson" userId="aaa4ec6e-423f-4351-afef-dea14ec35b3a" providerId="ADAL" clId="{8AC1BD64-16B2-4AC1-A2EA-F8A9C9D4BF5D}" dt="2025-08-22T10:09:52.693" v="52" actId="47"/>
        <pc:sldMkLst>
          <pc:docMk/>
          <pc:sldMk cId="1389806105" sldId="557"/>
        </pc:sldMkLst>
      </pc:sldChg>
      <pc:sldChg chg="del">
        <pc:chgData name="Marina Davidson" userId="aaa4ec6e-423f-4351-afef-dea14ec35b3a" providerId="ADAL" clId="{8AC1BD64-16B2-4AC1-A2EA-F8A9C9D4BF5D}" dt="2025-08-22T10:09:51.404" v="50" actId="47"/>
        <pc:sldMkLst>
          <pc:docMk/>
          <pc:sldMk cId="4015581477" sldId="560"/>
        </pc:sldMkLst>
      </pc:sldChg>
      <pc:sldChg chg="del">
        <pc:chgData name="Marina Davidson" userId="aaa4ec6e-423f-4351-afef-dea14ec35b3a" providerId="ADAL" clId="{8AC1BD64-16B2-4AC1-A2EA-F8A9C9D4BF5D}" dt="2025-08-22T10:09:35.111" v="23" actId="47"/>
        <pc:sldMkLst>
          <pc:docMk/>
          <pc:sldMk cId="3487147711" sldId="598"/>
        </pc:sldMkLst>
      </pc:sldChg>
      <pc:sldChg chg="del">
        <pc:chgData name="Marina Davidson" userId="aaa4ec6e-423f-4351-afef-dea14ec35b3a" providerId="ADAL" clId="{8AC1BD64-16B2-4AC1-A2EA-F8A9C9D4BF5D}" dt="2025-08-22T10:09:41.286" v="34" actId="47"/>
        <pc:sldMkLst>
          <pc:docMk/>
          <pc:sldMk cId="2573145556" sldId="599"/>
        </pc:sldMkLst>
      </pc:sldChg>
      <pc:sldChg chg="del">
        <pc:chgData name="Marina Davidson" userId="aaa4ec6e-423f-4351-afef-dea14ec35b3a" providerId="ADAL" clId="{8AC1BD64-16B2-4AC1-A2EA-F8A9C9D4BF5D}" dt="2025-08-22T10:09:37.942" v="27" actId="47"/>
        <pc:sldMkLst>
          <pc:docMk/>
          <pc:sldMk cId="1317042016" sldId="600"/>
        </pc:sldMkLst>
      </pc:sldChg>
      <pc:sldChg chg="del">
        <pc:chgData name="Marina Davidson" userId="aaa4ec6e-423f-4351-afef-dea14ec35b3a" providerId="ADAL" clId="{8AC1BD64-16B2-4AC1-A2EA-F8A9C9D4BF5D}" dt="2025-08-22T10:09:38.562" v="28" actId="47"/>
        <pc:sldMkLst>
          <pc:docMk/>
          <pc:sldMk cId="2632108625" sldId="601"/>
        </pc:sldMkLst>
      </pc:sldChg>
      <pc:sldChg chg="del">
        <pc:chgData name="Marina Davidson" userId="aaa4ec6e-423f-4351-afef-dea14ec35b3a" providerId="ADAL" clId="{8AC1BD64-16B2-4AC1-A2EA-F8A9C9D4BF5D}" dt="2025-08-22T10:10:27.143" v="61" actId="47"/>
        <pc:sldMkLst>
          <pc:docMk/>
          <pc:sldMk cId="4070627967" sldId="602"/>
        </pc:sldMkLst>
      </pc:sldChg>
      <pc:sldChg chg="del">
        <pc:chgData name="Marina Davidson" userId="aaa4ec6e-423f-4351-afef-dea14ec35b3a" providerId="ADAL" clId="{8AC1BD64-16B2-4AC1-A2EA-F8A9C9D4BF5D}" dt="2025-08-22T10:09:48.487" v="46" actId="47"/>
        <pc:sldMkLst>
          <pc:docMk/>
          <pc:sldMk cId="3656667932" sldId="603"/>
        </pc:sldMkLst>
      </pc:sldChg>
      <pc:sldChg chg="del">
        <pc:chgData name="Marina Davidson" userId="aaa4ec6e-423f-4351-afef-dea14ec35b3a" providerId="ADAL" clId="{8AC1BD64-16B2-4AC1-A2EA-F8A9C9D4BF5D}" dt="2025-08-22T10:09:49.947" v="48" actId="47"/>
        <pc:sldMkLst>
          <pc:docMk/>
          <pc:sldMk cId="4123526976" sldId="605"/>
        </pc:sldMkLst>
      </pc:sldChg>
      <pc:sldChg chg="del">
        <pc:chgData name="Marina Davidson" userId="aaa4ec6e-423f-4351-afef-dea14ec35b3a" providerId="ADAL" clId="{8AC1BD64-16B2-4AC1-A2EA-F8A9C9D4BF5D}" dt="2025-08-22T10:09:50.494" v="49" actId="47"/>
        <pc:sldMkLst>
          <pc:docMk/>
          <pc:sldMk cId="2111753718" sldId="606"/>
        </pc:sldMkLst>
      </pc:sldChg>
      <pc:sldChg chg="del">
        <pc:chgData name="Marina Davidson" userId="aaa4ec6e-423f-4351-afef-dea14ec35b3a" providerId="ADAL" clId="{8AC1BD64-16B2-4AC1-A2EA-F8A9C9D4BF5D}" dt="2025-08-22T10:09:54.479" v="54" actId="47"/>
        <pc:sldMkLst>
          <pc:docMk/>
          <pc:sldMk cId="3502289595" sldId="607"/>
        </pc:sldMkLst>
      </pc:sldChg>
      <pc:sldChg chg="del">
        <pc:chgData name="Marina Davidson" userId="aaa4ec6e-423f-4351-afef-dea14ec35b3a" providerId="ADAL" clId="{8AC1BD64-16B2-4AC1-A2EA-F8A9C9D4BF5D}" dt="2025-08-22T10:09:53.903" v="53" actId="47"/>
        <pc:sldMkLst>
          <pc:docMk/>
          <pc:sldMk cId="3057661938" sldId="608"/>
        </pc:sldMkLst>
      </pc:sldChg>
      <pc:sldChg chg="del">
        <pc:chgData name="Marina Davidson" userId="aaa4ec6e-423f-4351-afef-dea14ec35b3a" providerId="ADAL" clId="{8AC1BD64-16B2-4AC1-A2EA-F8A9C9D4BF5D}" dt="2025-08-22T10:09:31.600" v="17" actId="47"/>
        <pc:sldMkLst>
          <pc:docMk/>
          <pc:sldMk cId="4080975948" sldId="609"/>
        </pc:sldMkLst>
      </pc:sldChg>
      <pc:sldChg chg="del">
        <pc:chgData name="Marina Davidson" userId="aaa4ec6e-423f-4351-afef-dea14ec35b3a" providerId="ADAL" clId="{8AC1BD64-16B2-4AC1-A2EA-F8A9C9D4BF5D}" dt="2025-08-22T10:09:37.180" v="26" actId="47"/>
        <pc:sldMkLst>
          <pc:docMk/>
          <pc:sldMk cId="2253831482" sldId="2282"/>
        </pc:sldMkLst>
      </pc:sldChg>
      <pc:sldChg chg="del">
        <pc:chgData name="Marina Davidson" userId="aaa4ec6e-423f-4351-afef-dea14ec35b3a" providerId="ADAL" clId="{8AC1BD64-16B2-4AC1-A2EA-F8A9C9D4BF5D}" dt="2025-08-22T10:09:56.678" v="56" actId="47"/>
        <pc:sldMkLst>
          <pc:docMk/>
          <pc:sldMk cId="3832237864" sldId="2366"/>
        </pc:sldMkLst>
      </pc:sldChg>
      <pc:sldChg chg="del">
        <pc:chgData name="Marina Davidson" userId="aaa4ec6e-423f-4351-afef-dea14ec35b3a" providerId="ADAL" clId="{8AC1BD64-16B2-4AC1-A2EA-F8A9C9D4BF5D}" dt="2025-08-22T10:09:45.658" v="41" actId="47"/>
        <pc:sldMkLst>
          <pc:docMk/>
          <pc:sldMk cId="1891401462" sldId="2381"/>
        </pc:sldMkLst>
      </pc:sldChg>
      <pc:sldChg chg="del">
        <pc:chgData name="Marina Davidson" userId="aaa4ec6e-423f-4351-afef-dea14ec35b3a" providerId="ADAL" clId="{8AC1BD64-16B2-4AC1-A2EA-F8A9C9D4BF5D}" dt="2025-08-22T10:09:39.865" v="30" actId="47"/>
        <pc:sldMkLst>
          <pc:docMk/>
          <pc:sldMk cId="3690169983" sldId="2397"/>
        </pc:sldMkLst>
      </pc:sldChg>
      <pc:sldChg chg="del">
        <pc:chgData name="Marina Davidson" userId="aaa4ec6e-423f-4351-afef-dea14ec35b3a" providerId="ADAL" clId="{8AC1BD64-16B2-4AC1-A2EA-F8A9C9D4BF5D}" dt="2025-08-22T10:09:40.484" v="31" actId="47"/>
        <pc:sldMkLst>
          <pc:docMk/>
          <pc:sldMk cId="4224777098" sldId="2398"/>
        </pc:sldMkLst>
      </pc:sldChg>
      <pc:sldChg chg="del">
        <pc:chgData name="Marina Davidson" userId="aaa4ec6e-423f-4351-afef-dea14ec35b3a" providerId="ADAL" clId="{8AC1BD64-16B2-4AC1-A2EA-F8A9C9D4BF5D}" dt="2025-08-22T10:09:40.817" v="32" actId="47"/>
        <pc:sldMkLst>
          <pc:docMk/>
          <pc:sldMk cId="1383264068" sldId="2399"/>
        </pc:sldMkLst>
      </pc:sldChg>
      <pc:sldChg chg="del">
        <pc:chgData name="Marina Davidson" userId="aaa4ec6e-423f-4351-afef-dea14ec35b3a" providerId="ADAL" clId="{8AC1BD64-16B2-4AC1-A2EA-F8A9C9D4BF5D}" dt="2025-08-22T10:09:42.686" v="36" actId="47"/>
        <pc:sldMkLst>
          <pc:docMk/>
          <pc:sldMk cId="888317440" sldId="2400"/>
        </pc:sldMkLst>
      </pc:sldChg>
      <pc:sldChg chg="del">
        <pc:chgData name="Marina Davidson" userId="aaa4ec6e-423f-4351-afef-dea14ec35b3a" providerId="ADAL" clId="{8AC1BD64-16B2-4AC1-A2EA-F8A9C9D4BF5D}" dt="2025-08-22T10:09:43.188" v="37" actId="47"/>
        <pc:sldMkLst>
          <pc:docMk/>
          <pc:sldMk cId="557409616" sldId="2401"/>
        </pc:sldMkLst>
      </pc:sldChg>
      <pc:sldChg chg="del">
        <pc:chgData name="Marina Davidson" userId="aaa4ec6e-423f-4351-afef-dea14ec35b3a" providerId="ADAL" clId="{8AC1BD64-16B2-4AC1-A2EA-F8A9C9D4BF5D}" dt="2025-08-22T10:09:43.701" v="38" actId="47"/>
        <pc:sldMkLst>
          <pc:docMk/>
          <pc:sldMk cId="1734155143" sldId="2403"/>
        </pc:sldMkLst>
      </pc:sldChg>
      <pc:sldChg chg="del">
        <pc:chgData name="Marina Davidson" userId="aaa4ec6e-423f-4351-afef-dea14ec35b3a" providerId="ADAL" clId="{8AC1BD64-16B2-4AC1-A2EA-F8A9C9D4BF5D}" dt="2025-08-22T10:09:42.196" v="35" actId="47"/>
        <pc:sldMkLst>
          <pc:docMk/>
          <pc:sldMk cId="1477952860" sldId="2408"/>
        </pc:sldMkLst>
      </pc:sldChg>
      <pc:sldChg chg="del">
        <pc:chgData name="Marina Davidson" userId="aaa4ec6e-423f-4351-afef-dea14ec35b3a" providerId="ADAL" clId="{8AC1BD64-16B2-4AC1-A2EA-F8A9C9D4BF5D}" dt="2025-08-22T10:09:39.167" v="29" actId="47"/>
        <pc:sldMkLst>
          <pc:docMk/>
          <pc:sldMk cId="1771730519" sldId="2418"/>
        </pc:sldMkLst>
      </pc:sldChg>
      <pc:sldChg chg="del">
        <pc:chgData name="Marina Davidson" userId="aaa4ec6e-423f-4351-afef-dea14ec35b3a" providerId="ADAL" clId="{8AC1BD64-16B2-4AC1-A2EA-F8A9C9D4BF5D}" dt="2025-08-22T10:09:57.574" v="57" actId="47"/>
        <pc:sldMkLst>
          <pc:docMk/>
          <pc:sldMk cId="3365631744" sldId="2438"/>
        </pc:sldMkLst>
      </pc:sldChg>
      <pc:sldChg chg="del">
        <pc:chgData name="Marina Davidson" userId="aaa4ec6e-423f-4351-afef-dea14ec35b3a" providerId="ADAL" clId="{8AC1BD64-16B2-4AC1-A2EA-F8A9C9D4BF5D}" dt="2025-08-22T10:09:45.109" v="40" actId="47"/>
        <pc:sldMkLst>
          <pc:docMk/>
          <pc:sldMk cId="1555174363" sldId="2443"/>
        </pc:sldMkLst>
      </pc:sldChg>
      <pc:sldChg chg="del">
        <pc:chgData name="Marina Davidson" userId="aaa4ec6e-423f-4351-afef-dea14ec35b3a" providerId="ADAL" clId="{8AC1BD64-16B2-4AC1-A2EA-F8A9C9D4BF5D}" dt="2025-08-22T10:09:41.007" v="33" actId="47"/>
        <pc:sldMkLst>
          <pc:docMk/>
          <pc:sldMk cId="2401229048" sldId="2452"/>
        </pc:sldMkLst>
      </pc:sldChg>
      <pc:sldChg chg="del">
        <pc:chgData name="Marina Davidson" userId="aaa4ec6e-423f-4351-afef-dea14ec35b3a" providerId="ADAL" clId="{8AC1BD64-16B2-4AC1-A2EA-F8A9C9D4BF5D}" dt="2025-08-22T10:09:33.747" v="20" actId="47"/>
        <pc:sldMkLst>
          <pc:docMk/>
          <pc:sldMk cId="250081530" sldId="2455"/>
        </pc:sldMkLst>
      </pc:sldChg>
      <pc:sldChg chg="del">
        <pc:chgData name="Marina Davidson" userId="aaa4ec6e-423f-4351-afef-dea14ec35b3a" providerId="ADAL" clId="{8AC1BD64-16B2-4AC1-A2EA-F8A9C9D4BF5D}" dt="2025-08-22T10:09:34.111" v="21" actId="47"/>
        <pc:sldMkLst>
          <pc:docMk/>
          <pc:sldMk cId="1611171370" sldId="2456"/>
        </pc:sldMkLst>
      </pc:sldChg>
      <pc:sldChg chg="del">
        <pc:chgData name="Marina Davidson" userId="aaa4ec6e-423f-4351-afef-dea14ec35b3a" providerId="ADAL" clId="{8AC1BD64-16B2-4AC1-A2EA-F8A9C9D4BF5D}" dt="2025-08-22T10:09:46.671" v="43" actId="47"/>
        <pc:sldMkLst>
          <pc:docMk/>
          <pc:sldMk cId="3873187727" sldId="2457"/>
        </pc:sldMkLst>
      </pc:sldChg>
      <pc:sldChg chg="del">
        <pc:chgData name="Marina Davidson" userId="aaa4ec6e-423f-4351-afef-dea14ec35b3a" providerId="ADAL" clId="{8AC1BD64-16B2-4AC1-A2EA-F8A9C9D4BF5D}" dt="2025-08-22T10:09:47.245" v="44" actId="47"/>
        <pc:sldMkLst>
          <pc:docMk/>
          <pc:sldMk cId="2123439912" sldId="2458"/>
        </pc:sldMkLst>
      </pc:sldChg>
      <pc:sldChg chg="del">
        <pc:chgData name="Marina Davidson" userId="aaa4ec6e-423f-4351-afef-dea14ec35b3a" providerId="ADAL" clId="{8AC1BD64-16B2-4AC1-A2EA-F8A9C9D4BF5D}" dt="2025-08-22T10:09:49.441" v="47" actId="47"/>
        <pc:sldMkLst>
          <pc:docMk/>
          <pc:sldMk cId="404068273" sldId="2459"/>
        </pc:sldMkLst>
      </pc:sldChg>
      <pc:sldChg chg="del">
        <pc:chgData name="Marina Davidson" userId="aaa4ec6e-423f-4351-afef-dea14ec35b3a" providerId="ADAL" clId="{8AC1BD64-16B2-4AC1-A2EA-F8A9C9D4BF5D}" dt="2025-08-22T10:10:28.363" v="62" actId="47"/>
        <pc:sldMkLst>
          <pc:docMk/>
          <pc:sldMk cId="1066725962" sldId="2460"/>
        </pc:sldMkLst>
      </pc:sldChg>
      <pc:sldChg chg="del">
        <pc:chgData name="Marina Davidson" userId="aaa4ec6e-423f-4351-afef-dea14ec35b3a" providerId="ADAL" clId="{8AC1BD64-16B2-4AC1-A2EA-F8A9C9D4BF5D}" dt="2025-08-22T10:09:44.544" v="39" actId="47"/>
        <pc:sldMkLst>
          <pc:docMk/>
          <pc:sldMk cId="2165513772" sldId="2461"/>
        </pc:sldMkLst>
      </pc:sldChg>
      <pc:sldChg chg="del">
        <pc:chgData name="Marina Davidson" userId="aaa4ec6e-423f-4351-afef-dea14ec35b3a" providerId="ADAL" clId="{8AC1BD64-16B2-4AC1-A2EA-F8A9C9D4BF5D}" dt="2025-08-22T10:10:26.311" v="60" actId="47"/>
        <pc:sldMkLst>
          <pc:docMk/>
          <pc:sldMk cId="3754913588" sldId="2463"/>
        </pc:sldMkLst>
      </pc:sldChg>
      <pc:sldChg chg="del">
        <pc:chgData name="Marina Davidson" userId="aaa4ec6e-423f-4351-afef-dea14ec35b3a" providerId="ADAL" clId="{8AC1BD64-16B2-4AC1-A2EA-F8A9C9D4BF5D}" dt="2025-08-22T10:09:32.441" v="18" actId="47"/>
        <pc:sldMkLst>
          <pc:docMk/>
          <pc:sldMk cId="1843737531" sldId="2464"/>
        </pc:sldMkLst>
      </pc:sldChg>
      <pc:sldChg chg="del">
        <pc:chgData name="Marina Davidson" userId="aaa4ec6e-423f-4351-afef-dea14ec35b3a" providerId="ADAL" clId="{8AC1BD64-16B2-4AC1-A2EA-F8A9C9D4BF5D}" dt="2025-08-22T10:09:33.133" v="19" actId="47"/>
        <pc:sldMkLst>
          <pc:docMk/>
          <pc:sldMk cId="1778222060" sldId="2465"/>
        </pc:sldMkLst>
      </pc:sldChg>
      <pc:sldChg chg="del">
        <pc:chgData name="Marina Davidson" userId="aaa4ec6e-423f-4351-afef-dea14ec35b3a" providerId="ADAL" clId="{8AC1BD64-16B2-4AC1-A2EA-F8A9C9D4BF5D}" dt="2025-08-22T10:09:58.315" v="58" actId="47"/>
        <pc:sldMkLst>
          <pc:docMk/>
          <pc:sldMk cId="2314375678" sldId="2466"/>
        </pc:sldMkLst>
      </pc:sldChg>
      <pc:sldChg chg="del">
        <pc:chgData name="Marina Davidson" userId="aaa4ec6e-423f-4351-afef-dea14ec35b3a" providerId="ADAL" clId="{8AC1BD64-16B2-4AC1-A2EA-F8A9C9D4BF5D}" dt="2025-08-22T10:09:55.376" v="55" actId="47"/>
        <pc:sldMkLst>
          <pc:docMk/>
          <pc:sldMk cId="640840057" sldId="2472"/>
        </pc:sldMkLst>
      </pc:sldChg>
      <pc:sldChg chg="del">
        <pc:chgData name="Marina Davidson" userId="aaa4ec6e-423f-4351-afef-dea14ec35b3a" providerId="ADAL" clId="{8AC1BD64-16B2-4AC1-A2EA-F8A9C9D4BF5D}" dt="2025-08-22T10:09:46.112" v="42" actId="47"/>
        <pc:sldMkLst>
          <pc:docMk/>
          <pc:sldMk cId="584225805" sldId="2475"/>
        </pc:sldMkLst>
      </pc:sldChg>
      <pc:sldChg chg="add">
        <pc:chgData name="Marina Davidson" userId="aaa4ec6e-423f-4351-afef-dea14ec35b3a" providerId="ADAL" clId="{8AC1BD64-16B2-4AC1-A2EA-F8A9C9D4BF5D}" dt="2025-08-22T10:08:28.288" v="1"/>
        <pc:sldMkLst>
          <pc:docMk/>
          <pc:sldMk cId="1434510451" sldId="2505"/>
        </pc:sldMkLst>
      </pc:sldChg>
      <pc:sldChg chg="modSp add mod">
        <pc:chgData name="Marina Davidson" userId="aaa4ec6e-423f-4351-afef-dea14ec35b3a" providerId="ADAL" clId="{8AC1BD64-16B2-4AC1-A2EA-F8A9C9D4BF5D}" dt="2025-08-22T10:25:08.598" v="101" actId="20577"/>
        <pc:sldMkLst>
          <pc:docMk/>
          <pc:sldMk cId="3834803116" sldId="2619"/>
        </pc:sldMkLst>
        <pc:spChg chg="mod">
          <ac:chgData name="Marina Davidson" userId="aaa4ec6e-423f-4351-afef-dea14ec35b3a" providerId="ADAL" clId="{8AC1BD64-16B2-4AC1-A2EA-F8A9C9D4BF5D}" dt="2025-08-22T10:25:08.598" v="101" actId="20577"/>
          <ac:spMkLst>
            <pc:docMk/>
            <pc:sldMk cId="3834803116" sldId="2619"/>
            <ac:spMk id="16" creationId="{59114F19-66EF-F5FE-A45D-CDC62704C20A}"/>
          </ac:spMkLst>
        </pc:spChg>
      </pc:sldChg>
      <pc:sldChg chg="add">
        <pc:chgData name="Marina Davidson" userId="aaa4ec6e-423f-4351-afef-dea14ec35b3a" providerId="ADAL" clId="{8AC1BD64-16B2-4AC1-A2EA-F8A9C9D4BF5D}" dt="2025-08-22T10:08:28.288" v="1"/>
        <pc:sldMkLst>
          <pc:docMk/>
          <pc:sldMk cId="747080237" sldId="2620"/>
        </pc:sldMkLst>
      </pc:sldChg>
      <pc:sldChg chg="add">
        <pc:chgData name="Marina Davidson" userId="aaa4ec6e-423f-4351-afef-dea14ec35b3a" providerId="ADAL" clId="{8AC1BD64-16B2-4AC1-A2EA-F8A9C9D4BF5D}" dt="2025-08-22T10:08:28.288" v="1"/>
        <pc:sldMkLst>
          <pc:docMk/>
          <pc:sldMk cId="3498841688" sldId="2621"/>
        </pc:sldMkLst>
      </pc:sldChg>
      <pc:sldChg chg="add">
        <pc:chgData name="Marina Davidson" userId="aaa4ec6e-423f-4351-afef-dea14ec35b3a" providerId="ADAL" clId="{8AC1BD64-16B2-4AC1-A2EA-F8A9C9D4BF5D}" dt="2025-08-22T10:08:28.288" v="1"/>
        <pc:sldMkLst>
          <pc:docMk/>
          <pc:sldMk cId="2873077485" sldId="2627"/>
        </pc:sldMkLst>
      </pc:sldChg>
      <pc:sldChg chg="add">
        <pc:chgData name="Marina Davidson" userId="aaa4ec6e-423f-4351-afef-dea14ec35b3a" providerId="ADAL" clId="{8AC1BD64-16B2-4AC1-A2EA-F8A9C9D4BF5D}" dt="2025-08-22T10:08:28.288" v="1"/>
        <pc:sldMkLst>
          <pc:docMk/>
          <pc:sldMk cId="2405031768" sldId="2628"/>
        </pc:sldMkLst>
      </pc:sldChg>
      <pc:sldChg chg="modSp add mod modNotesTx">
        <pc:chgData name="Marina Davidson" userId="aaa4ec6e-423f-4351-afef-dea14ec35b3a" providerId="ADAL" clId="{8AC1BD64-16B2-4AC1-A2EA-F8A9C9D4BF5D}" dt="2025-08-22T10:14:04.593" v="99" actId="120"/>
        <pc:sldMkLst>
          <pc:docMk/>
          <pc:sldMk cId="1156355383" sldId="2631"/>
        </pc:sldMkLst>
        <pc:spChg chg="mod">
          <ac:chgData name="Marina Davidson" userId="aaa4ec6e-423f-4351-afef-dea14ec35b3a" providerId="ADAL" clId="{8AC1BD64-16B2-4AC1-A2EA-F8A9C9D4BF5D}" dt="2025-08-22T10:14:04.593" v="99" actId="120"/>
          <ac:spMkLst>
            <pc:docMk/>
            <pc:sldMk cId="1156355383" sldId="2631"/>
            <ac:spMk id="8" creationId="{E585FE57-5565-329A-E8CA-23B1330BA6A1}"/>
          </ac:spMkLst>
        </pc:spChg>
      </pc:sldChg>
      <pc:sldChg chg="add modNotesTx">
        <pc:chgData name="Marina Davidson" userId="aaa4ec6e-423f-4351-afef-dea14ec35b3a" providerId="ADAL" clId="{8AC1BD64-16B2-4AC1-A2EA-F8A9C9D4BF5D}" dt="2025-08-22T10:14:07.748" v="100" actId="20577"/>
        <pc:sldMkLst>
          <pc:docMk/>
          <pc:sldMk cId="4079985839" sldId="2633"/>
        </pc:sldMkLst>
      </pc:sldChg>
      <pc:sldChg chg="add">
        <pc:chgData name="Marina Davidson" userId="aaa4ec6e-423f-4351-afef-dea14ec35b3a" providerId="ADAL" clId="{8AC1BD64-16B2-4AC1-A2EA-F8A9C9D4BF5D}" dt="2025-08-22T10:08:28.288" v="1"/>
        <pc:sldMkLst>
          <pc:docMk/>
          <pc:sldMk cId="3778362321" sldId="2637"/>
        </pc:sldMkLst>
      </pc:sldChg>
      <pc:sldChg chg="add modNotesTx">
        <pc:chgData name="Marina Davidson" userId="aaa4ec6e-423f-4351-afef-dea14ec35b3a" providerId="ADAL" clId="{8AC1BD64-16B2-4AC1-A2EA-F8A9C9D4BF5D}" dt="2025-08-22T10:13:00.617" v="79" actId="20577"/>
        <pc:sldMkLst>
          <pc:docMk/>
          <pc:sldMk cId="3068176941" sldId="2640"/>
        </pc:sldMkLst>
      </pc:sldChg>
      <pc:sldChg chg="add modNotesTx">
        <pc:chgData name="Marina Davidson" userId="aaa4ec6e-423f-4351-afef-dea14ec35b3a" providerId="ADAL" clId="{8AC1BD64-16B2-4AC1-A2EA-F8A9C9D4BF5D}" dt="2025-08-22T10:12:20.838" v="71" actId="20577"/>
        <pc:sldMkLst>
          <pc:docMk/>
          <pc:sldMk cId="1374801175" sldId="2644"/>
        </pc:sldMkLst>
      </pc:sldChg>
      <pc:sldChg chg="add">
        <pc:chgData name="Marina Davidson" userId="aaa4ec6e-423f-4351-afef-dea14ec35b3a" providerId="ADAL" clId="{8AC1BD64-16B2-4AC1-A2EA-F8A9C9D4BF5D}" dt="2025-08-22T10:08:28.288" v="1"/>
        <pc:sldMkLst>
          <pc:docMk/>
          <pc:sldMk cId="984648845" sldId="2645"/>
        </pc:sldMkLst>
      </pc:sldChg>
      <pc:sldChg chg="add">
        <pc:chgData name="Marina Davidson" userId="aaa4ec6e-423f-4351-afef-dea14ec35b3a" providerId="ADAL" clId="{8AC1BD64-16B2-4AC1-A2EA-F8A9C9D4BF5D}" dt="2025-08-22T10:08:28.288" v="1"/>
        <pc:sldMkLst>
          <pc:docMk/>
          <pc:sldMk cId="3332615717" sldId="2646"/>
        </pc:sldMkLst>
      </pc:sldChg>
      <pc:sldChg chg="add modNotes">
        <pc:chgData name="Marina Davidson" userId="aaa4ec6e-423f-4351-afef-dea14ec35b3a" providerId="ADAL" clId="{8AC1BD64-16B2-4AC1-A2EA-F8A9C9D4BF5D}" dt="2025-08-22T10:12:30.158" v="74"/>
        <pc:sldMkLst>
          <pc:docMk/>
          <pc:sldMk cId="1909865208" sldId="2647"/>
        </pc:sldMkLst>
      </pc:sldChg>
      <pc:sldChg chg="add modNotesTx">
        <pc:chgData name="Marina Davidson" userId="aaa4ec6e-423f-4351-afef-dea14ec35b3a" providerId="ADAL" clId="{8AC1BD64-16B2-4AC1-A2EA-F8A9C9D4BF5D}" dt="2025-08-22T10:12:33.940" v="75" actId="20577"/>
        <pc:sldMkLst>
          <pc:docMk/>
          <pc:sldMk cId="502058082" sldId="2648"/>
        </pc:sldMkLst>
      </pc:sldChg>
      <pc:sldChg chg="add">
        <pc:chgData name="Marina Davidson" userId="aaa4ec6e-423f-4351-afef-dea14ec35b3a" providerId="ADAL" clId="{8AC1BD64-16B2-4AC1-A2EA-F8A9C9D4BF5D}" dt="2025-08-22T10:08:28.288" v="1"/>
        <pc:sldMkLst>
          <pc:docMk/>
          <pc:sldMk cId="3024322025" sldId="2656"/>
        </pc:sldMkLst>
      </pc:sldChg>
      <pc:sldChg chg="add modNotesTx">
        <pc:chgData name="Marina Davidson" userId="aaa4ec6e-423f-4351-afef-dea14ec35b3a" providerId="ADAL" clId="{8AC1BD64-16B2-4AC1-A2EA-F8A9C9D4BF5D}" dt="2025-08-22T10:12:48.750" v="76" actId="20577"/>
        <pc:sldMkLst>
          <pc:docMk/>
          <pc:sldMk cId="3252000493" sldId="2657"/>
        </pc:sldMkLst>
      </pc:sldChg>
      <pc:sldChg chg="add">
        <pc:chgData name="Marina Davidson" userId="aaa4ec6e-423f-4351-afef-dea14ec35b3a" providerId="ADAL" clId="{8AC1BD64-16B2-4AC1-A2EA-F8A9C9D4BF5D}" dt="2025-08-22T10:08:28.288" v="1"/>
        <pc:sldMkLst>
          <pc:docMk/>
          <pc:sldMk cId="622075472" sldId="2658"/>
        </pc:sldMkLst>
      </pc:sldChg>
      <pc:sldChg chg="add">
        <pc:chgData name="Marina Davidson" userId="aaa4ec6e-423f-4351-afef-dea14ec35b3a" providerId="ADAL" clId="{8AC1BD64-16B2-4AC1-A2EA-F8A9C9D4BF5D}" dt="2025-08-22T10:08:28.288" v="1"/>
        <pc:sldMkLst>
          <pc:docMk/>
          <pc:sldMk cId="94320263" sldId="2659"/>
        </pc:sldMkLst>
      </pc:sldChg>
      <pc:sldChg chg="modSp add mod modNotesTx">
        <pc:chgData name="Marina Davidson" userId="aaa4ec6e-423f-4351-afef-dea14ec35b3a" providerId="ADAL" clId="{8AC1BD64-16B2-4AC1-A2EA-F8A9C9D4BF5D}" dt="2025-08-22T10:12:53.325" v="77" actId="20577"/>
        <pc:sldMkLst>
          <pc:docMk/>
          <pc:sldMk cId="2522782920" sldId="2661"/>
        </pc:sldMkLst>
        <pc:spChg chg="mod">
          <ac:chgData name="Marina Davidson" userId="aaa4ec6e-423f-4351-afef-dea14ec35b3a" providerId="ADAL" clId="{8AC1BD64-16B2-4AC1-A2EA-F8A9C9D4BF5D}" dt="2025-08-22T10:08:28.511" v="3" actId="27636"/>
          <ac:spMkLst>
            <pc:docMk/>
            <pc:sldMk cId="2522782920" sldId="2661"/>
            <ac:spMk id="8" creationId="{4BCD58F2-6E2D-6A68-0765-8299F854D78A}"/>
          </ac:spMkLst>
        </pc:spChg>
      </pc:sldChg>
      <pc:sldChg chg="modSp add mod">
        <pc:chgData name="Marina Davidson" userId="aaa4ec6e-423f-4351-afef-dea14ec35b3a" providerId="ADAL" clId="{8AC1BD64-16B2-4AC1-A2EA-F8A9C9D4BF5D}" dt="2025-08-22T10:08:28.525" v="4" actId="27636"/>
        <pc:sldMkLst>
          <pc:docMk/>
          <pc:sldMk cId="916253722" sldId="2662"/>
        </pc:sldMkLst>
        <pc:spChg chg="mod">
          <ac:chgData name="Marina Davidson" userId="aaa4ec6e-423f-4351-afef-dea14ec35b3a" providerId="ADAL" clId="{8AC1BD64-16B2-4AC1-A2EA-F8A9C9D4BF5D}" dt="2025-08-22T10:08:28.525" v="4" actId="27636"/>
          <ac:spMkLst>
            <pc:docMk/>
            <pc:sldMk cId="916253722" sldId="2662"/>
            <ac:spMk id="8" creationId="{36625AEE-13C4-33E1-3048-04F9ECAB35A0}"/>
          </ac:spMkLst>
        </pc:spChg>
      </pc:sldChg>
      <pc:sldChg chg="add del">
        <pc:chgData name="Marina Davidson" userId="aaa4ec6e-423f-4351-afef-dea14ec35b3a" providerId="ADAL" clId="{8AC1BD64-16B2-4AC1-A2EA-F8A9C9D4BF5D}" dt="2025-08-22T10:11:09.519" v="64" actId="47"/>
        <pc:sldMkLst>
          <pc:docMk/>
          <pc:sldMk cId="4288086789" sldId="2663"/>
        </pc:sldMkLst>
      </pc:sldChg>
      <pc:sldChg chg="add modNotes">
        <pc:chgData name="Marina Davidson" userId="aaa4ec6e-423f-4351-afef-dea14ec35b3a" providerId="ADAL" clId="{8AC1BD64-16B2-4AC1-A2EA-F8A9C9D4BF5D}" dt="2025-08-22T10:12:22.215" v="72"/>
        <pc:sldMkLst>
          <pc:docMk/>
          <pc:sldMk cId="1782778615" sldId="2668"/>
        </pc:sldMkLst>
      </pc:sldChg>
      <pc:sldChg chg="add ord modNotesTx">
        <pc:chgData name="Marina Davidson" userId="aaa4ec6e-423f-4351-afef-dea14ec35b3a" providerId="ADAL" clId="{8AC1BD64-16B2-4AC1-A2EA-F8A9C9D4BF5D}" dt="2025-08-22T10:13:55.058" v="97" actId="20577"/>
        <pc:sldMkLst>
          <pc:docMk/>
          <pc:sldMk cId="602253520" sldId="2669"/>
        </pc:sldMkLst>
      </pc:sldChg>
      <pc:sldChg chg="add del">
        <pc:chgData name="Marina Davidson" userId="aaa4ec6e-423f-4351-afef-dea14ec35b3a" providerId="ADAL" clId="{8AC1BD64-16B2-4AC1-A2EA-F8A9C9D4BF5D}" dt="2025-08-22T10:09:24.995" v="15" actId="47"/>
        <pc:sldMkLst>
          <pc:docMk/>
          <pc:sldMk cId="3397508205" sldId="2671"/>
        </pc:sldMkLst>
      </pc:sldChg>
      <pc:sldChg chg="add">
        <pc:chgData name="Marina Davidson" userId="aaa4ec6e-423f-4351-afef-dea14ec35b3a" providerId="ADAL" clId="{8AC1BD64-16B2-4AC1-A2EA-F8A9C9D4BF5D}" dt="2025-08-22T10:10:22.374" v="59"/>
        <pc:sldMkLst>
          <pc:docMk/>
          <pc:sldMk cId="3203032010" sldId="2679"/>
        </pc:sldMkLst>
      </pc:sldChg>
      <pc:sldChg chg="add modNotesTx">
        <pc:chgData name="Marina Davidson" userId="aaa4ec6e-423f-4351-afef-dea14ec35b3a" providerId="ADAL" clId="{8AC1BD64-16B2-4AC1-A2EA-F8A9C9D4BF5D}" dt="2025-08-22T10:13:40.363" v="87" actId="20577"/>
        <pc:sldMkLst>
          <pc:docMk/>
          <pc:sldMk cId="3825762083" sldId="2680"/>
        </pc:sldMkLst>
      </pc:sldChg>
      <pc:sldChg chg="add del">
        <pc:chgData name="Marina Davidson" userId="aaa4ec6e-423f-4351-afef-dea14ec35b3a" providerId="ADAL" clId="{8AC1BD64-16B2-4AC1-A2EA-F8A9C9D4BF5D}" dt="2025-08-22T10:11:35.270" v="67" actId="47"/>
        <pc:sldMkLst>
          <pc:docMk/>
          <pc:sldMk cId="1213699739" sldId="2681"/>
        </pc:sldMkLst>
      </pc:sldChg>
      <pc:sldChg chg="add">
        <pc:chgData name="Marina Davidson" userId="aaa4ec6e-423f-4351-afef-dea14ec35b3a" providerId="ADAL" clId="{8AC1BD64-16B2-4AC1-A2EA-F8A9C9D4BF5D}" dt="2025-08-22T10:08:28.288" v="1"/>
        <pc:sldMkLst>
          <pc:docMk/>
          <pc:sldMk cId="1726437210" sldId="2682"/>
        </pc:sldMkLst>
      </pc:sldChg>
      <pc:sldChg chg="add modNotesTx">
        <pc:chgData name="Marina Davidson" userId="aaa4ec6e-423f-4351-afef-dea14ec35b3a" providerId="ADAL" clId="{8AC1BD64-16B2-4AC1-A2EA-F8A9C9D4BF5D}" dt="2025-08-22T10:13:36.557" v="86" actId="20577"/>
        <pc:sldMkLst>
          <pc:docMk/>
          <pc:sldMk cId="3314937981" sldId="2683"/>
        </pc:sldMkLst>
      </pc:sldChg>
      <pc:sldChg chg="add del">
        <pc:chgData name="Marina Davidson" userId="aaa4ec6e-423f-4351-afef-dea14ec35b3a" providerId="ADAL" clId="{8AC1BD64-16B2-4AC1-A2EA-F8A9C9D4BF5D}" dt="2025-08-22T10:11:25.915" v="66" actId="47"/>
        <pc:sldMkLst>
          <pc:docMk/>
          <pc:sldMk cId="2463610239" sldId="2685"/>
        </pc:sldMkLst>
      </pc:sldChg>
      <pc:sldChg chg="add del">
        <pc:chgData name="Marina Davidson" userId="aaa4ec6e-423f-4351-afef-dea14ec35b3a" providerId="ADAL" clId="{8AC1BD64-16B2-4AC1-A2EA-F8A9C9D4BF5D}" dt="2025-08-22T10:11:20.806" v="65" actId="47"/>
        <pc:sldMkLst>
          <pc:docMk/>
          <pc:sldMk cId="4140263567" sldId="2686"/>
        </pc:sldMkLst>
      </pc:sldChg>
      <pc:sldChg chg="add modNotesTx">
        <pc:chgData name="Marina Davidson" userId="aaa4ec6e-423f-4351-afef-dea14ec35b3a" providerId="ADAL" clId="{8AC1BD64-16B2-4AC1-A2EA-F8A9C9D4BF5D}" dt="2025-08-22T10:13:30.952" v="85" actId="20577"/>
        <pc:sldMkLst>
          <pc:docMk/>
          <pc:sldMk cId="1839637230" sldId="2688"/>
        </pc:sldMkLst>
      </pc:sldChg>
      <pc:sldChg chg="add modNotesTx">
        <pc:chgData name="Marina Davidson" userId="aaa4ec6e-423f-4351-afef-dea14ec35b3a" providerId="ADAL" clId="{8AC1BD64-16B2-4AC1-A2EA-F8A9C9D4BF5D}" dt="2025-08-22T10:13:06.206" v="81" actId="20577"/>
        <pc:sldMkLst>
          <pc:docMk/>
          <pc:sldMk cId="860255158" sldId="2690"/>
        </pc:sldMkLst>
      </pc:sldChg>
      <pc:sldChg chg="add modNotesTx">
        <pc:chgData name="Marina Davidson" userId="aaa4ec6e-423f-4351-afef-dea14ec35b3a" providerId="ADAL" clId="{8AC1BD64-16B2-4AC1-A2EA-F8A9C9D4BF5D}" dt="2025-08-22T10:13:25.824" v="83" actId="5793"/>
        <pc:sldMkLst>
          <pc:docMk/>
          <pc:sldMk cId="2826424173" sldId="2691"/>
        </pc:sldMkLst>
      </pc:sldChg>
      <pc:sldChg chg="add">
        <pc:chgData name="Marina Davidson" userId="aaa4ec6e-423f-4351-afef-dea14ec35b3a" providerId="ADAL" clId="{8AC1BD64-16B2-4AC1-A2EA-F8A9C9D4BF5D}" dt="2025-08-22T10:08:28.288" v="1"/>
        <pc:sldMkLst>
          <pc:docMk/>
          <pc:sldMk cId="2930065626" sldId="2692"/>
        </pc:sldMkLst>
      </pc:sldChg>
      <pc:sldChg chg="add modNotesTx">
        <pc:chgData name="Marina Davidson" userId="aaa4ec6e-423f-4351-afef-dea14ec35b3a" providerId="ADAL" clId="{8AC1BD64-16B2-4AC1-A2EA-F8A9C9D4BF5D}" dt="2025-08-22T10:13:29.032" v="84" actId="20577"/>
        <pc:sldMkLst>
          <pc:docMk/>
          <pc:sldMk cId="3581033869" sldId="2693"/>
        </pc:sldMkLst>
      </pc:sldChg>
      <pc:sldChg chg="add">
        <pc:chgData name="Marina Davidson" userId="aaa4ec6e-423f-4351-afef-dea14ec35b3a" providerId="ADAL" clId="{8AC1BD64-16B2-4AC1-A2EA-F8A9C9D4BF5D}" dt="2025-08-22T10:08:28.288" v="1"/>
        <pc:sldMkLst>
          <pc:docMk/>
          <pc:sldMk cId="4274905282" sldId="2694"/>
        </pc:sldMkLst>
      </pc:sldChg>
      <pc:sldChg chg="add">
        <pc:chgData name="Marina Davidson" userId="aaa4ec6e-423f-4351-afef-dea14ec35b3a" providerId="ADAL" clId="{8AC1BD64-16B2-4AC1-A2EA-F8A9C9D4BF5D}" dt="2025-08-22T10:08:28.288" v="1"/>
        <pc:sldMkLst>
          <pc:docMk/>
          <pc:sldMk cId="2183911477" sldId="2695"/>
        </pc:sldMkLst>
      </pc:sldChg>
      <pc:sldChg chg="add modNotesTx">
        <pc:chgData name="Marina Davidson" userId="aaa4ec6e-423f-4351-afef-dea14ec35b3a" providerId="ADAL" clId="{8AC1BD64-16B2-4AC1-A2EA-F8A9C9D4BF5D}" dt="2025-08-22T10:12:16.738" v="70" actId="20577"/>
        <pc:sldMkLst>
          <pc:docMk/>
          <pc:sldMk cId="4157744289" sldId="2696"/>
        </pc:sldMkLst>
      </pc:sldChg>
      <pc:sldChg chg="modSp add mod modNotesTx">
        <pc:chgData name="Marina Davidson" userId="aaa4ec6e-423f-4351-afef-dea14ec35b3a" providerId="ADAL" clId="{8AC1BD64-16B2-4AC1-A2EA-F8A9C9D4BF5D}" dt="2025-08-22T10:12:02.115" v="68" actId="20577"/>
        <pc:sldMkLst>
          <pc:docMk/>
          <pc:sldMk cId="1303530532" sldId="2697"/>
        </pc:sldMkLst>
        <pc:spChg chg="mod">
          <ac:chgData name="Marina Davidson" userId="aaa4ec6e-423f-4351-afef-dea14ec35b3a" providerId="ADAL" clId="{8AC1BD64-16B2-4AC1-A2EA-F8A9C9D4BF5D}" dt="2025-08-22T10:08:28.495" v="2" actId="27636"/>
          <ac:spMkLst>
            <pc:docMk/>
            <pc:sldMk cId="1303530532" sldId="2697"/>
            <ac:spMk id="3" creationId="{77984B43-B28E-AB51-8F8D-950E880510DF}"/>
          </ac:spMkLst>
        </pc:spChg>
      </pc:sldChg>
      <pc:sldChg chg="add modNotesTx">
        <pc:chgData name="Marina Davidson" userId="aaa4ec6e-423f-4351-afef-dea14ec35b3a" providerId="ADAL" clId="{8AC1BD64-16B2-4AC1-A2EA-F8A9C9D4BF5D}" dt="2025-08-22T10:13:02.786" v="80" actId="20577"/>
        <pc:sldMkLst>
          <pc:docMk/>
          <pc:sldMk cId="2449857000" sldId="2700"/>
        </pc:sldMkLst>
      </pc:sldChg>
      <pc:sldChg chg="add">
        <pc:chgData name="Marina Davidson" userId="aaa4ec6e-423f-4351-afef-dea14ec35b3a" providerId="ADAL" clId="{8AC1BD64-16B2-4AC1-A2EA-F8A9C9D4BF5D}" dt="2025-08-22T10:08:28.288" v="1"/>
        <pc:sldMkLst>
          <pc:docMk/>
          <pc:sldMk cId="1874456520" sldId="2701"/>
        </pc:sldMkLst>
      </pc:sldChg>
      <pc:sldChg chg="add del">
        <pc:chgData name="Marina Davidson" userId="aaa4ec6e-423f-4351-afef-dea14ec35b3a" providerId="ADAL" clId="{8AC1BD64-16B2-4AC1-A2EA-F8A9C9D4BF5D}" dt="2025-08-22T10:10:54.745" v="63" actId="47"/>
        <pc:sldMkLst>
          <pc:docMk/>
          <pc:sldMk cId="1843396927" sldId="2705"/>
        </pc:sldMkLst>
      </pc:sldChg>
      <pc:sldChg chg="add modNotesTx">
        <pc:chgData name="Marina Davidson" userId="aaa4ec6e-423f-4351-afef-dea14ec35b3a" providerId="ADAL" clId="{8AC1BD64-16B2-4AC1-A2EA-F8A9C9D4BF5D}" dt="2025-08-22T10:12:57.802" v="78" actId="20577"/>
        <pc:sldMkLst>
          <pc:docMk/>
          <pc:sldMk cId="1291536637" sldId="2707"/>
        </pc:sldMkLst>
      </pc:sldChg>
      <pc:sldChg chg="add">
        <pc:chgData name="Marina Davidson" userId="aaa4ec6e-423f-4351-afef-dea14ec35b3a" providerId="ADAL" clId="{8AC1BD64-16B2-4AC1-A2EA-F8A9C9D4BF5D}" dt="2025-08-22T10:08:28.288" v="1"/>
        <pc:sldMkLst>
          <pc:docMk/>
          <pc:sldMk cId="3354484684" sldId="2710"/>
        </pc:sldMkLst>
      </pc:sldChg>
      <pc:sldChg chg="add modNotesTx">
        <pc:chgData name="Marina Davidson" userId="aaa4ec6e-423f-4351-afef-dea14ec35b3a" providerId="ADAL" clId="{8AC1BD64-16B2-4AC1-A2EA-F8A9C9D4BF5D}" dt="2025-08-22T10:12:25.543" v="73" actId="20577"/>
        <pc:sldMkLst>
          <pc:docMk/>
          <pc:sldMk cId="555681040" sldId="2711"/>
        </pc:sldMkLst>
      </pc:sldChg>
      <pc:sldChg chg="add modNotesTx">
        <pc:chgData name="Marina Davidson" userId="aaa4ec6e-423f-4351-afef-dea14ec35b3a" providerId="ADAL" clId="{8AC1BD64-16B2-4AC1-A2EA-F8A9C9D4BF5D}" dt="2025-08-22T10:13:48.856" v="88" actId="20577"/>
        <pc:sldMkLst>
          <pc:docMk/>
          <pc:sldMk cId="3586111676" sldId="2714"/>
        </pc:sldMkLst>
      </pc:sldChg>
      <pc:sldChg chg="add ord modNotesTx">
        <pc:chgData name="Marina Davidson" userId="aaa4ec6e-423f-4351-afef-dea14ec35b3a" providerId="ADAL" clId="{8AC1BD64-16B2-4AC1-A2EA-F8A9C9D4BF5D}" dt="2025-08-22T10:13:51.279" v="89" actId="20577"/>
        <pc:sldMkLst>
          <pc:docMk/>
          <pc:sldMk cId="391871972" sldId="2715"/>
        </pc:sldMkLst>
      </pc:sldChg>
      <pc:sldChg chg="add">
        <pc:chgData name="Marina Davidson" userId="aaa4ec6e-423f-4351-afef-dea14ec35b3a" providerId="ADAL" clId="{8AC1BD64-16B2-4AC1-A2EA-F8A9C9D4BF5D}" dt="2025-08-22T10:08:28.288" v="1"/>
        <pc:sldMkLst>
          <pc:docMk/>
          <pc:sldMk cId="2775300045" sldId="2716"/>
        </pc:sldMkLst>
      </pc:sldChg>
      <pc:sldMasterChg chg="delSldLayout">
        <pc:chgData name="Marina Davidson" userId="aaa4ec6e-423f-4351-afef-dea14ec35b3a" providerId="ADAL" clId="{8AC1BD64-16B2-4AC1-A2EA-F8A9C9D4BF5D}" dt="2025-08-22T10:09:39.167" v="29" actId="47"/>
        <pc:sldMasterMkLst>
          <pc:docMk/>
          <pc:sldMasterMk cId="4091910025" sldId="2147483648"/>
        </pc:sldMasterMkLst>
        <pc:sldLayoutChg chg="del">
          <pc:chgData name="Marina Davidson" userId="aaa4ec6e-423f-4351-afef-dea14ec35b3a" providerId="ADAL" clId="{8AC1BD64-16B2-4AC1-A2EA-F8A9C9D4BF5D}" dt="2025-08-22T10:09:29.901" v="16" actId="47"/>
          <pc:sldLayoutMkLst>
            <pc:docMk/>
            <pc:sldMasterMk cId="4091910025" sldId="2147483648"/>
            <pc:sldLayoutMk cId="2345342258" sldId="2147483660"/>
          </pc:sldLayoutMkLst>
        </pc:sldLayoutChg>
        <pc:sldLayoutChg chg="del">
          <pc:chgData name="Marina Davidson" userId="aaa4ec6e-423f-4351-afef-dea14ec35b3a" providerId="ADAL" clId="{8AC1BD64-16B2-4AC1-A2EA-F8A9C9D4BF5D}" dt="2025-08-22T10:09:39.167" v="29" actId="47"/>
          <pc:sldLayoutMkLst>
            <pc:docMk/>
            <pc:sldMasterMk cId="4091910025" sldId="2147483648"/>
            <pc:sldLayoutMk cId="209927145" sldId="2147483676"/>
          </pc:sldLayoutMkLst>
        </pc:sldLayoutChg>
      </pc:sldMasterChg>
      <pc:sldMasterChg chg="del delSldLayout">
        <pc:chgData name="Marina Davidson" userId="aaa4ec6e-423f-4351-afef-dea14ec35b3a" providerId="ADAL" clId="{8AC1BD64-16B2-4AC1-A2EA-F8A9C9D4BF5D}" dt="2025-08-22T10:09:58.315" v="58" actId="47"/>
        <pc:sldMasterMkLst>
          <pc:docMk/>
          <pc:sldMasterMk cId="2652207417" sldId="2147483662"/>
        </pc:sldMasterMkLst>
        <pc:sldLayoutChg chg="del">
          <pc:chgData name="Marina Davidson" userId="aaa4ec6e-423f-4351-afef-dea14ec35b3a" providerId="ADAL" clId="{8AC1BD64-16B2-4AC1-A2EA-F8A9C9D4BF5D}" dt="2025-08-22T10:09:58.315" v="58" actId="47"/>
          <pc:sldLayoutMkLst>
            <pc:docMk/>
            <pc:sldMasterMk cId="2652207417" sldId="2147483662"/>
            <pc:sldLayoutMk cId="3334175654" sldId="2147483663"/>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816266923" sldId="2147483664"/>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1125198232" sldId="2147483665"/>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1578251632" sldId="2147483666"/>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610311888" sldId="2147483667"/>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1187087243" sldId="2147483668"/>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858290311" sldId="2147483669"/>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2723259330" sldId="2147483670"/>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113091032" sldId="2147483671"/>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2210245325" sldId="2147483672"/>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1253926715" sldId="2147483673"/>
          </pc:sldLayoutMkLst>
        </pc:sldLayoutChg>
        <pc:sldLayoutChg chg="del">
          <pc:chgData name="Marina Davidson" userId="aaa4ec6e-423f-4351-afef-dea14ec35b3a" providerId="ADAL" clId="{8AC1BD64-16B2-4AC1-A2EA-F8A9C9D4BF5D}" dt="2025-08-22T10:09:58.315" v="58" actId="47"/>
          <pc:sldLayoutMkLst>
            <pc:docMk/>
            <pc:sldMasterMk cId="2652207417" sldId="2147483662"/>
            <pc:sldLayoutMk cId="3851814013" sldId="2147483674"/>
          </pc:sldLayoutMkLst>
        </pc:sldLayoutChg>
        <pc:sldLayoutChg chg="del">
          <pc:chgData name="Marina Davidson" userId="aaa4ec6e-423f-4351-afef-dea14ec35b3a" providerId="ADAL" clId="{8AC1BD64-16B2-4AC1-A2EA-F8A9C9D4BF5D}" dt="2025-08-22T10:09:34.644" v="22" actId="47"/>
          <pc:sldLayoutMkLst>
            <pc:docMk/>
            <pc:sldMasterMk cId="2652207417" sldId="2147483662"/>
            <pc:sldLayoutMk cId="2962782301" sldId="2147483675"/>
          </pc:sldLayoutMkLst>
        </pc:sldLayoutChg>
      </pc:sldMasterChg>
      <pc:sldMasterChg chg="del delSldLayout">
        <pc:chgData name="Marina Davidson" userId="aaa4ec6e-423f-4351-afef-dea14ec35b3a" providerId="ADAL" clId="{8AC1BD64-16B2-4AC1-A2EA-F8A9C9D4BF5D}" dt="2025-08-22T10:09:43.701" v="38" actId="47"/>
        <pc:sldMasterMkLst>
          <pc:docMk/>
          <pc:sldMasterMk cId="3870633378" sldId="2147483677"/>
        </pc:sldMasterMkLst>
        <pc:sldLayoutChg chg="del">
          <pc:chgData name="Marina Davidson" userId="aaa4ec6e-423f-4351-afef-dea14ec35b3a" providerId="ADAL" clId="{8AC1BD64-16B2-4AC1-A2EA-F8A9C9D4BF5D}" dt="2025-08-22T10:09:43.701" v="38" actId="47"/>
          <pc:sldLayoutMkLst>
            <pc:docMk/>
            <pc:sldMasterMk cId="3870633378" sldId="2147483677"/>
            <pc:sldLayoutMk cId="1498277277" sldId="2147483678"/>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3755065698" sldId="2147483679"/>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2305721200" sldId="2147483680"/>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4169775983" sldId="2147483681"/>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3402644217" sldId="2147483682"/>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2518823200" sldId="2147483683"/>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3199024107" sldId="2147483684"/>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53781308" sldId="2147483685"/>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434794150" sldId="2147483686"/>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1749387024" sldId="2147483687"/>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842370705" sldId="2147483688"/>
          </pc:sldLayoutMkLst>
        </pc:sldLayoutChg>
        <pc:sldLayoutChg chg="del">
          <pc:chgData name="Marina Davidson" userId="aaa4ec6e-423f-4351-afef-dea14ec35b3a" providerId="ADAL" clId="{8AC1BD64-16B2-4AC1-A2EA-F8A9C9D4BF5D}" dt="2025-08-22T10:09:43.701" v="38" actId="47"/>
          <pc:sldLayoutMkLst>
            <pc:docMk/>
            <pc:sldMasterMk cId="3870633378" sldId="2147483677"/>
            <pc:sldLayoutMk cId="4246907778" sldId="2147483689"/>
          </pc:sldLayoutMkLst>
        </pc:sldLayoutChg>
      </pc:sldMasterChg>
    </pc:docChg>
  </pc:docChgLst>
</pc:chgInfo>
</file>

<file path=ppt/diagrams/_rels/data11.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diagrams/_rels/data2.xml.rels><?xml version="1.0" encoding="UTF-8" standalone="yes"?>
<Relationships xmlns="http://schemas.openxmlformats.org/package/2006/relationships"><Relationship Id="rId3" Type="http://schemas.openxmlformats.org/officeDocument/2006/relationships/hyperlink" Target="https://basisyorkshire.org.uk/wp-content/uploads/2021/07/Sex-Workers-A-Guide-for-Professionals-2021.pdf" TargetMode="External"/><Relationship Id="rId2" Type="http://schemas.openxmlformats.org/officeDocument/2006/relationships/hyperlink" Target="https://www.gypsy-traveller.org/" TargetMode="External"/><Relationship Id="rId1" Type="http://schemas.openxmlformats.org/officeDocument/2006/relationships/hyperlink" Target="https://www.pathway.org.uk/"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ata6.xml.rels><?xml version="1.0" encoding="UTF-8" standalone="yes"?>
<Relationships xmlns="http://schemas.openxmlformats.org/package/2006/relationships"><Relationship Id="rId3" Type="http://schemas.openxmlformats.org/officeDocument/2006/relationships/hyperlink" Target="https://www.doctorsoftheworld.org.uk/safesurgeries/safe-surgeries-toolkit/#:~:text=Open%20File-,Posters,-for%20patient%20awareness" TargetMode="External"/><Relationship Id="rId2" Type="http://schemas.openxmlformats.org/officeDocument/2006/relationships/hyperlink" Target="https://www.doctorsoftheworld.org.uk/safesurgeries/safe-surgeries-toolkit/" TargetMode="External"/><Relationship Id="rId1" Type="http://schemas.openxmlformats.org/officeDocument/2006/relationships/hyperlink" Target="https://www.doctorsoftheworld.org.uk/what-we-stand-for/supporting-medics/training/" TargetMode="External"/></Relationships>
</file>

<file path=ppt/diagrams/_rels/data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6.xml.rels><?xml version="1.0" encoding="UTF-8" standalone="yes"?>
<Relationships xmlns="http://schemas.openxmlformats.org/package/2006/relationships"><Relationship Id="rId3" Type="http://schemas.openxmlformats.org/officeDocument/2006/relationships/hyperlink" Target="https://www.doctorsoftheworld.org.uk/safesurgeries/safe-surgeries-toolkit/#:~:text=Open%20File-,Posters,-for%20patient%20awareness" TargetMode="External"/><Relationship Id="rId2" Type="http://schemas.openxmlformats.org/officeDocument/2006/relationships/hyperlink" Target="https://www.doctorsoftheworld.org.uk/safesurgeries/safe-surgeries-toolkit/" TargetMode="External"/><Relationship Id="rId1" Type="http://schemas.openxmlformats.org/officeDocument/2006/relationships/hyperlink" Target="https://www.doctorsoftheworld.org.uk/what-we-stand-for/supporting-medics/training/"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65C9E-6F42-472A-8CD1-9B9F4A8E129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BF0C9A56-196A-4ECC-95DE-F905B2C61C49}">
      <dgm:prSet phldrT="[Text]"/>
      <dgm:spPr>
        <a:solidFill>
          <a:srgbClr val="008878"/>
        </a:solidFill>
      </dgm:spPr>
      <dgm:t>
        <a:bodyPr/>
        <a:lstStyle/>
        <a:p>
          <a:r>
            <a:rPr lang="en-GB" b="1" dirty="0">
              <a:latin typeface="Barlow" panose="00000500000000000000" pitchFamily="2" charset="0"/>
            </a:rPr>
            <a:t>Safe discharge </a:t>
          </a:r>
        </a:p>
      </dgm:t>
    </dgm:pt>
    <dgm:pt modelId="{00D77796-A4C1-4A79-84B8-3CF90A593E69}" type="parTrans" cxnId="{3BC3A1D1-1420-4C67-8B29-CB574580DE7F}">
      <dgm:prSet/>
      <dgm:spPr/>
      <dgm:t>
        <a:bodyPr/>
        <a:lstStyle/>
        <a:p>
          <a:endParaRPr lang="en-GB">
            <a:latin typeface="Barlow" panose="00000500000000000000" pitchFamily="2" charset="0"/>
          </a:endParaRPr>
        </a:p>
      </dgm:t>
    </dgm:pt>
    <dgm:pt modelId="{CFC30A72-9F62-4CD2-8453-F34DE93083DA}" type="sibTrans" cxnId="{3BC3A1D1-1420-4C67-8B29-CB574580DE7F}">
      <dgm:prSet/>
      <dgm:spPr/>
      <dgm:t>
        <a:bodyPr/>
        <a:lstStyle/>
        <a:p>
          <a:endParaRPr lang="en-GB">
            <a:latin typeface="Barlow" panose="00000500000000000000" pitchFamily="2" charset="0"/>
          </a:endParaRPr>
        </a:p>
      </dgm:t>
    </dgm:pt>
    <dgm:pt modelId="{9B9E1456-24BA-449D-A3D3-9C9EE624C2D0}">
      <dgm:prSet phldrT="[Text]"/>
      <dgm:spPr/>
      <dgm:t>
        <a:bodyPr/>
        <a:lstStyle/>
        <a:p>
          <a:r>
            <a:rPr lang="en-GB" dirty="0">
              <a:latin typeface="Barlow" panose="00000500000000000000" pitchFamily="2" charset="0"/>
            </a:rPr>
            <a:t>Long-term follow up and continuity of care </a:t>
          </a:r>
        </a:p>
      </dgm:t>
    </dgm:pt>
    <dgm:pt modelId="{4DE9DA54-DBC3-40D4-8116-C8C61EBE3996}" type="parTrans" cxnId="{345CB404-93D4-46A5-9FEC-664E034EF800}">
      <dgm:prSet/>
      <dgm:spPr/>
      <dgm:t>
        <a:bodyPr/>
        <a:lstStyle/>
        <a:p>
          <a:endParaRPr lang="en-GB">
            <a:latin typeface="Barlow" panose="00000500000000000000" pitchFamily="2" charset="0"/>
          </a:endParaRPr>
        </a:p>
      </dgm:t>
    </dgm:pt>
    <dgm:pt modelId="{9FB83C14-12B5-4DF2-B692-72C5CD02E9B7}" type="sibTrans" cxnId="{345CB404-93D4-46A5-9FEC-664E034EF800}">
      <dgm:prSet/>
      <dgm:spPr/>
      <dgm:t>
        <a:bodyPr/>
        <a:lstStyle/>
        <a:p>
          <a:endParaRPr lang="en-GB">
            <a:latin typeface="Barlow" panose="00000500000000000000" pitchFamily="2" charset="0"/>
          </a:endParaRPr>
        </a:p>
      </dgm:t>
    </dgm:pt>
    <dgm:pt modelId="{58349466-893B-4966-A089-19665D2C3E4D}">
      <dgm:prSet phldrT="[Text]"/>
      <dgm:spPr>
        <a:solidFill>
          <a:srgbClr val="962893"/>
        </a:solidFill>
      </dgm:spPr>
      <dgm:t>
        <a:bodyPr/>
        <a:lstStyle/>
        <a:p>
          <a:r>
            <a:rPr lang="en-GB" b="1" dirty="0">
              <a:latin typeface="Barlow" panose="00000500000000000000" pitchFamily="2" charset="0"/>
            </a:rPr>
            <a:t>Efficient use of services</a:t>
          </a:r>
        </a:p>
      </dgm:t>
    </dgm:pt>
    <dgm:pt modelId="{10F6254C-7D14-4514-9715-4E7806E410FC}" type="parTrans" cxnId="{5FCB38D3-8484-478C-97F3-8CAB4B4F180B}">
      <dgm:prSet/>
      <dgm:spPr/>
      <dgm:t>
        <a:bodyPr/>
        <a:lstStyle/>
        <a:p>
          <a:endParaRPr lang="en-GB">
            <a:latin typeface="Barlow" panose="00000500000000000000" pitchFamily="2" charset="0"/>
          </a:endParaRPr>
        </a:p>
      </dgm:t>
    </dgm:pt>
    <dgm:pt modelId="{C3A900AD-F218-4E44-95BE-CBE7130061C9}" type="sibTrans" cxnId="{5FCB38D3-8484-478C-97F3-8CAB4B4F180B}">
      <dgm:prSet/>
      <dgm:spPr/>
      <dgm:t>
        <a:bodyPr/>
        <a:lstStyle/>
        <a:p>
          <a:endParaRPr lang="en-GB">
            <a:latin typeface="Barlow" panose="00000500000000000000" pitchFamily="2" charset="0"/>
          </a:endParaRPr>
        </a:p>
      </dgm:t>
    </dgm:pt>
    <dgm:pt modelId="{E05FB904-8D39-41FF-B123-DDB7A09B6A6B}">
      <dgm:prSet phldrT="[Text]"/>
      <dgm:spPr/>
      <dgm:t>
        <a:bodyPr/>
        <a:lstStyle/>
        <a:p>
          <a:r>
            <a:rPr lang="en-GB" dirty="0">
              <a:latin typeface="Barlow" panose="00000500000000000000" pitchFamily="2" charset="0"/>
            </a:rPr>
            <a:t>Patients who face barriers to GP registration may attend A+E if issues become acute/not integrated into NHS services  </a:t>
          </a:r>
        </a:p>
      </dgm:t>
    </dgm:pt>
    <dgm:pt modelId="{5015B377-E5ED-48E5-8B5B-28C1CA2341E2}" type="parTrans" cxnId="{5E600D1F-7B47-4F81-A7FC-8C48A74610C8}">
      <dgm:prSet/>
      <dgm:spPr/>
      <dgm:t>
        <a:bodyPr/>
        <a:lstStyle/>
        <a:p>
          <a:endParaRPr lang="en-GB">
            <a:latin typeface="Barlow" panose="00000500000000000000" pitchFamily="2" charset="0"/>
          </a:endParaRPr>
        </a:p>
      </dgm:t>
    </dgm:pt>
    <dgm:pt modelId="{F9875224-5B86-45B3-8AD8-E4ED18E03A79}" type="sibTrans" cxnId="{5E600D1F-7B47-4F81-A7FC-8C48A74610C8}">
      <dgm:prSet/>
      <dgm:spPr/>
      <dgm:t>
        <a:bodyPr/>
        <a:lstStyle/>
        <a:p>
          <a:endParaRPr lang="en-GB">
            <a:latin typeface="Barlow" panose="00000500000000000000" pitchFamily="2" charset="0"/>
          </a:endParaRPr>
        </a:p>
      </dgm:t>
    </dgm:pt>
    <dgm:pt modelId="{D6BE9D89-8D50-4572-BCFA-38E0E7CAB8D3}">
      <dgm:prSet phldrT="[Text]"/>
      <dgm:spPr>
        <a:solidFill>
          <a:srgbClr val="FC7722"/>
        </a:solidFill>
      </dgm:spPr>
      <dgm:t>
        <a:bodyPr/>
        <a:lstStyle/>
        <a:p>
          <a:r>
            <a:rPr lang="en-GB" b="1" dirty="0">
              <a:latin typeface="Barlow" panose="00000500000000000000" pitchFamily="2" charset="0"/>
            </a:rPr>
            <a:t>Public health</a:t>
          </a:r>
        </a:p>
      </dgm:t>
    </dgm:pt>
    <dgm:pt modelId="{B2C5AD8E-9061-4441-B469-00D664FE2B35}" type="parTrans" cxnId="{76B2D201-8BEE-4627-A551-254A07974325}">
      <dgm:prSet/>
      <dgm:spPr/>
      <dgm:t>
        <a:bodyPr/>
        <a:lstStyle/>
        <a:p>
          <a:endParaRPr lang="en-GB">
            <a:latin typeface="Barlow" panose="00000500000000000000" pitchFamily="2" charset="0"/>
          </a:endParaRPr>
        </a:p>
      </dgm:t>
    </dgm:pt>
    <dgm:pt modelId="{112E80B2-CFAD-4E29-B62A-0ED8F91AACCB}" type="sibTrans" cxnId="{76B2D201-8BEE-4627-A551-254A07974325}">
      <dgm:prSet/>
      <dgm:spPr/>
      <dgm:t>
        <a:bodyPr/>
        <a:lstStyle/>
        <a:p>
          <a:endParaRPr lang="en-GB">
            <a:latin typeface="Barlow" panose="00000500000000000000" pitchFamily="2" charset="0"/>
          </a:endParaRPr>
        </a:p>
      </dgm:t>
    </dgm:pt>
    <dgm:pt modelId="{D1491503-2696-4E3A-A308-037EDBCA47A3}">
      <dgm:prSet phldrT="[Text]"/>
      <dgm:spPr/>
      <dgm:t>
        <a:bodyPr/>
        <a:lstStyle/>
        <a:p>
          <a:r>
            <a:rPr lang="en-GB" dirty="0">
              <a:latin typeface="Barlow" panose="00000500000000000000" pitchFamily="2" charset="0"/>
            </a:rPr>
            <a:t>Prevention and early detection of disease</a:t>
          </a:r>
        </a:p>
      </dgm:t>
    </dgm:pt>
    <dgm:pt modelId="{9075E227-7198-490F-AB65-3198EF56AAEF}" type="parTrans" cxnId="{434B510D-BD41-45F0-8118-F0D60034B864}">
      <dgm:prSet/>
      <dgm:spPr/>
      <dgm:t>
        <a:bodyPr/>
        <a:lstStyle/>
        <a:p>
          <a:endParaRPr lang="en-GB">
            <a:latin typeface="Barlow" panose="00000500000000000000" pitchFamily="2" charset="0"/>
          </a:endParaRPr>
        </a:p>
      </dgm:t>
    </dgm:pt>
    <dgm:pt modelId="{70F39DF1-7B97-43CF-86B2-5413AC5C7F6B}" type="sibTrans" cxnId="{434B510D-BD41-45F0-8118-F0D60034B864}">
      <dgm:prSet/>
      <dgm:spPr/>
      <dgm:t>
        <a:bodyPr/>
        <a:lstStyle/>
        <a:p>
          <a:endParaRPr lang="en-GB">
            <a:latin typeface="Barlow" panose="00000500000000000000" pitchFamily="2" charset="0"/>
          </a:endParaRPr>
        </a:p>
      </dgm:t>
    </dgm:pt>
    <dgm:pt modelId="{B515ED21-B34A-4EAB-A9BF-2ACB30BE1F55}">
      <dgm:prSet phldrT="[Text]"/>
      <dgm:spPr/>
      <dgm:t>
        <a:bodyPr/>
        <a:lstStyle/>
        <a:p>
          <a:r>
            <a:rPr lang="en-GB" dirty="0">
              <a:latin typeface="Barlow" panose="00000500000000000000" pitchFamily="2" charset="0"/>
            </a:rPr>
            <a:t>Vaccination + screening programmes</a:t>
          </a:r>
        </a:p>
      </dgm:t>
    </dgm:pt>
    <dgm:pt modelId="{E824206D-EBFD-4B4C-872A-7672DE91CA67}" type="parTrans" cxnId="{A5922BA2-EB90-4D4D-BC72-11B4AD97FA4A}">
      <dgm:prSet/>
      <dgm:spPr/>
      <dgm:t>
        <a:bodyPr/>
        <a:lstStyle/>
        <a:p>
          <a:endParaRPr lang="en-GB">
            <a:latin typeface="Barlow" panose="00000500000000000000" pitchFamily="2" charset="0"/>
          </a:endParaRPr>
        </a:p>
      </dgm:t>
    </dgm:pt>
    <dgm:pt modelId="{3256AED8-5D80-4DDB-AAD5-8E853BD23411}" type="sibTrans" cxnId="{A5922BA2-EB90-4D4D-BC72-11B4AD97FA4A}">
      <dgm:prSet/>
      <dgm:spPr/>
      <dgm:t>
        <a:bodyPr/>
        <a:lstStyle/>
        <a:p>
          <a:endParaRPr lang="en-GB">
            <a:latin typeface="Barlow" panose="00000500000000000000" pitchFamily="2" charset="0"/>
          </a:endParaRPr>
        </a:p>
      </dgm:t>
    </dgm:pt>
    <dgm:pt modelId="{36EEF75B-292C-43CB-A5E6-B6E81ECE5C64}">
      <dgm:prSet phldrT="[Text]"/>
      <dgm:spPr>
        <a:solidFill>
          <a:srgbClr val="ED0677"/>
        </a:solidFill>
      </dgm:spPr>
      <dgm:t>
        <a:bodyPr/>
        <a:lstStyle/>
        <a:p>
          <a:r>
            <a:rPr lang="en-GB" b="1" dirty="0">
              <a:latin typeface="Barlow" panose="00000500000000000000" pitchFamily="2" charset="0"/>
            </a:rPr>
            <a:t>Health equity</a:t>
          </a:r>
        </a:p>
      </dgm:t>
    </dgm:pt>
    <dgm:pt modelId="{76BB61BA-9B3B-4855-A26E-9FC7FC3E8745}" type="parTrans" cxnId="{4696CF3C-7A46-438F-A98C-B212C0A697E9}">
      <dgm:prSet/>
      <dgm:spPr/>
      <dgm:t>
        <a:bodyPr/>
        <a:lstStyle/>
        <a:p>
          <a:endParaRPr lang="en-GB">
            <a:latin typeface="Barlow" panose="00000500000000000000" pitchFamily="2" charset="0"/>
          </a:endParaRPr>
        </a:p>
      </dgm:t>
    </dgm:pt>
    <dgm:pt modelId="{F2735D8A-179A-4850-92CF-D7A73EF277D7}" type="sibTrans" cxnId="{4696CF3C-7A46-438F-A98C-B212C0A697E9}">
      <dgm:prSet/>
      <dgm:spPr/>
      <dgm:t>
        <a:bodyPr/>
        <a:lstStyle/>
        <a:p>
          <a:endParaRPr lang="en-GB">
            <a:latin typeface="Barlow" panose="00000500000000000000" pitchFamily="2" charset="0"/>
          </a:endParaRPr>
        </a:p>
      </dgm:t>
    </dgm:pt>
    <dgm:pt modelId="{CFB8BE89-6C2A-46A4-9F87-4ACB1C7BBC36}">
      <dgm:prSet phldrT="[Text]"/>
      <dgm:spPr>
        <a:solidFill>
          <a:srgbClr val="0064B1"/>
        </a:solidFill>
      </dgm:spPr>
      <dgm:t>
        <a:bodyPr/>
        <a:lstStyle/>
        <a:p>
          <a:r>
            <a:rPr lang="en-GB" b="1" dirty="0">
              <a:latin typeface="Barlow" panose="00000500000000000000" pitchFamily="2" charset="0"/>
            </a:rPr>
            <a:t>Cost effective</a:t>
          </a:r>
        </a:p>
      </dgm:t>
    </dgm:pt>
    <dgm:pt modelId="{143E71D9-E60E-4839-A41F-423454BFA646}" type="parTrans" cxnId="{F7E6D85D-F9A6-4167-9FE7-63FBFE81C022}">
      <dgm:prSet/>
      <dgm:spPr/>
      <dgm:t>
        <a:bodyPr/>
        <a:lstStyle/>
        <a:p>
          <a:endParaRPr lang="en-GB">
            <a:latin typeface="Barlow" panose="00000500000000000000" pitchFamily="2" charset="0"/>
          </a:endParaRPr>
        </a:p>
      </dgm:t>
    </dgm:pt>
    <dgm:pt modelId="{32E65137-3EBA-46BB-8C8F-7A6F3F52111D}" type="sibTrans" cxnId="{F7E6D85D-F9A6-4167-9FE7-63FBFE81C022}">
      <dgm:prSet/>
      <dgm:spPr/>
      <dgm:t>
        <a:bodyPr/>
        <a:lstStyle/>
        <a:p>
          <a:endParaRPr lang="en-GB">
            <a:latin typeface="Barlow" panose="00000500000000000000" pitchFamily="2" charset="0"/>
          </a:endParaRPr>
        </a:p>
      </dgm:t>
    </dgm:pt>
    <dgm:pt modelId="{07A8CFE4-F8A0-482D-8595-BCCE12C3528B}">
      <dgm:prSet phldrT="[Text]"/>
      <dgm:spPr/>
      <dgm:t>
        <a:bodyPr/>
        <a:lstStyle/>
        <a:p>
          <a:r>
            <a:rPr lang="en-GB" dirty="0">
              <a:latin typeface="Barlow" panose="00000500000000000000" pitchFamily="2" charset="0"/>
            </a:rPr>
            <a:t>Promotes a fairer society</a:t>
          </a:r>
        </a:p>
      </dgm:t>
    </dgm:pt>
    <dgm:pt modelId="{01E02FF6-9C9E-49E7-B238-C18B7B5F22CB}" type="parTrans" cxnId="{D3E847C7-5DB2-4F52-A7A7-548E604C509F}">
      <dgm:prSet/>
      <dgm:spPr/>
      <dgm:t>
        <a:bodyPr/>
        <a:lstStyle/>
        <a:p>
          <a:endParaRPr lang="en-GB">
            <a:latin typeface="Barlow" panose="00000500000000000000" pitchFamily="2" charset="0"/>
          </a:endParaRPr>
        </a:p>
      </dgm:t>
    </dgm:pt>
    <dgm:pt modelId="{49A06DB5-8F98-451B-A044-5122DB1F8E09}" type="sibTrans" cxnId="{D3E847C7-5DB2-4F52-A7A7-548E604C509F}">
      <dgm:prSet/>
      <dgm:spPr/>
      <dgm:t>
        <a:bodyPr/>
        <a:lstStyle/>
        <a:p>
          <a:endParaRPr lang="en-GB">
            <a:latin typeface="Barlow" panose="00000500000000000000" pitchFamily="2" charset="0"/>
          </a:endParaRPr>
        </a:p>
      </dgm:t>
    </dgm:pt>
    <dgm:pt modelId="{A6119179-2D41-43DF-885B-2A5A8DD5B1A4}">
      <dgm:prSet phldrT="[Text]"/>
      <dgm:spPr/>
      <dgm:t>
        <a:bodyPr/>
        <a:lstStyle/>
        <a:p>
          <a:r>
            <a:rPr lang="en-GB" dirty="0">
              <a:latin typeface="Barlow" panose="00000500000000000000" pitchFamily="2" charset="0"/>
            </a:rPr>
            <a:t>Financial + human cost of delayed access to care and preventative interventions</a:t>
          </a:r>
        </a:p>
      </dgm:t>
    </dgm:pt>
    <dgm:pt modelId="{98D3EA92-5A20-43CD-BCEE-D5DF5D3DFA21}" type="parTrans" cxnId="{E077B4F9-C0EE-498D-9D29-D4ECBC7F3B9B}">
      <dgm:prSet/>
      <dgm:spPr/>
      <dgm:t>
        <a:bodyPr/>
        <a:lstStyle/>
        <a:p>
          <a:endParaRPr lang="en-GB">
            <a:latin typeface="Barlow" panose="00000500000000000000" pitchFamily="2" charset="0"/>
          </a:endParaRPr>
        </a:p>
      </dgm:t>
    </dgm:pt>
    <dgm:pt modelId="{D19A668B-EE48-4635-8046-065D011EF837}" type="sibTrans" cxnId="{E077B4F9-C0EE-498D-9D29-D4ECBC7F3B9B}">
      <dgm:prSet/>
      <dgm:spPr/>
      <dgm:t>
        <a:bodyPr/>
        <a:lstStyle/>
        <a:p>
          <a:endParaRPr lang="en-GB">
            <a:latin typeface="Barlow" panose="00000500000000000000" pitchFamily="2" charset="0"/>
          </a:endParaRPr>
        </a:p>
      </dgm:t>
    </dgm:pt>
    <dgm:pt modelId="{81169773-078B-4344-B4AB-4F5A339349BA}">
      <dgm:prSet phldrT="[Text]"/>
      <dgm:spPr/>
      <dgm:t>
        <a:bodyPr/>
        <a:lstStyle/>
        <a:p>
          <a:r>
            <a:rPr lang="en-GB" dirty="0">
              <a:latin typeface="Barlow" panose="00000500000000000000" pitchFamily="2" charset="0"/>
            </a:rPr>
            <a:t>Core principle of the NHS is that it provides a ‘comprehensive service, available to all’</a:t>
          </a:r>
        </a:p>
      </dgm:t>
    </dgm:pt>
    <dgm:pt modelId="{82BF6380-59E3-4F1F-8A3C-C08D33941CB6}" type="parTrans" cxnId="{732D20FF-E17E-4624-A94E-86ACC0483B0D}">
      <dgm:prSet/>
      <dgm:spPr/>
      <dgm:t>
        <a:bodyPr/>
        <a:lstStyle/>
        <a:p>
          <a:endParaRPr lang="en-GB"/>
        </a:p>
      </dgm:t>
    </dgm:pt>
    <dgm:pt modelId="{46EEE422-AD3D-44AB-BA25-80772683A5B2}" type="sibTrans" cxnId="{732D20FF-E17E-4624-A94E-86ACC0483B0D}">
      <dgm:prSet/>
      <dgm:spPr/>
      <dgm:t>
        <a:bodyPr/>
        <a:lstStyle/>
        <a:p>
          <a:endParaRPr lang="en-GB"/>
        </a:p>
      </dgm:t>
    </dgm:pt>
    <dgm:pt modelId="{102E2627-3CE0-4723-9524-CFD05E59C54B}">
      <dgm:prSet phldrT="[Text]"/>
      <dgm:spPr/>
      <dgm:t>
        <a:bodyPr/>
        <a:lstStyle/>
        <a:p>
          <a:r>
            <a:rPr lang="en-GB" dirty="0">
              <a:latin typeface="Barlow" panose="00000500000000000000" pitchFamily="2" charset="0"/>
            </a:rPr>
            <a:t>Human rights - UK is bound to give equal access to the right to health for all persons</a:t>
          </a:r>
        </a:p>
      </dgm:t>
    </dgm:pt>
    <dgm:pt modelId="{95E85CA6-2FD5-460E-905B-A5703BA1C788}" type="parTrans" cxnId="{84E71C97-928F-479D-822F-877A596327DB}">
      <dgm:prSet/>
      <dgm:spPr/>
      <dgm:t>
        <a:bodyPr/>
        <a:lstStyle/>
        <a:p>
          <a:endParaRPr lang="en-GB"/>
        </a:p>
      </dgm:t>
    </dgm:pt>
    <dgm:pt modelId="{5F57066C-EF94-470C-BB23-82AAB1A28C8D}" type="sibTrans" cxnId="{84E71C97-928F-479D-822F-877A596327DB}">
      <dgm:prSet/>
      <dgm:spPr/>
      <dgm:t>
        <a:bodyPr/>
        <a:lstStyle/>
        <a:p>
          <a:endParaRPr lang="en-GB"/>
        </a:p>
      </dgm:t>
    </dgm:pt>
    <dgm:pt modelId="{53801285-6D97-4E05-8EFD-29A3282C11BD}" type="pres">
      <dgm:prSet presAssocID="{6ED65C9E-6F42-472A-8CD1-9B9F4A8E1294}" presName="linear" presStyleCnt="0">
        <dgm:presLayoutVars>
          <dgm:dir/>
          <dgm:animLvl val="lvl"/>
          <dgm:resizeHandles val="exact"/>
        </dgm:presLayoutVars>
      </dgm:prSet>
      <dgm:spPr/>
    </dgm:pt>
    <dgm:pt modelId="{4DB1D354-5E04-4179-A892-838B43D1DF47}" type="pres">
      <dgm:prSet presAssocID="{D6BE9D89-8D50-4572-BCFA-38E0E7CAB8D3}" presName="parentLin" presStyleCnt="0"/>
      <dgm:spPr/>
    </dgm:pt>
    <dgm:pt modelId="{8739E490-871E-4591-A1AF-C8630AEE1E40}" type="pres">
      <dgm:prSet presAssocID="{D6BE9D89-8D50-4572-BCFA-38E0E7CAB8D3}" presName="parentLeftMargin" presStyleLbl="node1" presStyleIdx="0" presStyleCnt="5"/>
      <dgm:spPr/>
    </dgm:pt>
    <dgm:pt modelId="{9F7BB18A-AB7B-4B8E-A7D8-0133214DF738}" type="pres">
      <dgm:prSet presAssocID="{D6BE9D89-8D50-4572-BCFA-38E0E7CAB8D3}" presName="parentText" presStyleLbl="node1" presStyleIdx="0" presStyleCnt="5">
        <dgm:presLayoutVars>
          <dgm:chMax val="0"/>
          <dgm:bulletEnabled val="1"/>
        </dgm:presLayoutVars>
      </dgm:prSet>
      <dgm:spPr/>
    </dgm:pt>
    <dgm:pt modelId="{0309CBA4-61D0-468F-B2A5-86251D550F3A}" type="pres">
      <dgm:prSet presAssocID="{D6BE9D89-8D50-4572-BCFA-38E0E7CAB8D3}" presName="negativeSpace" presStyleCnt="0"/>
      <dgm:spPr/>
    </dgm:pt>
    <dgm:pt modelId="{816E6385-E3FF-493E-AE97-3F0C2589D45A}" type="pres">
      <dgm:prSet presAssocID="{D6BE9D89-8D50-4572-BCFA-38E0E7CAB8D3}" presName="childText" presStyleLbl="conFgAcc1" presStyleIdx="0" presStyleCnt="5">
        <dgm:presLayoutVars>
          <dgm:bulletEnabled val="1"/>
        </dgm:presLayoutVars>
      </dgm:prSet>
      <dgm:spPr/>
    </dgm:pt>
    <dgm:pt modelId="{4099219B-92DA-49FA-972B-601658E5D678}" type="pres">
      <dgm:prSet presAssocID="{112E80B2-CFAD-4E29-B62A-0ED8F91AACCB}" presName="spaceBetweenRectangles" presStyleCnt="0"/>
      <dgm:spPr/>
    </dgm:pt>
    <dgm:pt modelId="{053B451F-E457-4AB2-928E-746A5F47F165}" type="pres">
      <dgm:prSet presAssocID="{36EEF75B-292C-43CB-A5E6-B6E81ECE5C64}" presName="parentLin" presStyleCnt="0"/>
      <dgm:spPr/>
    </dgm:pt>
    <dgm:pt modelId="{256DCF69-E7CE-48E3-A07B-7C8434B8F102}" type="pres">
      <dgm:prSet presAssocID="{36EEF75B-292C-43CB-A5E6-B6E81ECE5C64}" presName="parentLeftMargin" presStyleLbl="node1" presStyleIdx="0" presStyleCnt="5"/>
      <dgm:spPr/>
    </dgm:pt>
    <dgm:pt modelId="{3D541310-141D-48DC-A674-31B145DA2FE2}" type="pres">
      <dgm:prSet presAssocID="{36EEF75B-292C-43CB-A5E6-B6E81ECE5C64}" presName="parentText" presStyleLbl="node1" presStyleIdx="1" presStyleCnt="5">
        <dgm:presLayoutVars>
          <dgm:chMax val="0"/>
          <dgm:bulletEnabled val="1"/>
        </dgm:presLayoutVars>
      </dgm:prSet>
      <dgm:spPr/>
    </dgm:pt>
    <dgm:pt modelId="{61DB45C5-F57C-4F22-BB57-7016C61D9690}" type="pres">
      <dgm:prSet presAssocID="{36EEF75B-292C-43CB-A5E6-B6E81ECE5C64}" presName="negativeSpace" presStyleCnt="0"/>
      <dgm:spPr/>
    </dgm:pt>
    <dgm:pt modelId="{96989D65-68AF-4B56-82E7-DC3E089A5C02}" type="pres">
      <dgm:prSet presAssocID="{36EEF75B-292C-43CB-A5E6-B6E81ECE5C64}" presName="childText" presStyleLbl="conFgAcc1" presStyleIdx="1" presStyleCnt="5">
        <dgm:presLayoutVars>
          <dgm:bulletEnabled val="1"/>
        </dgm:presLayoutVars>
      </dgm:prSet>
      <dgm:spPr/>
    </dgm:pt>
    <dgm:pt modelId="{AE13DBFE-CEC6-4861-840C-8CED71CF63DB}" type="pres">
      <dgm:prSet presAssocID="{F2735D8A-179A-4850-92CF-D7A73EF277D7}" presName="spaceBetweenRectangles" presStyleCnt="0"/>
      <dgm:spPr/>
    </dgm:pt>
    <dgm:pt modelId="{159865AB-8CB1-4480-96BE-6994A918D044}" type="pres">
      <dgm:prSet presAssocID="{58349466-893B-4966-A089-19665D2C3E4D}" presName="parentLin" presStyleCnt="0"/>
      <dgm:spPr/>
    </dgm:pt>
    <dgm:pt modelId="{823E0A19-0D3C-49D7-AC9F-9FC39506E503}" type="pres">
      <dgm:prSet presAssocID="{58349466-893B-4966-A089-19665D2C3E4D}" presName="parentLeftMargin" presStyleLbl="node1" presStyleIdx="1" presStyleCnt="5"/>
      <dgm:spPr/>
    </dgm:pt>
    <dgm:pt modelId="{FCCF8521-4E5B-430F-85EF-42BBD1372893}" type="pres">
      <dgm:prSet presAssocID="{58349466-893B-4966-A089-19665D2C3E4D}" presName="parentText" presStyleLbl="node1" presStyleIdx="2" presStyleCnt="5">
        <dgm:presLayoutVars>
          <dgm:chMax val="0"/>
          <dgm:bulletEnabled val="1"/>
        </dgm:presLayoutVars>
      </dgm:prSet>
      <dgm:spPr/>
    </dgm:pt>
    <dgm:pt modelId="{6EB32D87-C6FD-4EA6-98B7-1CBC775A24DF}" type="pres">
      <dgm:prSet presAssocID="{58349466-893B-4966-A089-19665D2C3E4D}" presName="negativeSpace" presStyleCnt="0"/>
      <dgm:spPr/>
    </dgm:pt>
    <dgm:pt modelId="{37079494-DA6E-454F-846C-47C283BFD9D5}" type="pres">
      <dgm:prSet presAssocID="{58349466-893B-4966-A089-19665D2C3E4D}" presName="childText" presStyleLbl="conFgAcc1" presStyleIdx="2" presStyleCnt="5">
        <dgm:presLayoutVars>
          <dgm:bulletEnabled val="1"/>
        </dgm:presLayoutVars>
      </dgm:prSet>
      <dgm:spPr/>
    </dgm:pt>
    <dgm:pt modelId="{AE94EE32-7178-49F7-A110-B510907209A5}" type="pres">
      <dgm:prSet presAssocID="{C3A900AD-F218-4E44-95BE-CBE7130061C9}" presName="spaceBetweenRectangles" presStyleCnt="0"/>
      <dgm:spPr/>
    </dgm:pt>
    <dgm:pt modelId="{260F4A23-528A-400C-AA46-AFA06649F2EF}" type="pres">
      <dgm:prSet presAssocID="{CFB8BE89-6C2A-46A4-9F87-4ACB1C7BBC36}" presName="parentLin" presStyleCnt="0"/>
      <dgm:spPr/>
    </dgm:pt>
    <dgm:pt modelId="{3ECE3677-3BF0-4721-8F8A-9FD74D1B96D8}" type="pres">
      <dgm:prSet presAssocID="{CFB8BE89-6C2A-46A4-9F87-4ACB1C7BBC36}" presName="parentLeftMargin" presStyleLbl="node1" presStyleIdx="2" presStyleCnt="5"/>
      <dgm:spPr/>
    </dgm:pt>
    <dgm:pt modelId="{F80CA97C-F09A-4544-87CD-77FD7BD31209}" type="pres">
      <dgm:prSet presAssocID="{CFB8BE89-6C2A-46A4-9F87-4ACB1C7BBC36}" presName="parentText" presStyleLbl="node1" presStyleIdx="3" presStyleCnt="5">
        <dgm:presLayoutVars>
          <dgm:chMax val="0"/>
          <dgm:bulletEnabled val="1"/>
        </dgm:presLayoutVars>
      </dgm:prSet>
      <dgm:spPr/>
    </dgm:pt>
    <dgm:pt modelId="{37393DFC-E708-4A89-B672-C946901501D4}" type="pres">
      <dgm:prSet presAssocID="{CFB8BE89-6C2A-46A4-9F87-4ACB1C7BBC36}" presName="negativeSpace" presStyleCnt="0"/>
      <dgm:spPr/>
    </dgm:pt>
    <dgm:pt modelId="{1355A89B-331F-4EA4-832F-0864616A051D}" type="pres">
      <dgm:prSet presAssocID="{CFB8BE89-6C2A-46A4-9F87-4ACB1C7BBC36}" presName="childText" presStyleLbl="conFgAcc1" presStyleIdx="3" presStyleCnt="5">
        <dgm:presLayoutVars>
          <dgm:bulletEnabled val="1"/>
        </dgm:presLayoutVars>
      </dgm:prSet>
      <dgm:spPr/>
    </dgm:pt>
    <dgm:pt modelId="{CF058B68-646B-42E4-990C-152AB84DB21E}" type="pres">
      <dgm:prSet presAssocID="{32E65137-3EBA-46BB-8C8F-7A6F3F52111D}" presName="spaceBetweenRectangles" presStyleCnt="0"/>
      <dgm:spPr/>
    </dgm:pt>
    <dgm:pt modelId="{81D46455-6C12-4D19-87AD-0FC2F6DE4DB0}" type="pres">
      <dgm:prSet presAssocID="{BF0C9A56-196A-4ECC-95DE-F905B2C61C49}" presName="parentLin" presStyleCnt="0"/>
      <dgm:spPr/>
    </dgm:pt>
    <dgm:pt modelId="{AF156E24-1D60-4653-94C3-068F2220BED4}" type="pres">
      <dgm:prSet presAssocID="{BF0C9A56-196A-4ECC-95DE-F905B2C61C49}" presName="parentLeftMargin" presStyleLbl="node1" presStyleIdx="3" presStyleCnt="5"/>
      <dgm:spPr/>
    </dgm:pt>
    <dgm:pt modelId="{642DE01E-187F-4A83-824D-9C542E66B6AF}" type="pres">
      <dgm:prSet presAssocID="{BF0C9A56-196A-4ECC-95DE-F905B2C61C49}" presName="parentText" presStyleLbl="node1" presStyleIdx="4" presStyleCnt="5">
        <dgm:presLayoutVars>
          <dgm:chMax val="0"/>
          <dgm:bulletEnabled val="1"/>
        </dgm:presLayoutVars>
      </dgm:prSet>
      <dgm:spPr/>
    </dgm:pt>
    <dgm:pt modelId="{D015D863-3D8E-4361-8A67-C303D0F4EA0C}" type="pres">
      <dgm:prSet presAssocID="{BF0C9A56-196A-4ECC-95DE-F905B2C61C49}" presName="negativeSpace" presStyleCnt="0"/>
      <dgm:spPr/>
    </dgm:pt>
    <dgm:pt modelId="{DEEA064D-8879-4A5B-AEDC-085618BB3B1B}" type="pres">
      <dgm:prSet presAssocID="{BF0C9A56-196A-4ECC-95DE-F905B2C61C49}" presName="childText" presStyleLbl="conFgAcc1" presStyleIdx="4" presStyleCnt="5">
        <dgm:presLayoutVars>
          <dgm:bulletEnabled val="1"/>
        </dgm:presLayoutVars>
      </dgm:prSet>
      <dgm:spPr/>
    </dgm:pt>
  </dgm:ptLst>
  <dgm:cxnLst>
    <dgm:cxn modelId="{76B2D201-8BEE-4627-A551-254A07974325}" srcId="{6ED65C9E-6F42-472A-8CD1-9B9F4A8E1294}" destId="{D6BE9D89-8D50-4572-BCFA-38E0E7CAB8D3}" srcOrd="0" destOrd="0" parTransId="{B2C5AD8E-9061-4441-B469-00D664FE2B35}" sibTransId="{112E80B2-CFAD-4E29-B62A-0ED8F91AACCB}"/>
    <dgm:cxn modelId="{345CB404-93D4-46A5-9FEC-664E034EF800}" srcId="{BF0C9A56-196A-4ECC-95DE-F905B2C61C49}" destId="{9B9E1456-24BA-449D-A3D3-9C9EE624C2D0}" srcOrd="0" destOrd="0" parTransId="{4DE9DA54-DBC3-40D4-8116-C8C61EBE3996}" sibTransId="{9FB83C14-12B5-4DF2-B692-72C5CD02E9B7}"/>
    <dgm:cxn modelId="{FC4B060C-9BE9-4085-9D6E-E25ADBEEC08D}" type="presOf" srcId="{BF0C9A56-196A-4ECC-95DE-F905B2C61C49}" destId="{AF156E24-1D60-4653-94C3-068F2220BED4}" srcOrd="0" destOrd="0" presId="urn:microsoft.com/office/officeart/2005/8/layout/list1"/>
    <dgm:cxn modelId="{6C4F4C0D-1253-44C7-BFF8-59687E98DED8}" type="presOf" srcId="{6ED65C9E-6F42-472A-8CD1-9B9F4A8E1294}" destId="{53801285-6D97-4E05-8EFD-29A3282C11BD}" srcOrd="0" destOrd="0" presId="urn:microsoft.com/office/officeart/2005/8/layout/list1"/>
    <dgm:cxn modelId="{434B510D-BD41-45F0-8118-F0D60034B864}" srcId="{D6BE9D89-8D50-4572-BCFA-38E0E7CAB8D3}" destId="{D1491503-2696-4E3A-A308-037EDBCA47A3}" srcOrd="0" destOrd="0" parTransId="{9075E227-7198-490F-AB65-3198EF56AAEF}" sibTransId="{70F39DF1-7B97-43CF-86B2-5413AC5C7F6B}"/>
    <dgm:cxn modelId="{777A5B11-73D3-4A64-B5F0-F224CFA3B791}" type="presOf" srcId="{36EEF75B-292C-43CB-A5E6-B6E81ECE5C64}" destId="{256DCF69-E7CE-48E3-A07B-7C8434B8F102}" srcOrd="0" destOrd="0" presId="urn:microsoft.com/office/officeart/2005/8/layout/list1"/>
    <dgm:cxn modelId="{5E600D1F-7B47-4F81-A7FC-8C48A74610C8}" srcId="{58349466-893B-4966-A089-19665D2C3E4D}" destId="{E05FB904-8D39-41FF-B123-DDB7A09B6A6B}" srcOrd="0" destOrd="0" parTransId="{5015B377-E5ED-48E5-8B5B-28C1CA2341E2}" sibTransId="{F9875224-5B86-45B3-8AD8-E4ED18E03A79}"/>
    <dgm:cxn modelId="{C60E7D1F-DAE4-457E-A470-57151D2522BD}" type="presOf" srcId="{58349466-893B-4966-A089-19665D2C3E4D}" destId="{FCCF8521-4E5B-430F-85EF-42BBD1372893}" srcOrd="1" destOrd="0" presId="urn:microsoft.com/office/officeart/2005/8/layout/list1"/>
    <dgm:cxn modelId="{12490623-490A-45EB-BC5A-49A491E26319}" type="presOf" srcId="{B515ED21-B34A-4EAB-A9BF-2ACB30BE1F55}" destId="{816E6385-E3FF-493E-AE97-3F0C2589D45A}" srcOrd="0" destOrd="1" presId="urn:microsoft.com/office/officeart/2005/8/layout/list1"/>
    <dgm:cxn modelId="{B7D7E728-427B-4204-BEB9-838D75E5A1C4}" type="presOf" srcId="{07A8CFE4-F8A0-482D-8595-BCCE12C3528B}" destId="{96989D65-68AF-4B56-82E7-DC3E089A5C02}" srcOrd="0" destOrd="0" presId="urn:microsoft.com/office/officeart/2005/8/layout/list1"/>
    <dgm:cxn modelId="{8CCB182D-33B8-4E67-B4F2-F9F50D8A8B80}" type="presOf" srcId="{58349466-893B-4966-A089-19665D2C3E4D}" destId="{823E0A19-0D3C-49D7-AC9F-9FC39506E503}" srcOrd="0" destOrd="0" presId="urn:microsoft.com/office/officeart/2005/8/layout/list1"/>
    <dgm:cxn modelId="{95666C39-E828-4675-90AF-940D1585ECD6}" type="presOf" srcId="{BF0C9A56-196A-4ECC-95DE-F905B2C61C49}" destId="{642DE01E-187F-4A83-824D-9C542E66B6AF}" srcOrd="1" destOrd="0" presId="urn:microsoft.com/office/officeart/2005/8/layout/list1"/>
    <dgm:cxn modelId="{4696CF3C-7A46-438F-A98C-B212C0A697E9}" srcId="{6ED65C9E-6F42-472A-8CD1-9B9F4A8E1294}" destId="{36EEF75B-292C-43CB-A5E6-B6E81ECE5C64}" srcOrd="1" destOrd="0" parTransId="{76BB61BA-9B3B-4855-A26E-9FC7FC3E8745}" sibTransId="{F2735D8A-179A-4850-92CF-D7A73EF277D7}"/>
    <dgm:cxn modelId="{F7E6D85D-F9A6-4167-9FE7-63FBFE81C022}" srcId="{6ED65C9E-6F42-472A-8CD1-9B9F4A8E1294}" destId="{CFB8BE89-6C2A-46A4-9F87-4ACB1C7BBC36}" srcOrd="3" destOrd="0" parTransId="{143E71D9-E60E-4839-A41F-423454BFA646}" sibTransId="{32E65137-3EBA-46BB-8C8F-7A6F3F52111D}"/>
    <dgm:cxn modelId="{B36D9D49-2184-4C12-9C3E-D77828EDA474}" type="presOf" srcId="{D1491503-2696-4E3A-A308-037EDBCA47A3}" destId="{816E6385-E3FF-493E-AE97-3F0C2589D45A}" srcOrd="0" destOrd="0" presId="urn:microsoft.com/office/officeart/2005/8/layout/list1"/>
    <dgm:cxn modelId="{3A116887-3375-43F5-95E6-8FD8CE16A827}" type="presOf" srcId="{CFB8BE89-6C2A-46A4-9F87-4ACB1C7BBC36}" destId="{F80CA97C-F09A-4544-87CD-77FD7BD31209}" srcOrd="1" destOrd="0" presId="urn:microsoft.com/office/officeart/2005/8/layout/list1"/>
    <dgm:cxn modelId="{5CCA0D93-4695-4E12-A615-2F08EE6E510B}" type="presOf" srcId="{36EEF75B-292C-43CB-A5E6-B6E81ECE5C64}" destId="{3D541310-141D-48DC-A674-31B145DA2FE2}" srcOrd="1" destOrd="0" presId="urn:microsoft.com/office/officeart/2005/8/layout/list1"/>
    <dgm:cxn modelId="{84E71C97-928F-479D-822F-877A596327DB}" srcId="{36EEF75B-292C-43CB-A5E6-B6E81ECE5C64}" destId="{102E2627-3CE0-4723-9524-CFD05E59C54B}" srcOrd="2" destOrd="0" parTransId="{95E85CA6-2FD5-460E-905B-A5703BA1C788}" sibTransId="{5F57066C-EF94-470C-BB23-82AAB1A28C8D}"/>
    <dgm:cxn modelId="{A5922BA2-EB90-4D4D-BC72-11B4AD97FA4A}" srcId="{D6BE9D89-8D50-4572-BCFA-38E0E7CAB8D3}" destId="{B515ED21-B34A-4EAB-A9BF-2ACB30BE1F55}" srcOrd="1" destOrd="0" parTransId="{E824206D-EBFD-4B4C-872A-7672DE91CA67}" sibTransId="{3256AED8-5D80-4DDB-AAD5-8E853BD23411}"/>
    <dgm:cxn modelId="{56B7EDA3-1A80-46F1-B1EE-FA2AEA1BA82D}" type="presOf" srcId="{9B9E1456-24BA-449D-A3D3-9C9EE624C2D0}" destId="{DEEA064D-8879-4A5B-AEDC-085618BB3B1B}" srcOrd="0" destOrd="0" presId="urn:microsoft.com/office/officeart/2005/8/layout/list1"/>
    <dgm:cxn modelId="{C84B4FB1-5212-43CF-8441-2F67039629A2}" type="presOf" srcId="{81169773-078B-4344-B4AB-4F5A339349BA}" destId="{96989D65-68AF-4B56-82E7-DC3E089A5C02}" srcOrd="0" destOrd="1" presId="urn:microsoft.com/office/officeart/2005/8/layout/list1"/>
    <dgm:cxn modelId="{BA68E4B8-EA34-4C38-96A5-0616AEB7980F}" type="presOf" srcId="{A6119179-2D41-43DF-885B-2A5A8DD5B1A4}" destId="{1355A89B-331F-4EA4-832F-0864616A051D}" srcOrd="0" destOrd="0" presId="urn:microsoft.com/office/officeart/2005/8/layout/list1"/>
    <dgm:cxn modelId="{2A6F98BB-ADC5-4302-AE5B-6C8BF2F0CB49}" type="presOf" srcId="{CFB8BE89-6C2A-46A4-9F87-4ACB1C7BBC36}" destId="{3ECE3677-3BF0-4721-8F8A-9FD74D1B96D8}" srcOrd="0" destOrd="0" presId="urn:microsoft.com/office/officeart/2005/8/layout/list1"/>
    <dgm:cxn modelId="{D3E847C7-5DB2-4F52-A7A7-548E604C509F}" srcId="{36EEF75B-292C-43CB-A5E6-B6E81ECE5C64}" destId="{07A8CFE4-F8A0-482D-8595-BCCE12C3528B}" srcOrd="0" destOrd="0" parTransId="{01E02FF6-9C9E-49E7-B238-C18B7B5F22CB}" sibTransId="{49A06DB5-8F98-451B-A044-5122DB1F8E09}"/>
    <dgm:cxn modelId="{3BC3A1D1-1420-4C67-8B29-CB574580DE7F}" srcId="{6ED65C9E-6F42-472A-8CD1-9B9F4A8E1294}" destId="{BF0C9A56-196A-4ECC-95DE-F905B2C61C49}" srcOrd="4" destOrd="0" parTransId="{00D77796-A4C1-4A79-84B8-3CF90A593E69}" sibTransId="{CFC30A72-9F62-4CD2-8453-F34DE93083DA}"/>
    <dgm:cxn modelId="{5FCB38D3-8484-478C-97F3-8CAB4B4F180B}" srcId="{6ED65C9E-6F42-472A-8CD1-9B9F4A8E1294}" destId="{58349466-893B-4966-A089-19665D2C3E4D}" srcOrd="2" destOrd="0" parTransId="{10F6254C-7D14-4514-9715-4E7806E410FC}" sibTransId="{C3A900AD-F218-4E44-95BE-CBE7130061C9}"/>
    <dgm:cxn modelId="{463B0BE9-A1AF-4E88-B96A-3E1EDAE0990D}" type="presOf" srcId="{E05FB904-8D39-41FF-B123-DDB7A09B6A6B}" destId="{37079494-DA6E-454F-846C-47C283BFD9D5}" srcOrd="0" destOrd="0" presId="urn:microsoft.com/office/officeart/2005/8/layout/list1"/>
    <dgm:cxn modelId="{C2B759F2-A7DC-47F6-A20E-6564C0AD1386}" type="presOf" srcId="{D6BE9D89-8D50-4572-BCFA-38E0E7CAB8D3}" destId="{9F7BB18A-AB7B-4B8E-A7D8-0133214DF738}" srcOrd="1" destOrd="0" presId="urn:microsoft.com/office/officeart/2005/8/layout/list1"/>
    <dgm:cxn modelId="{E077B4F9-C0EE-498D-9D29-D4ECBC7F3B9B}" srcId="{CFB8BE89-6C2A-46A4-9F87-4ACB1C7BBC36}" destId="{A6119179-2D41-43DF-885B-2A5A8DD5B1A4}" srcOrd="0" destOrd="0" parTransId="{98D3EA92-5A20-43CD-BCEE-D5DF5D3DFA21}" sibTransId="{D19A668B-EE48-4635-8046-065D011EF837}"/>
    <dgm:cxn modelId="{4CB099FA-497A-4D62-967F-4E64C6A5374F}" type="presOf" srcId="{102E2627-3CE0-4723-9524-CFD05E59C54B}" destId="{96989D65-68AF-4B56-82E7-DC3E089A5C02}" srcOrd="0" destOrd="2" presId="urn:microsoft.com/office/officeart/2005/8/layout/list1"/>
    <dgm:cxn modelId="{CB0B59FC-2CBD-4785-8F0F-4270611D87F9}" type="presOf" srcId="{D6BE9D89-8D50-4572-BCFA-38E0E7CAB8D3}" destId="{8739E490-871E-4591-A1AF-C8630AEE1E40}" srcOrd="0" destOrd="0" presId="urn:microsoft.com/office/officeart/2005/8/layout/list1"/>
    <dgm:cxn modelId="{732D20FF-E17E-4624-A94E-86ACC0483B0D}" srcId="{36EEF75B-292C-43CB-A5E6-B6E81ECE5C64}" destId="{81169773-078B-4344-B4AB-4F5A339349BA}" srcOrd="1" destOrd="0" parTransId="{82BF6380-59E3-4F1F-8A3C-C08D33941CB6}" sibTransId="{46EEE422-AD3D-44AB-BA25-80772683A5B2}"/>
    <dgm:cxn modelId="{CF8B68AA-5103-468F-8C47-2C99A7541F7A}" type="presParOf" srcId="{53801285-6D97-4E05-8EFD-29A3282C11BD}" destId="{4DB1D354-5E04-4179-A892-838B43D1DF47}" srcOrd="0" destOrd="0" presId="urn:microsoft.com/office/officeart/2005/8/layout/list1"/>
    <dgm:cxn modelId="{7CB9A68C-1FE7-4C85-B4B2-895448920DAB}" type="presParOf" srcId="{4DB1D354-5E04-4179-A892-838B43D1DF47}" destId="{8739E490-871E-4591-A1AF-C8630AEE1E40}" srcOrd="0" destOrd="0" presId="urn:microsoft.com/office/officeart/2005/8/layout/list1"/>
    <dgm:cxn modelId="{07D0B585-FDAE-45FC-9A35-C8D641816BBD}" type="presParOf" srcId="{4DB1D354-5E04-4179-A892-838B43D1DF47}" destId="{9F7BB18A-AB7B-4B8E-A7D8-0133214DF738}" srcOrd="1" destOrd="0" presId="urn:microsoft.com/office/officeart/2005/8/layout/list1"/>
    <dgm:cxn modelId="{90B2DD7E-150A-4B66-9250-9ACE4276B212}" type="presParOf" srcId="{53801285-6D97-4E05-8EFD-29A3282C11BD}" destId="{0309CBA4-61D0-468F-B2A5-86251D550F3A}" srcOrd="1" destOrd="0" presId="urn:microsoft.com/office/officeart/2005/8/layout/list1"/>
    <dgm:cxn modelId="{FEFEB9EA-F7AE-4567-A654-6B34E1FBB8F2}" type="presParOf" srcId="{53801285-6D97-4E05-8EFD-29A3282C11BD}" destId="{816E6385-E3FF-493E-AE97-3F0C2589D45A}" srcOrd="2" destOrd="0" presId="urn:microsoft.com/office/officeart/2005/8/layout/list1"/>
    <dgm:cxn modelId="{31EE8C1D-D71F-4AAF-BFE1-B639D3839DC2}" type="presParOf" srcId="{53801285-6D97-4E05-8EFD-29A3282C11BD}" destId="{4099219B-92DA-49FA-972B-601658E5D678}" srcOrd="3" destOrd="0" presId="urn:microsoft.com/office/officeart/2005/8/layout/list1"/>
    <dgm:cxn modelId="{EAAC8099-090F-48CD-880D-A152FC1F42F1}" type="presParOf" srcId="{53801285-6D97-4E05-8EFD-29A3282C11BD}" destId="{053B451F-E457-4AB2-928E-746A5F47F165}" srcOrd="4" destOrd="0" presId="urn:microsoft.com/office/officeart/2005/8/layout/list1"/>
    <dgm:cxn modelId="{A2D9E709-6578-4FAB-A8BF-60CA15952584}" type="presParOf" srcId="{053B451F-E457-4AB2-928E-746A5F47F165}" destId="{256DCF69-E7CE-48E3-A07B-7C8434B8F102}" srcOrd="0" destOrd="0" presId="urn:microsoft.com/office/officeart/2005/8/layout/list1"/>
    <dgm:cxn modelId="{FD79558D-75AE-41D3-82D6-59B9C38EEFE1}" type="presParOf" srcId="{053B451F-E457-4AB2-928E-746A5F47F165}" destId="{3D541310-141D-48DC-A674-31B145DA2FE2}" srcOrd="1" destOrd="0" presId="urn:microsoft.com/office/officeart/2005/8/layout/list1"/>
    <dgm:cxn modelId="{787476B0-D994-45DD-94E7-51355D440D7B}" type="presParOf" srcId="{53801285-6D97-4E05-8EFD-29A3282C11BD}" destId="{61DB45C5-F57C-4F22-BB57-7016C61D9690}" srcOrd="5" destOrd="0" presId="urn:microsoft.com/office/officeart/2005/8/layout/list1"/>
    <dgm:cxn modelId="{75846750-9193-4EBF-97B5-0E688E3CD37B}" type="presParOf" srcId="{53801285-6D97-4E05-8EFD-29A3282C11BD}" destId="{96989D65-68AF-4B56-82E7-DC3E089A5C02}" srcOrd="6" destOrd="0" presId="urn:microsoft.com/office/officeart/2005/8/layout/list1"/>
    <dgm:cxn modelId="{F83171B3-7289-463C-84AA-024F8F824206}" type="presParOf" srcId="{53801285-6D97-4E05-8EFD-29A3282C11BD}" destId="{AE13DBFE-CEC6-4861-840C-8CED71CF63DB}" srcOrd="7" destOrd="0" presId="urn:microsoft.com/office/officeart/2005/8/layout/list1"/>
    <dgm:cxn modelId="{AE830941-77C8-4E6E-8D9C-7FABDA0C1AC6}" type="presParOf" srcId="{53801285-6D97-4E05-8EFD-29A3282C11BD}" destId="{159865AB-8CB1-4480-96BE-6994A918D044}" srcOrd="8" destOrd="0" presId="urn:microsoft.com/office/officeart/2005/8/layout/list1"/>
    <dgm:cxn modelId="{A2A30FC1-D8CB-4F48-B9CE-50169652D554}" type="presParOf" srcId="{159865AB-8CB1-4480-96BE-6994A918D044}" destId="{823E0A19-0D3C-49D7-AC9F-9FC39506E503}" srcOrd="0" destOrd="0" presId="urn:microsoft.com/office/officeart/2005/8/layout/list1"/>
    <dgm:cxn modelId="{7CCC971F-FF2D-4DCE-8B8D-2909AB345F89}" type="presParOf" srcId="{159865AB-8CB1-4480-96BE-6994A918D044}" destId="{FCCF8521-4E5B-430F-85EF-42BBD1372893}" srcOrd="1" destOrd="0" presId="urn:microsoft.com/office/officeart/2005/8/layout/list1"/>
    <dgm:cxn modelId="{E2CD5D4C-2EAA-4C5E-A68C-00830ABAAC40}" type="presParOf" srcId="{53801285-6D97-4E05-8EFD-29A3282C11BD}" destId="{6EB32D87-C6FD-4EA6-98B7-1CBC775A24DF}" srcOrd="9" destOrd="0" presId="urn:microsoft.com/office/officeart/2005/8/layout/list1"/>
    <dgm:cxn modelId="{4319204F-A170-43AC-9F15-00CDA7C67E16}" type="presParOf" srcId="{53801285-6D97-4E05-8EFD-29A3282C11BD}" destId="{37079494-DA6E-454F-846C-47C283BFD9D5}" srcOrd="10" destOrd="0" presId="urn:microsoft.com/office/officeart/2005/8/layout/list1"/>
    <dgm:cxn modelId="{4BE661F9-3AD3-4E27-AA76-B282A88C803D}" type="presParOf" srcId="{53801285-6D97-4E05-8EFD-29A3282C11BD}" destId="{AE94EE32-7178-49F7-A110-B510907209A5}" srcOrd="11" destOrd="0" presId="urn:microsoft.com/office/officeart/2005/8/layout/list1"/>
    <dgm:cxn modelId="{31FCDB76-DD76-4A82-8340-7FD09241FBC1}" type="presParOf" srcId="{53801285-6D97-4E05-8EFD-29A3282C11BD}" destId="{260F4A23-528A-400C-AA46-AFA06649F2EF}" srcOrd="12" destOrd="0" presId="urn:microsoft.com/office/officeart/2005/8/layout/list1"/>
    <dgm:cxn modelId="{115D0E4B-964B-4F18-A4DF-54A3D0E45D3F}" type="presParOf" srcId="{260F4A23-528A-400C-AA46-AFA06649F2EF}" destId="{3ECE3677-3BF0-4721-8F8A-9FD74D1B96D8}" srcOrd="0" destOrd="0" presId="urn:microsoft.com/office/officeart/2005/8/layout/list1"/>
    <dgm:cxn modelId="{4C5158A5-C3C2-43A5-80E9-9916DB1FC410}" type="presParOf" srcId="{260F4A23-528A-400C-AA46-AFA06649F2EF}" destId="{F80CA97C-F09A-4544-87CD-77FD7BD31209}" srcOrd="1" destOrd="0" presId="urn:microsoft.com/office/officeart/2005/8/layout/list1"/>
    <dgm:cxn modelId="{F252FAA3-111C-4080-9E1D-4B80D9A8778F}" type="presParOf" srcId="{53801285-6D97-4E05-8EFD-29A3282C11BD}" destId="{37393DFC-E708-4A89-B672-C946901501D4}" srcOrd="13" destOrd="0" presId="urn:microsoft.com/office/officeart/2005/8/layout/list1"/>
    <dgm:cxn modelId="{14FBC030-3506-4D28-A953-F910B1B8F543}" type="presParOf" srcId="{53801285-6D97-4E05-8EFD-29A3282C11BD}" destId="{1355A89B-331F-4EA4-832F-0864616A051D}" srcOrd="14" destOrd="0" presId="urn:microsoft.com/office/officeart/2005/8/layout/list1"/>
    <dgm:cxn modelId="{51F973FC-3C61-4B9A-A6EA-774F9AA02F7F}" type="presParOf" srcId="{53801285-6D97-4E05-8EFD-29A3282C11BD}" destId="{CF058B68-646B-42E4-990C-152AB84DB21E}" srcOrd="15" destOrd="0" presId="urn:microsoft.com/office/officeart/2005/8/layout/list1"/>
    <dgm:cxn modelId="{EA7E9896-841E-4490-9B4F-3F9A6049FEFB}" type="presParOf" srcId="{53801285-6D97-4E05-8EFD-29A3282C11BD}" destId="{81D46455-6C12-4D19-87AD-0FC2F6DE4DB0}" srcOrd="16" destOrd="0" presId="urn:microsoft.com/office/officeart/2005/8/layout/list1"/>
    <dgm:cxn modelId="{A56B3908-8B98-4396-B72D-A057322DAC96}" type="presParOf" srcId="{81D46455-6C12-4D19-87AD-0FC2F6DE4DB0}" destId="{AF156E24-1D60-4653-94C3-068F2220BED4}" srcOrd="0" destOrd="0" presId="urn:microsoft.com/office/officeart/2005/8/layout/list1"/>
    <dgm:cxn modelId="{0B2CB509-C9AF-4DD2-AF7B-9BA007941947}" type="presParOf" srcId="{81D46455-6C12-4D19-87AD-0FC2F6DE4DB0}" destId="{642DE01E-187F-4A83-824D-9C542E66B6AF}" srcOrd="1" destOrd="0" presId="urn:microsoft.com/office/officeart/2005/8/layout/list1"/>
    <dgm:cxn modelId="{FCE8E945-C6CE-4E62-AC2E-E328CE694AA4}" type="presParOf" srcId="{53801285-6D97-4E05-8EFD-29A3282C11BD}" destId="{D015D863-3D8E-4361-8A67-C303D0F4EA0C}" srcOrd="17" destOrd="0" presId="urn:microsoft.com/office/officeart/2005/8/layout/list1"/>
    <dgm:cxn modelId="{B5433BBC-A092-41B8-9BCF-1CCCFE3D7BD5}" type="presParOf" srcId="{53801285-6D97-4E05-8EFD-29A3282C11BD}" destId="{DEEA064D-8879-4A5B-AEDC-085618BB3B1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C364BF-9BC1-4386-BC2B-41DD1E29590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9B8CB414-A631-46F3-9A82-A1BAAC46BBE4}">
      <dgm:prSet phldrT="[Text]" custT="1"/>
      <dgm:spPr>
        <a:solidFill>
          <a:srgbClr val="D3ECEC"/>
        </a:solidFill>
        <a:ln w="6350"/>
      </dgm:spPr>
      <dgm:t>
        <a:bodyPr/>
        <a:lstStyle/>
        <a:p>
          <a:r>
            <a:rPr lang="en-GB" sz="1600" b="1" cap="all" dirty="0">
              <a:solidFill>
                <a:srgbClr val="9B2997"/>
              </a:solidFill>
              <a:latin typeface="Barlow" panose="00000500000000000000" pitchFamily="2" charset="0"/>
              <a:ea typeface="Helvetica Neue" charset="0"/>
              <a:cs typeface="Helvetica Neue" charset="0"/>
            </a:rPr>
            <a:t>“</a:t>
          </a:r>
          <a:r>
            <a:rPr lang="en-GB" sz="1600" dirty="0">
              <a:solidFill>
                <a:srgbClr val="9B2997"/>
              </a:solidFill>
              <a:latin typeface="Barlow" panose="00000500000000000000" pitchFamily="2" charset="0"/>
              <a:ea typeface="Helvetica Neue" charset="0"/>
              <a:cs typeface="Helvetica Neue" charset="0"/>
            </a:rPr>
            <a:t>Care that cannot wait until the person leaves the UK. Should take into account </a:t>
          </a:r>
          <a:r>
            <a:rPr lang="en-GB" sz="1600" b="1" dirty="0">
              <a:solidFill>
                <a:srgbClr val="9B2997"/>
              </a:solidFill>
              <a:latin typeface="Barlow" panose="00000500000000000000" pitchFamily="2" charset="0"/>
              <a:ea typeface="Helvetica Neue" charset="0"/>
              <a:cs typeface="Helvetica Neue" charset="0"/>
            </a:rPr>
            <a:t>pain</a:t>
          </a:r>
          <a:r>
            <a:rPr lang="en-GB" sz="1600" dirty="0">
              <a:solidFill>
                <a:srgbClr val="9B2997"/>
              </a:solidFill>
              <a:latin typeface="Barlow" panose="00000500000000000000" pitchFamily="2" charset="0"/>
              <a:ea typeface="Helvetica Neue" charset="0"/>
              <a:cs typeface="Helvetica Neue" charset="0"/>
            </a:rPr>
            <a:t>, </a:t>
          </a:r>
          <a:r>
            <a:rPr lang="en-GB" sz="1600" b="1" dirty="0">
              <a:solidFill>
                <a:srgbClr val="9B2997"/>
              </a:solidFill>
              <a:latin typeface="Barlow" panose="00000500000000000000" pitchFamily="2" charset="0"/>
              <a:ea typeface="Helvetica Neue" charset="0"/>
              <a:cs typeface="Helvetica Neue" charset="0"/>
            </a:rPr>
            <a:t>disability</a:t>
          </a:r>
          <a:r>
            <a:rPr lang="en-GB" sz="1600" dirty="0">
              <a:solidFill>
                <a:srgbClr val="9B2997"/>
              </a:solidFill>
              <a:latin typeface="Barlow" panose="00000500000000000000" pitchFamily="2" charset="0"/>
              <a:ea typeface="Helvetica Neue" charset="0"/>
              <a:cs typeface="Helvetica Neue" charset="0"/>
            </a:rPr>
            <a:t>, and the </a:t>
          </a:r>
          <a:r>
            <a:rPr lang="en-GB" sz="1600" b="1" dirty="0">
              <a:solidFill>
                <a:srgbClr val="9B2997"/>
              </a:solidFill>
              <a:latin typeface="Barlow" panose="00000500000000000000" pitchFamily="2" charset="0"/>
              <a:ea typeface="Helvetica Neue" charset="0"/>
              <a:cs typeface="Helvetica Neue" charset="0"/>
            </a:rPr>
            <a:t>risk of the delay </a:t>
          </a:r>
          <a:r>
            <a:rPr lang="en-GB" sz="1600" dirty="0">
              <a:solidFill>
                <a:srgbClr val="9B2997"/>
              </a:solidFill>
              <a:latin typeface="Barlow" panose="00000500000000000000" pitchFamily="2" charset="0"/>
              <a:ea typeface="Helvetica Neue" charset="0"/>
              <a:cs typeface="Helvetica Neue" charset="0"/>
            </a:rPr>
            <a:t>exacerbating their condition.”</a:t>
          </a:r>
          <a:endParaRPr lang="en-GB" sz="1600" dirty="0">
            <a:solidFill>
              <a:srgbClr val="9B2997"/>
            </a:solidFill>
            <a:latin typeface="Barlow" panose="00000500000000000000" pitchFamily="2" charset="0"/>
          </a:endParaRPr>
        </a:p>
      </dgm:t>
    </dgm:pt>
    <dgm:pt modelId="{41B3D524-4676-4FCA-BE95-4DFB4762F123}" type="parTrans" cxnId="{E70199FE-0890-43B0-B4E0-122235C43BE0}">
      <dgm:prSet/>
      <dgm:spPr/>
      <dgm:t>
        <a:bodyPr/>
        <a:lstStyle/>
        <a:p>
          <a:endParaRPr lang="en-GB" sz="2000">
            <a:latin typeface="Barlow" panose="00000500000000000000" pitchFamily="2" charset="0"/>
          </a:endParaRPr>
        </a:p>
      </dgm:t>
    </dgm:pt>
    <dgm:pt modelId="{44828AD3-2F0B-46A5-B99E-EAE2983425A7}" type="sibTrans" cxnId="{E70199FE-0890-43B0-B4E0-122235C43BE0}">
      <dgm:prSet/>
      <dgm:spPr/>
      <dgm:t>
        <a:bodyPr/>
        <a:lstStyle/>
        <a:p>
          <a:endParaRPr lang="en-GB" sz="2000">
            <a:latin typeface="Barlow" panose="00000500000000000000" pitchFamily="2" charset="0"/>
          </a:endParaRPr>
        </a:p>
      </dgm:t>
    </dgm:pt>
    <dgm:pt modelId="{36FD915C-0BE8-4579-B002-EB6356D9ABEB}">
      <dgm:prSet phldrT="[Text]" custT="1"/>
      <dgm:spPr>
        <a:solidFill>
          <a:srgbClr val="D3ECEC"/>
        </a:solidFill>
        <a:ln w="6350"/>
      </dgm:spPr>
      <dgm:t>
        <a:bodyPr/>
        <a:lstStyle/>
        <a:p>
          <a:r>
            <a:rPr lang="en-GB" sz="1600" dirty="0">
              <a:solidFill>
                <a:schemeClr val="tx1"/>
              </a:solidFill>
              <a:latin typeface="Barlow" panose="00000500000000000000" pitchFamily="2" charset="0"/>
            </a:rPr>
            <a:t>Takes into account the </a:t>
          </a:r>
          <a:r>
            <a:rPr lang="en-GB" sz="1600" b="1" dirty="0">
              <a:solidFill>
                <a:schemeClr val="tx1"/>
              </a:solidFill>
              <a:latin typeface="Barlow" panose="00000500000000000000" pitchFamily="2" charset="0"/>
            </a:rPr>
            <a:t>date</a:t>
          </a:r>
          <a:r>
            <a:rPr lang="en-GB" sz="1600" dirty="0">
              <a:solidFill>
                <a:schemeClr val="tx1"/>
              </a:solidFill>
              <a:latin typeface="Barlow" panose="00000500000000000000" pitchFamily="2" charset="0"/>
            </a:rPr>
            <a:t> that patient is ‘reasonably expected to leave the UK’, established by OVM – accurate return date essential and can be challenged</a:t>
          </a:r>
        </a:p>
      </dgm:t>
    </dgm:pt>
    <dgm:pt modelId="{F213122F-A1B5-4F65-88C6-1F3E812C624B}" type="parTrans" cxnId="{2055592A-78E8-42E0-B4C6-C9C5C454986E}">
      <dgm:prSet/>
      <dgm:spPr/>
      <dgm:t>
        <a:bodyPr/>
        <a:lstStyle/>
        <a:p>
          <a:endParaRPr lang="en-GB" sz="2000">
            <a:latin typeface="Barlow" panose="00000500000000000000" pitchFamily="2" charset="0"/>
          </a:endParaRPr>
        </a:p>
      </dgm:t>
    </dgm:pt>
    <dgm:pt modelId="{6A2FE7FA-C736-497F-A35D-40FB9B71796A}" type="sibTrans" cxnId="{2055592A-78E8-42E0-B4C6-C9C5C454986E}">
      <dgm:prSet/>
      <dgm:spPr/>
      <dgm:t>
        <a:bodyPr/>
        <a:lstStyle/>
        <a:p>
          <a:endParaRPr lang="en-GB" sz="2000">
            <a:latin typeface="Barlow" panose="00000500000000000000" pitchFamily="2" charset="0"/>
          </a:endParaRPr>
        </a:p>
      </dgm:t>
    </dgm:pt>
    <dgm:pt modelId="{3511C490-5479-4228-8628-FB84EAF5413F}">
      <dgm:prSet phldrT="[Text]" custT="1"/>
      <dgm:spPr>
        <a:solidFill>
          <a:srgbClr val="D3ECEC"/>
        </a:solidFill>
      </dgm:spPr>
      <dgm:t>
        <a:bodyPr/>
        <a:lstStyle/>
        <a:p>
          <a:r>
            <a:rPr lang="en-GB" sz="1600" cap="all" dirty="0">
              <a:solidFill>
                <a:srgbClr val="9B2997"/>
              </a:solidFill>
              <a:latin typeface="Barlow" panose="00000500000000000000" pitchFamily="2" charset="0"/>
              <a:ea typeface="Helvetica Neue" charset="0"/>
              <a:cs typeface="Helvetica Neue" charset="0"/>
            </a:rPr>
            <a:t>“</a:t>
          </a:r>
          <a:r>
            <a:rPr lang="en-GB" sz="1600" b="1" dirty="0">
              <a:solidFill>
                <a:srgbClr val="9B2997"/>
              </a:solidFill>
              <a:latin typeface="Barlow" panose="00000500000000000000" pitchFamily="2" charset="0"/>
              <a:ea typeface="Helvetica Neue" charset="0"/>
              <a:cs typeface="Helvetica Neue" charset="0"/>
            </a:rPr>
            <a:t>Life saving</a:t>
          </a:r>
          <a:r>
            <a:rPr lang="en-GB" sz="1600" dirty="0">
              <a:solidFill>
                <a:srgbClr val="9B2997"/>
              </a:solidFill>
              <a:latin typeface="Barlow" panose="00000500000000000000" pitchFamily="2" charset="0"/>
              <a:ea typeface="Helvetica Neue" charset="0"/>
              <a:cs typeface="Helvetica Neue" charset="0"/>
            </a:rPr>
            <a:t>, will prevent a condition becoming </a:t>
          </a:r>
          <a:r>
            <a:rPr lang="en-GB" sz="1600" b="1" dirty="0">
              <a:solidFill>
                <a:srgbClr val="9B2997"/>
              </a:solidFill>
              <a:latin typeface="Barlow" panose="00000500000000000000" pitchFamily="2" charset="0"/>
              <a:ea typeface="Helvetica Neue" charset="0"/>
              <a:cs typeface="Helvetica Neue" charset="0"/>
            </a:rPr>
            <a:t>life-threatening</a:t>
          </a:r>
          <a:r>
            <a:rPr lang="en-GB" sz="1600" dirty="0">
              <a:solidFill>
                <a:srgbClr val="9B2997"/>
              </a:solidFill>
              <a:latin typeface="Barlow" panose="00000500000000000000" pitchFamily="2" charset="0"/>
              <a:ea typeface="Helvetica Neue" charset="0"/>
              <a:cs typeface="Helvetica Neue" charset="0"/>
            </a:rPr>
            <a:t> or will prevent </a:t>
          </a:r>
          <a:r>
            <a:rPr lang="en-GB" sz="1600" b="1" dirty="0">
              <a:solidFill>
                <a:srgbClr val="9B2997"/>
              </a:solidFill>
              <a:latin typeface="Barlow" panose="00000500000000000000" pitchFamily="2" charset="0"/>
              <a:ea typeface="Helvetica Neue" charset="0"/>
              <a:cs typeface="Helvetica Neue" charset="0"/>
            </a:rPr>
            <a:t>permanent serious damage</a:t>
          </a:r>
          <a:r>
            <a:rPr lang="en-GB" sz="1600" dirty="0">
              <a:solidFill>
                <a:srgbClr val="9B2997"/>
              </a:solidFill>
              <a:latin typeface="Barlow" panose="00000500000000000000" pitchFamily="2" charset="0"/>
              <a:ea typeface="Helvetica Neue" charset="0"/>
              <a:cs typeface="Helvetica Neue" charset="0"/>
            </a:rPr>
            <a:t>.”</a:t>
          </a:r>
          <a:br>
            <a:rPr lang="en-GB" sz="1600" dirty="0">
              <a:solidFill>
                <a:schemeClr val="tx1"/>
              </a:solidFill>
              <a:latin typeface="Barlow" panose="00000500000000000000" pitchFamily="2" charset="0"/>
              <a:ea typeface="Helvetica Neue" charset="0"/>
              <a:cs typeface="Helvetica Neue" charset="0"/>
            </a:rPr>
          </a:br>
          <a:endParaRPr lang="en-GB" sz="1600" dirty="0">
            <a:solidFill>
              <a:schemeClr val="tx1"/>
            </a:solidFill>
            <a:latin typeface="Barlow" panose="00000500000000000000" pitchFamily="2" charset="0"/>
          </a:endParaRPr>
        </a:p>
      </dgm:t>
    </dgm:pt>
    <dgm:pt modelId="{D887FBC8-2C62-4662-8888-D8579E39316C}" type="parTrans" cxnId="{531C115A-F9EB-422E-BEDF-BA2A7C3A382F}">
      <dgm:prSet/>
      <dgm:spPr/>
      <dgm:t>
        <a:bodyPr/>
        <a:lstStyle/>
        <a:p>
          <a:endParaRPr lang="en-GB" sz="2000">
            <a:latin typeface="Barlow" panose="00000500000000000000" pitchFamily="2" charset="0"/>
          </a:endParaRPr>
        </a:p>
      </dgm:t>
    </dgm:pt>
    <dgm:pt modelId="{9983A8B8-BBED-4D6B-AF8B-1BBD98120355}" type="sibTrans" cxnId="{531C115A-F9EB-422E-BEDF-BA2A7C3A382F}">
      <dgm:prSet/>
      <dgm:spPr/>
      <dgm:t>
        <a:bodyPr/>
        <a:lstStyle/>
        <a:p>
          <a:endParaRPr lang="en-GB" sz="2000">
            <a:latin typeface="Barlow" panose="00000500000000000000" pitchFamily="2" charset="0"/>
          </a:endParaRPr>
        </a:p>
      </dgm:t>
    </dgm:pt>
    <dgm:pt modelId="{FED7D48A-438F-4126-A817-1CC54A222F36}">
      <dgm:prSet phldrT="[Text]" custT="1"/>
      <dgm:spPr>
        <a:solidFill>
          <a:srgbClr val="D3ECEC"/>
        </a:solidFill>
      </dgm:spPr>
      <dgm:t>
        <a:bodyPr/>
        <a:lstStyle/>
        <a:p>
          <a:pPr>
            <a:buClr>
              <a:schemeClr val="accent1">
                <a:lumMod val="75000"/>
              </a:schemeClr>
            </a:buClr>
            <a:buFont typeface="Arial" panose="020B0604020202020204" pitchFamily="34" charset="0"/>
            <a:buChar char="•"/>
          </a:pPr>
          <a:r>
            <a:rPr lang="en-GB" sz="1600" b="1" dirty="0">
              <a:solidFill>
                <a:schemeClr val="tx1"/>
              </a:solidFill>
              <a:latin typeface="Barlow" panose="00000500000000000000" pitchFamily="2" charset="0"/>
              <a:ea typeface="Helvetica Neue" charset="0"/>
              <a:cs typeface="Helvetica Neue" charset="0"/>
            </a:rPr>
            <a:t>Maternity</a:t>
          </a:r>
          <a:r>
            <a:rPr lang="en-GB" sz="1600" dirty="0">
              <a:solidFill>
                <a:schemeClr val="tx1"/>
              </a:solidFill>
              <a:latin typeface="Barlow" panose="00000500000000000000" pitchFamily="2" charset="0"/>
              <a:ea typeface="Helvetica Neue" charset="0"/>
              <a:cs typeface="Helvetica Neue" charset="0"/>
            </a:rPr>
            <a:t> services are always “immediately necessary”.</a:t>
          </a:r>
          <a:br>
            <a:rPr lang="en-GB" sz="1600" dirty="0">
              <a:solidFill>
                <a:schemeClr val="tx1"/>
              </a:solidFill>
              <a:latin typeface="Barlow" panose="00000500000000000000" pitchFamily="2" charset="0"/>
              <a:ea typeface="Helvetica Neue" charset="0"/>
              <a:cs typeface="Helvetica Neue" charset="0"/>
            </a:rPr>
          </a:br>
          <a:br>
            <a:rPr lang="en-GB" sz="1600" dirty="0">
              <a:solidFill>
                <a:schemeClr val="tx1"/>
              </a:solidFill>
              <a:latin typeface="Barlow" panose="00000500000000000000" pitchFamily="2" charset="0"/>
              <a:ea typeface="Helvetica Neue" charset="0"/>
              <a:cs typeface="Helvetica Neue" charset="0"/>
            </a:rPr>
          </a:br>
          <a:endParaRPr lang="en-GB" sz="1600" dirty="0">
            <a:solidFill>
              <a:schemeClr val="tx1"/>
            </a:solidFill>
            <a:latin typeface="Barlow" panose="00000500000000000000" pitchFamily="2" charset="0"/>
          </a:endParaRPr>
        </a:p>
      </dgm:t>
    </dgm:pt>
    <dgm:pt modelId="{5BFA7B32-F9E7-4C67-BF51-EED4C988E3FA}" type="parTrans" cxnId="{0D140640-C25F-4FA9-B20D-129BFD4DE859}">
      <dgm:prSet/>
      <dgm:spPr/>
      <dgm:t>
        <a:bodyPr/>
        <a:lstStyle/>
        <a:p>
          <a:endParaRPr lang="en-GB" sz="2000">
            <a:latin typeface="Barlow" panose="00000500000000000000" pitchFamily="2" charset="0"/>
          </a:endParaRPr>
        </a:p>
      </dgm:t>
    </dgm:pt>
    <dgm:pt modelId="{60E8C225-ACCF-4CF7-8BBD-9F9559E56989}" type="sibTrans" cxnId="{0D140640-C25F-4FA9-B20D-129BFD4DE859}">
      <dgm:prSet/>
      <dgm:spPr/>
      <dgm:t>
        <a:bodyPr/>
        <a:lstStyle/>
        <a:p>
          <a:endParaRPr lang="en-GB" sz="2000">
            <a:latin typeface="Barlow" panose="00000500000000000000" pitchFamily="2" charset="0"/>
          </a:endParaRPr>
        </a:p>
      </dgm:t>
    </dgm:pt>
    <dgm:pt modelId="{31373759-4F6B-4D77-A5E1-95948AC056A2}">
      <dgm:prSet custT="1"/>
      <dgm:spPr>
        <a:solidFill>
          <a:srgbClr val="D3ECEC"/>
        </a:solidFill>
      </dgm:spPr>
      <dgm:t>
        <a:bodyPr/>
        <a:lstStyle/>
        <a:p>
          <a:r>
            <a:rPr lang="en-GB" sz="1600" dirty="0">
              <a:solidFill>
                <a:schemeClr val="tx1"/>
              </a:solidFill>
              <a:latin typeface="Barlow" panose="00000500000000000000" pitchFamily="2" charset="0"/>
              <a:ea typeface="Helvetica Neue" charset="0"/>
              <a:cs typeface="Helvetica Neue" charset="0"/>
            </a:rPr>
            <a:t>Everything else is based on the treating </a:t>
          </a:r>
          <a:r>
            <a:rPr lang="en-GB" sz="1600" b="1" dirty="0">
              <a:solidFill>
                <a:schemeClr val="tx1"/>
              </a:solidFill>
              <a:latin typeface="Barlow" panose="00000500000000000000" pitchFamily="2" charset="0"/>
              <a:ea typeface="Helvetica Neue" charset="0"/>
              <a:cs typeface="Helvetica Neue" charset="0"/>
            </a:rPr>
            <a:t>clinician's decision</a:t>
          </a:r>
          <a:r>
            <a:rPr lang="en-GB" sz="1600" dirty="0">
              <a:solidFill>
                <a:schemeClr val="tx1"/>
              </a:solidFill>
              <a:latin typeface="Barlow" panose="00000500000000000000" pitchFamily="2" charset="0"/>
              <a:ea typeface="Helvetica Neue" charset="0"/>
              <a:cs typeface="Helvetica Neue" charset="0"/>
            </a:rPr>
            <a:t> </a:t>
          </a:r>
        </a:p>
      </dgm:t>
    </dgm:pt>
    <dgm:pt modelId="{B235ECF7-2DAF-4AE1-B5AA-9EDAC99DC27F}" type="parTrans" cxnId="{FA8729BF-3748-4279-8605-134E8B2333EE}">
      <dgm:prSet/>
      <dgm:spPr/>
      <dgm:t>
        <a:bodyPr/>
        <a:lstStyle/>
        <a:p>
          <a:endParaRPr lang="en-GB" sz="2000">
            <a:latin typeface="Barlow" panose="00000500000000000000" pitchFamily="2" charset="0"/>
          </a:endParaRPr>
        </a:p>
      </dgm:t>
    </dgm:pt>
    <dgm:pt modelId="{C952DCE4-4123-4E96-9AE4-A134C3814D58}" type="sibTrans" cxnId="{FA8729BF-3748-4279-8605-134E8B2333EE}">
      <dgm:prSet/>
      <dgm:spPr/>
      <dgm:t>
        <a:bodyPr/>
        <a:lstStyle/>
        <a:p>
          <a:endParaRPr lang="en-GB" sz="2000">
            <a:latin typeface="Barlow" panose="00000500000000000000" pitchFamily="2" charset="0"/>
          </a:endParaRPr>
        </a:p>
      </dgm:t>
    </dgm:pt>
    <dgm:pt modelId="{571E7769-28B4-4BE9-B15F-43050B659FF1}">
      <dgm:prSet phldrT="[Text]" custT="1"/>
      <dgm:spPr>
        <a:solidFill>
          <a:srgbClr val="D3ECEC"/>
        </a:solidFill>
        <a:ln w="6350"/>
      </dgm:spPr>
      <dgm:t>
        <a:bodyPr/>
        <a:lstStyle/>
        <a:p>
          <a:r>
            <a:rPr lang="en-GB" sz="1600" dirty="0">
              <a:solidFill>
                <a:schemeClr val="tx1"/>
              </a:solidFill>
              <a:latin typeface="Barlow" panose="00000500000000000000" pitchFamily="2" charset="0"/>
            </a:rPr>
            <a:t>Refused asylum seekers and undocumented migrants often face many obstacles to leaving the UK - assume may not be able to return within 6 months</a:t>
          </a:r>
        </a:p>
      </dgm:t>
    </dgm:pt>
    <dgm:pt modelId="{550903DD-6C27-417A-B7B3-EBA529FDA13D}" type="parTrans" cxnId="{82FBF77B-65DE-4E82-B6F5-3C2B53610EF2}">
      <dgm:prSet/>
      <dgm:spPr/>
      <dgm:t>
        <a:bodyPr/>
        <a:lstStyle/>
        <a:p>
          <a:endParaRPr lang="en-GB" sz="2000">
            <a:latin typeface="Barlow" panose="00000500000000000000" pitchFamily="2" charset="0"/>
          </a:endParaRPr>
        </a:p>
      </dgm:t>
    </dgm:pt>
    <dgm:pt modelId="{108DD3B2-D4EF-4A3B-86DB-1A2EA6CF2C4D}" type="sibTrans" cxnId="{82FBF77B-65DE-4E82-B6F5-3C2B53610EF2}">
      <dgm:prSet/>
      <dgm:spPr/>
      <dgm:t>
        <a:bodyPr/>
        <a:lstStyle/>
        <a:p>
          <a:endParaRPr lang="en-GB" sz="2000">
            <a:latin typeface="Barlow" panose="00000500000000000000" pitchFamily="2" charset="0"/>
          </a:endParaRPr>
        </a:p>
      </dgm:t>
    </dgm:pt>
    <dgm:pt modelId="{581F4CD4-7263-4BF2-9B4F-AE07B73E836D}">
      <dgm:prSet phldrT="[Text]" custT="1"/>
      <dgm:spPr>
        <a:solidFill>
          <a:srgbClr val="D3ECEC"/>
        </a:solidFill>
        <a:ln w="6350"/>
      </dgm:spPr>
      <dgm:t>
        <a:bodyPr/>
        <a:lstStyle/>
        <a:p>
          <a:r>
            <a:rPr lang="en-GB" sz="1600" b="1" dirty="0">
              <a:solidFill>
                <a:schemeClr val="tx1"/>
              </a:solidFill>
              <a:latin typeface="Barlow" panose="00000500000000000000" pitchFamily="2" charset="0"/>
            </a:rPr>
            <a:t>Example</a:t>
          </a:r>
          <a:r>
            <a:rPr lang="en-GB" sz="1600" dirty="0">
              <a:solidFill>
                <a:schemeClr val="tx1"/>
              </a:solidFill>
              <a:latin typeface="Barlow" panose="00000500000000000000" pitchFamily="2" charset="0"/>
            </a:rPr>
            <a:t>: </a:t>
          </a:r>
          <a:r>
            <a:rPr lang="en-GB" sz="1600" b="0" dirty="0">
              <a:solidFill>
                <a:schemeClr val="tx1"/>
              </a:solidFill>
              <a:latin typeface="Barlow" panose="00000500000000000000" pitchFamily="2" charset="0"/>
            </a:rPr>
            <a:t>Undocumented migrant unlikely to leave the UK in the next year with a non-melanoma skin cancer – treatment (cryotherapy) is urgent </a:t>
          </a:r>
        </a:p>
      </dgm:t>
    </dgm:pt>
    <dgm:pt modelId="{C13D2570-5928-41AD-80C0-BAC31E47E45D}" type="parTrans" cxnId="{477E8AD1-8231-47AE-AE2A-1410B29AC931}">
      <dgm:prSet/>
      <dgm:spPr/>
      <dgm:t>
        <a:bodyPr/>
        <a:lstStyle/>
        <a:p>
          <a:endParaRPr lang="en-GB" sz="2000">
            <a:latin typeface="Barlow" panose="00000500000000000000" pitchFamily="2" charset="0"/>
          </a:endParaRPr>
        </a:p>
      </dgm:t>
    </dgm:pt>
    <dgm:pt modelId="{AC0F0C0C-92B4-4390-8728-CB4C6C3FFE20}" type="sibTrans" cxnId="{477E8AD1-8231-47AE-AE2A-1410B29AC931}">
      <dgm:prSet/>
      <dgm:spPr/>
      <dgm:t>
        <a:bodyPr/>
        <a:lstStyle/>
        <a:p>
          <a:endParaRPr lang="en-GB" sz="2000">
            <a:latin typeface="Barlow" panose="00000500000000000000" pitchFamily="2" charset="0"/>
          </a:endParaRPr>
        </a:p>
      </dgm:t>
    </dgm:pt>
    <dgm:pt modelId="{7608526A-F165-4F83-BCF0-7E684BBA5CA8}">
      <dgm:prSet custT="1"/>
      <dgm:spPr>
        <a:solidFill>
          <a:srgbClr val="D3ECEC"/>
        </a:solidFill>
      </dgm:spPr>
      <dgm:t>
        <a:bodyPr/>
        <a:lstStyle/>
        <a:p>
          <a:r>
            <a:rPr lang="en-GB" sz="1600" b="1" dirty="0">
              <a:solidFill>
                <a:schemeClr val="tx1"/>
              </a:solidFill>
              <a:latin typeface="Barlow" panose="00000500000000000000" pitchFamily="2" charset="0"/>
              <a:ea typeface="Helvetica Neue" charset="0"/>
              <a:cs typeface="Helvetica Neue" charset="0"/>
            </a:rPr>
            <a:t>Example</a:t>
          </a:r>
          <a:r>
            <a:rPr lang="en-GB" sz="1600" dirty="0">
              <a:solidFill>
                <a:schemeClr val="tx1"/>
              </a:solidFill>
              <a:latin typeface="Barlow" panose="00000500000000000000" pitchFamily="2" charset="0"/>
              <a:ea typeface="Helvetica Neue" charset="0"/>
              <a:cs typeface="Helvetica Neue" charset="0"/>
            </a:rPr>
            <a:t>: </a:t>
          </a:r>
          <a:r>
            <a:rPr lang="en-GB" sz="1600" dirty="0">
              <a:solidFill>
                <a:schemeClr val="tx1"/>
              </a:solidFill>
              <a:latin typeface="Barlow" panose="00000500000000000000" pitchFamily="2" charset="0"/>
            </a:rPr>
            <a:t>Acute renal disease requiring 3x dialysis a week</a:t>
          </a:r>
          <a:endParaRPr lang="en-GB" sz="1600" dirty="0">
            <a:solidFill>
              <a:schemeClr val="tx1"/>
            </a:solidFill>
            <a:latin typeface="Barlow" panose="00000500000000000000" pitchFamily="2" charset="0"/>
            <a:ea typeface="Helvetica Neue" charset="0"/>
            <a:cs typeface="Helvetica Neue" charset="0"/>
          </a:endParaRPr>
        </a:p>
      </dgm:t>
    </dgm:pt>
    <dgm:pt modelId="{0093AB13-33A0-44B5-9482-2DFA3D461F20}" type="parTrans" cxnId="{33DF515F-315C-4875-859E-54FCC58A8981}">
      <dgm:prSet/>
      <dgm:spPr/>
      <dgm:t>
        <a:bodyPr/>
        <a:lstStyle/>
        <a:p>
          <a:endParaRPr lang="en-GB" sz="2000"/>
        </a:p>
      </dgm:t>
    </dgm:pt>
    <dgm:pt modelId="{CB65A469-5799-4AFB-BEE3-20F629FB0170}" type="sibTrans" cxnId="{33DF515F-315C-4875-859E-54FCC58A8981}">
      <dgm:prSet/>
      <dgm:spPr/>
      <dgm:t>
        <a:bodyPr/>
        <a:lstStyle/>
        <a:p>
          <a:endParaRPr lang="en-GB" sz="2000"/>
        </a:p>
      </dgm:t>
    </dgm:pt>
    <dgm:pt modelId="{0A864053-61A7-4F88-8CA1-26658AC6A5BD}">
      <dgm:prSet custT="1"/>
      <dgm:spPr>
        <a:solidFill>
          <a:srgbClr val="D3ECEC"/>
        </a:solidFill>
      </dgm:spPr>
      <dgm:t>
        <a:bodyPr/>
        <a:lstStyle/>
        <a:p>
          <a:pPr>
            <a:buClrTx/>
            <a:buSzTx/>
            <a:buFont typeface="Arial" panose="020B0604020202020204" pitchFamily="34" charset="0"/>
            <a:buChar char="•"/>
          </a:pPr>
          <a:r>
            <a:rPr lang="en-GB" sz="1600" b="0" i="0" dirty="0">
              <a:solidFill>
                <a:schemeClr val="tx1"/>
              </a:solidFill>
              <a:effectLst/>
              <a:latin typeface="Barlow" panose="00000500000000000000" pitchFamily="2" charset="0"/>
            </a:rPr>
            <a:t>As treatment is immediately necessary the date on which the patient can reasonably be expected to return home is irrelevant</a:t>
          </a:r>
          <a:endParaRPr lang="en-GB" sz="1600" dirty="0">
            <a:solidFill>
              <a:schemeClr val="tx1"/>
            </a:solidFill>
            <a:latin typeface="Barlow" panose="00000500000000000000" pitchFamily="2" charset="0"/>
            <a:ea typeface="Helvetica Neue" charset="0"/>
            <a:cs typeface="Helvetica Neue" charset="0"/>
          </a:endParaRPr>
        </a:p>
      </dgm:t>
    </dgm:pt>
    <dgm:pt modelId="{BCA8EA1A-00F1-4A4A-8C0C-EE32B6F23A28}" type="parTrans" cxnId="{F3E1E978-7AEB-4946-BAC0-A3B60F24404C}">
      <dgm:prSet/>
      <dgm:spPr/>
      <dgm:t>
        <a:bodyPr/>
        <a:lstStyle/>
        <a:p>
          <a:endParaRPr lang="en-GB" sz="2000"/>
        </a:p>
      </dgm:t>
    </dgm:pt>
    <dgm:pt modelId="{2D96DD82-81DC-4AE3-BA5F-2DC780DFEF27}" type="sibTrans" cxnId="{F3E1E978-7AEB-4946-BAC0-A3B60F24404C}">
      <dgm:prSet/>
      <dgm:spPr/>
      <dgm:t>
        <a:bodyPr/>
        <a:lstStyle/>
        <a:p>
          <a:endParaRPr lang="en-GB" sz="2000"/>
        </a:p>
      </dgm:t>
    </dgm:pt>
    <dgm:pt modelId="{40557FF1-08C9-4F2D-8587-9923653B96AB}">
      <dgm:prSet phldrT="[Text]" custT="1"/>
      <dgm:spPr>
        <a:solidFill>
          <a:srgbClr val="008D7C"/>
        </a:solidFill>
      </dgm:spPr>
      <dgm:t>
        <a:bodyPr/>
        <a:lstStyle/>
        <a:p>
          <a:r>
            <a:rPr lang="en-GB" sz="1600" b="1" dirty="0">
              <a:latin typeface="Barlow" panose="00000500000000000000" pitchFamily="2" charset="0"/>
            </a:rPr>
            <a:t>Immediately necessary</a:t>
          </a:r>
        </a:p>
      </dgm:t>
    </dgm:pt>
    <dgm:pt modelId="{074E5D12-CFAC-4E75-83BD-C7D82367CC51}" type="sibTrans" cxnId="{8B62ED94-C70A-4997-BB07-FF47A325CF74}">
      <dgm:prSet/>
      <dgm:spPr/>
      <dgm:t>
        <a:bodyPr/>
        <a:lstStyle/>
        <a:p>
          <a:endParaRPr lang="en-GB" sz="2000">
            <a:latin typeface="Barlow" panose="00000500000000000000" pitchFamily="2" charset="0"/>
          </a:endParaRPr>
        </a:p>
      </dgm:t>
    </dgm:pt>
    <dgm:pt modelId="{F6F72E02-8474-45DB-BECA-40BE5B9A908D}" type="parTrans" cxnId="{8B62ED94-C70A-4997-BB07-FF47A325CF74}">
      <dgm:prSet/>
      <dgm:spPr/>
      <dgm:t>
        <a:bodyPr/>
        <a:lstStyle/>
        <a:p>
          <a:endParaRPr lang="en-GB" sz="2000">
            <a:latin typeface="Barlow" panose="00000500000000000000" pitchFamily="2" charset="0"/>
          </a:endParaRPr>
        </a:p>
      </dgm:t>
    </dgm:pt>
    <dgm:pt modelId="{5021DBE3-08B8-4A76-B18C-1C8CEB2FDECF}">
      <dgm:prSet phldrT="[Text]" custT="1"/>
      <dgm:spPr>
        <a:solidFill>
          <a:srgbClr val="008D7C"/>
        </a:solidFill>
      </dgm:spPr>
      <dgm:t>
        <a:bodyPr/>
        <a:lstStyle/>
        <a:p>
          <a:r>
            <a:rPr lang="en-GB" sz="1600" b="1" dirty="0">
              <a:latin typeface="Barlow" panose="00000500000000000000" pitchFamily="2" charset="0"/>
            </a:rPr>
            <a:t>Urgent</a:t>
          </a:r>
        </a:p>
      </dgm:t>
    </dgm:pt>
    <dgm:pt modelId="{23D8EAA7-E238-4BA0-9B7F-FA782DF5A618}" type="sibTrans" cxnId="{F8538A89-FC23-4837-8D5E-C8A79C22864D}">
      <dgm:prSet/>
      <dgm:spPr/>
      <dgm:t>
        <a:bodyPr/>
        <a:lstStyle/>
        <a:p>
          <a:endParaRPr lang="en-GB" sz="2000">
            <a:latin typeface="Barlow" panose="00000500000000000000" pitchFamily="2" charset="0"/>
          </a:endParaRPr>
        </a:p>
      </dgm:t>
    </dgm:pt>
    <dgm:pt modelId="{8205B477-C968-4622-80EE-274F0D47CD52}" type="parTrans" cxnId="{F8538A89-FC23-4837-8D5E-C8A79C22864D}">
      <dgm:prSet/>
      <dgm:spPr/>
      <dgm:t>
        <a:bodyPr/>
        <a:lstStyle/>
        <a:p>
          <a:endParaRPr lang="en-GB" sz="2000">
            <a:latin typeface="Barlow" panose="00000500000000000000" pitchFamily="2" charset="0"/>
          </a:endParaRPr>
        </a:p>
      </dgm:t>
    </dgm:pt>
    <dgm:pt modelId="{FA42B118-8756-4942-8DC2-40D77E21A226}" type="pres">
      <dgm:prSet presAssocID="{E7C364BF-9BC1-4386-BC2B-41DD1E295905}" presName="linear" presStyleCnt="0">
        <dgm:presLayoutVars>
          <dgm:animLvl val="lvl"/>
          <dgm:resizeHandles val="exact"/>
        </dgm:presLayoutVars>
      </dgm:prSet>
      <dgm:spPr/>
    </dgm:pt>
    <dgm:pt modelId="{D3948E7E-71E6-45F4-8C97-4B794C2CFA88}" type="pres">
      <dgm:prSet presAssocID="{5021DBE3-08B8-4A76-B18C-1C8CEB2FDECF}" presName="parentText" presStyleLbl="node1" presStyleIdx="0" presStyleCnt="2">
        <dgm:presLayoutVars>
          <dgm:chMax val="0"/>
          <dgm:bulletEnabled val="1"/>
        </dgm:presLayoutVars>
      </dgm:prSet>
      <dgm:spPr/>
    </dgm:pt>
    <dgm:pt modelId="{57B97EB3-9E9C-478F-8F77-1E1BAE03E996}" type="pres">
      <dgm:prSet presAssocID="{5021DBE3-08B8-4A76-B18C-1C8CEB2FDECF}" presName="childText" presStyleLbl="revTx" presStyleIdx="0" presStyleCnt="2">
        <dgm:presLayoutVars>
          <dgm:bulletEnabled val="1"/>
        </dgm:presLayoutVars>
      </dgm:prSet>
      <dgm:spPr/>
    </dgm:pt>
    <dgm:pt modelId="{84BDC6B9-45F9-469B-A290-643FF0C43764}" type="pres">
      <dgm:prSet presAssocID="{40557FF1-08C9-4F2D-8587-9923653B96AB}" presName="parentText" presStyleLbl="node1" presStyleIdx="1" presStyleCnt="2">
        <dgm:presLayoutVars>
          <dgm:chMax val="0"/>
          <dgm:bulletEnabled val="1"/>
        </dgm:presLayoutVars>
      </dgm:prSet>
      <dgm:spPr/>
    </dgm:pt>
    <dgm:pt modelId="{B39A1352-C8ED-4599-9711-4C75E40EB41C}" type="pres">
      <dgm:prSet presAssocID="{40557FF1-08C9-4F2D-8587-9923653B96AB}" presName="childText" presStyleLbl="revTx" presStyleIdx="1" presStyleCnt="2">
        <dgm:presLayoutVars>
          <dgm:bulletEnabled val="1"/>
        </dgm:presLayoutVars>
      </dgm:prSet>
      <dgm:spPr/>
    </dgm:pt>
  </dgm:ptLst>
  <dgm:cxnLst>
    <dgm:cxn modelId="{6E37E205-2D40-4EB1-9E86-FA69EDDF7FC2}" type="presOf" srcId="{40557FF1-08C9-4F2D-8587-9923653B96AB}" destId="{84BDC6B9-45F9-469B-A290-643FF0C43764}" srcOrd="0" destOrd="0" presId="urn:microsoft.com/office/officeart/2005/8/layout/vList2"/>
    <dgm:cxn modelId="{82911122-7C05-45BB-9E24-EDB3CDD20C9C}" type="presOf" srcId="{31373759-4F6B-4D77-A5E1-95948AC056A2}" destId="{B39A1352-C8ED-4599-9711-4C75E40EB41C}" srcOrd="0" destOrd="2" presId="urn:microsoft.com/office/officeart/2005/8/layout/vList2"/>
    <dgm:cxn modelId="{0DD1612A-ADD5-42AB-9E41-C47906A31E91}" type="presOf" srcId="{5021DBE3-08B8-4A76-B18C-1C8CEB2FDECF}" destId="{D3948E7E-71E6-45F4-8C97-4B794C2CFA88}" srcOrd="0" destOrd="0" presId="urn:microsoft.com/office/officeart/2005/8/layout/vList2"/>
    <dgm:cxn modelId="{2055592A-78E8-42E0-B4C6-C9C5C454986E}" srcId="{5021DBE3-08B8-4A76-B18C-1C8CEB2FDECF}" destId="{36FD915C-0BE8-4579-B002-EB6356D9ABEB}" srcOrd="1" destOrd="0" parTransId="{F213122F-A1B5-4F65-88C6-1F3E812C624B}" sibTransId="{6A2FE7FA-C736-497F-A35D-40FB9B71796A}"/>
    <dgm:cxn modelId="{0D140640-C25F-4FA9-B20D-129BFD4DE859}" srcId="{40557FF1-08C9-4F2D-8587-9923653B96AB}" destId="{FED7D48A-438F-4126-A817-1CC54A222F36}" srcOrd="1" destOrd="0" parTransId="{5BFA7B32-F9E7-4C67-BF51-EED4C988E3FA}" sibTransId="{60E8C225-ACCF-4CF7-8BBD-9F9559E56989}"/>
    <dgm:cxn modelId="{72B9B65D-4C13-47C1-9F6A-FACC71F16DC0}" type="presOf" srcId="{36FD915C-0BE8-4579-B002-EB6356D9ABEB}" destId="{57B97EB3-9E9C-478F-8F77-1E1BAE03E996}" srcOrd="0" destOrd="1" presId="urn:microsoft.com/office/officeart/2005/8/layout/vList2"/>
    <dgm:cxn modelId="{33DF515F-315C-4875-859E-54FCC58A8981}" srcId="{40557FF1-08C9-4F2D-8587-9923653B96AB}" destId="{7608526A-F165-4F83-BCF0-7E684BBA5CA8}" srcOrd="3" destOrd="0" parTransId="{0093AB13-33A0-44B5-9482-2DFA3D461F20}" sibTransId="{CB65A469-5799-4AFB-BEE3-20F629FB0170}"/>
    <dgm:cxn modelId="{502D8245-6FF9-4C0C-B4AA-98DED9450474}" type="presOf" srcId="{0A864053-61A7-4F88-8CA1-26658AC6A5BD}" destId="{B39A1352-C8ED-4599-9711-4C75E40EB41C}" srcOrd="0" destOrd="4" presId="urn:microsoft.com/office/officeart/2005/8/layout/vList2"/>
    <dgm:cxn modelId="{CDA1A953-91C4-4ABF-801D-30460FA86CE8}" type="presOf" srcId="{7608526A-F165-4F83-BCF0-7E684BBA5CA8}" destId="{B39A1352-C8ED-4599-9711-4C75E40EB41C}" srcOrd="0" destOrd="3" presId="urn:microsoft.com/office/officeart/2005/8/layout/vList2"/>
    <dgm:cxn modelId="{6F53B373-3314-42B0-BD19-CC5EA661EDE8}" type="presOf" srcId="{FED7D48A-438F-4126-A817-1CC54A222F36}" destId="{B39A1352-C8ED-4599-9711-4C75E40EB41C}" srcOrd="0" destOrd="1" presId="urn:microsoft.com/office/officeart/2005/8/layout/vList2"/>
    <dgm:cxn modelId="{F3E1E978-7AEB-4946-BAC0-A3B60F24404C}" srcId="{40557FF1-08C9-4F2D-8587-9923653B96AB}" destId="{0A864053-61A7-4F88-8CA1-26658AC6A5BD}" srcOrd="4" destOrd="0" parTransId="{BCA8EA1A-00F1-4A4A-8C0C-EE32B6F23A28}" sibTransId="{2D96DD82-81DC-4AE3-BA5F-2DC780DFEF27}"/>
    <dgm:cxn modelId="{531C115A-F9EB-422E-BEDF-BA2A7C3A382F}" srcId="{40557FF1-08C9-4F2D-8587-9923653B96AB}" destId="{3511C490-5479-4228-8628-FB84EAF5413F}" srcOrd="0" destOrd="0" parTransId="{D887FBC8-2C62-4662-8888-D8579E39316C}" sibTransId="{9983A8B8-BBED-4D6B-AF8B-1BBD98120355}"/>
    <dgm:cxn modelId="{82FBF77B-65DE-4E82-B6F5-3C2B53610EF2}" srcId="{5021DBE3-08B8-4A76-B18C-1C8CEB2FDECF}" destId="{571E7769-28B4-4BE9-B15F-43050B659FF1}" srcOrd="2" destOrd="0" parTransId="{550903DD-6C27-417A-B7B3-EBA529FDA13D}" sibTransId="{108DD3B2-D4EF-4A3B-86DB-1A2EA6CF2C4D}"/>
    <dgm:cxn modelId="{CD17D67F-9DDC-4CDC-9658-6EEAC3B8612D}" type="presOf" srcId="{9B8CB414-A631-46F3-9A82-A1BAAC46BBE4}" destId="{57B97EB3-9E9C-478F-8F77-1E1BAE03E996}" srcOrd="0" destOrd="0" presId="urn:microsoft.com/office/officeart/2005/8/layout/vList2"/>
    <dgm:cxn modelId="{F8538A89-FC23-4837-8D5E-C8A79C22864D}" srcId="{E7C364BF-9BC1-4386-BC2B-41DD1E295905}" destId="{5021DBE3-08B8-4A76-B18C-1C8CEB2FDECF}" srcOrd="0" destOrd="0" parTransId="{8205B477-C968-4622-80EE-274F0D47CD52}" sibTransId="{23D8EAA7-E238-4BA0-9B7F-FA782DF5A618}"/>
    <dgm:cxn modelId="{F4091992-DE77-494A-8C0F-4298B02E5338}" type="presOf" srcId="{581F4CD4-7263-4BF2-9B4F-AE07B73E836D}" destId="{57B97EB3-9E9C-478F-8F77-1E1BAE03E996}" srcOrd="0" destOrd="3" presId="urn:microsoft.com/office/officeart/2005/8/layout/vList2"/>
    <dgm:cxn modelId="{8B62ED94-C70A-4997-BB07-FF47A325CF74}" srcId="{E7C364BF-9BC1-4386-BC2B-41DD1E295905}" destId="{40557FF1-08C9-4F2D-8587-9923653B96AB}" srcOrd="1" destOrd="0" parTransId="{F6F72E02-8474-45DB-BECA-40BE5B9A908D}" sibTransId="{074E5D12-CFAC-4E75-83BD-C7D82367CC51}"/>
    <dgm:cxn modelId="{E38ECD9B-C5B5-42F1-A829-7AB198900FDD}" type="presOf" srcId="{3511C490-5479-4228-8628-FB84EAF5413F}" destId="{B39A1352-C8ED-4599-9711-4C75E40EB41C}" srcOrd="0" destOrd="0" presId="urn:microsoft.com/office/officeart/2005/8/layout/vList2"/>
    <dgm:cxn modelId="{3D7CD3AC-B941-4026-94EE-00808E2C9E6B}" type="presOf" srcId="{E7C364BF-9BC1-4386-BC2B-41DD1E295905}" destId="{FA42B118-8756-4942-8DC2-40D77E21A226}" srcOrd="0" destOrd="0" presId="urn:microsoft.com/office/officeart/2005/8/layout/vList2"/>
    <dgm:cxn modelId="{68AA73B7-06A3-4471-A677-AC0F1A511B69}" type="presOf" srcId="{571E7769-28B4-4BE9-B15F-43050B659FF1}" destId="{57B97EB3-9E9C-478F-8F77-1E1BAE03E996}" srcOrd="0" destOrd="2" presId="urn:microsoft.com/office/officeart/2005/8/layout/vList2"/>
    <dgm:cxn modelId="{FA8729BF-3748-4279-8605-134E8B2333EE}" srcId="{40557FF1-08C9-4F2D-8587-9923653B96AB}" destId="{31373759-4F6B-4D77-A5E1-95948AC056A2}" srcOrd="2" destOrd="0" parTransId="{B235ECF7-2DAF-4AE1-B5AA-9EDAC99DC27F}" sibTransId="{C952DCE4-4123-4E96-9AE4-A134C3814D58}"/>
    <dgm:cxn modelId="{477E8AD1-8231-47AE-AE2A-1410B29AC931}" srcId="{5021DBE3-08B8-4A76-B18C-1C8CEB2FDECF}" destId="{581F4CD4-7263-4BF2-9B4F-AE07B73E836D}" srcOrd="3" destOrd="0" parTransId="{C13D2570-5928-41AD-80C0-BAC31E47E45D}" sibTransId="{AC0F0C0C-92B4-4390-8728-CB4C6C3FFE20}"/>
    <dgm:cxn modelId="{E70199FE-0890-43B0-B4E0-122235C43BE0}" srcId="{5021DBE3-08B8-4A76-B18C-1C8CEB2FDECF}" destId="{9B8CB414-A631-46F3-9A82-A1BAAC46BBE4}" srcOrd="0" destOrd="0" parTransId="{41B3D524-4676-4FCA-BE95-4DFB4762F123}" sibTransId="{44828AD3-2F0B-46A5-B99E-EAE2983425A7}"/>
    <dgm:cxn modelId="{44AB0D68-F9E7-422E-B3D5-E1E2A108548B}" type="presParOf" srcId="{FA42B118-8756-4942-8DC2-40D77E21A226}" destId="{D3948E7E-71E6-45F4-8C97-4B794C2CFA88}" srcOrd="0" destOrd="0" presId="urn:microsoft.com/office/officeart/2005/8/layout/vList2"/>
    <dgm:cxn modelId="{2DA90732-41F3-4A6E-A682-FF95C148E505}" type="presParOf" srcId="{FA42B118-8756-4942-8DC2-40D77E21A226}" destId="{57B97EB3-9E9C-478F-8F77-1E1BAE03E996}" srcOrd="1" destOrd="0" presId="urn:microsoft.com/office/officeart/2005/8/layout/vList2"/>
    <dgm:cxn modelId="{809CCCE7-47B9-481F-BEDF-E2B2CF470EFF}" type="presParOf" srcId="{FA42B118-8756-4942-8DC2-40D77E21A226}" destId="{84BDC6B9-45F9-469B-A290-643FF0C43764}" srcOrd="2" destOrd="0" presId="urn:microsoft.com/office/officeart/2005/8/layout/vList2"/>
    <dgm:cxn modelId="{03DBC456-A034-4FDC-B00C-2A4FD1B73FA0}" type="presParOf" srcId="{FA42B118-8756-4942-8DC2-40D77E21A226}" destId="{B39A1352-C8ED-4599-9711-4C75E40EB41C}"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5C60A0-DCFE-455C-B28D-66A86847A96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1F57A54-A0A0-4C30-849E-6455BE830F84}">
      <dgm:prSet custT="1"/>
      <dgm:spPr/>
      <dgm:t>
        <a:bodyPr/>
        <a:lstStyle/>
        <a:p>
          <a:pPr>
            <a:lnSpc>
              <a:spcPct val="100000"/>
            </a:lnSpc>
          </a:pPr>
          <a:r>
            <a:rPr lang="en-GB" sz="1400">
              <a:latin typeface="Barlow" panose="00000500000000000000" pitchFamily="2" charset="0"/>
            </a:rPr>
            <a:t>If none of the exemptions apply, and the clinician decides the treatment is not urgent or immediately necessary -&gt; </a:t>
          </a:r>
          <a:r>
            <a:rPr lang="en-GB" sz="1400" b="1">
              <a:latin typeface="Barlow" panose="00000500000000000000" pitchFamily="2" charset="0"/>
            </a:rPr>
            <a:t>non-urgent</a:t>
          </a:r>
          <a:endParaRPr lang="en-US" sz="1400">
            <a:latin typeface="Barlow" panose="00000500000000000000" pitchFamily="2" charset="0"/>
          </a:endParaRPr>
        </a:p>
      </dgm:t>
    </dgm:pt>
    <dgm:pt modelId="{7843803F-DB58-4318-95DB-8461CC98CE76}" type="parTrans" cxnId="{EDDDB62B-4CFF-4A0C-93FC-4BCB38B55ED8}">
      <dgm:prSet/>
      <dgm:spPr/>
      <dgm:t>
        <a:bodyPr/>
        <a:lstStyle/>
        <a:p>
          <a:endParaRPr lang="en-US" sz="2400">
            <a:latin typeface="Barlow" panose="00000500000000000000" pitchFamily="2" charset="0"/>
          </a:endParaRPr>
        </a:p>
      </dgm:t>
    </dgm:pt>
    <dgm:pt modelId="{E475AA63-1B9A-4003-817D-23D2A1AFA660}" type="sibTrans" cxnId="{EDDDB62B-4CFF-4A0C-93FC-4BCB38B55ED8}">
      <dgm:prSet/>
      <dgm:spPr/>
      <dgm:t>
        <a:bodyPr/>
        <a:lstStyle/>
        <a:p>
          <a:endParaRPr lang="en-US" sz="2400">
            <a:latin typeface="Barlow" panose="00000500000000000000" pitchFamily="2" charset="0"/>
          </a:endParaRPr>
        </a:p>
      </dgm:t>
    </dgm:pt>
    <dgm:pt modelId="{144E5986-2BB2-4A15-B2FA-F94BA0833024}">
      <dgm:prSet custT="1"/>
      <dgm:spPr/>
      <dgm:t>
        <a:bodyPr/>
        <a:lstStyle/>
        <a:p>
          <a:pPr>
            <a:lnSpc>
              <a:spcPct val="100000"/>
            </a:lnSpc>
          </a:pPr>
          <a:r>
            <a:rPr lang="en-GB" sz="1400">
              <a:latin typeface="Barlow" panose="00000500000000000000" pitchFamily="2" charset="0"/>
            </a:rPr>
            <a:t>Costs recovered </a:t>
          </a:r>
          <a:r>
            <a:rPr lang="en-GB" sz="1400" b="1">
              <a:latin typeface="Barlow" panose="00000500000000000000" pitchFamily="2" charset="0"/>
            </a:rPr>
            <a:t>up-front</a:t>
          </a:r>
          <a:endParaRPr lang="en-US" sz="1400">
            <a:latin typeface="Barlow" panose="00000500000000000000" pitchFamily="2" charset="0"/>
          </a:endParaRPr>
        </a:p>
      </dgm:t>
    </dgm:pt>
    <dgm:pt modelId="{3DC7ACC7-0CEC-4E83-A4F3-CDAD16583BBF}" type="parTrans" cxnId="{7CF5A5C5-4E82-4068-B08C-5DAAEC6BE1E1}">
      <dgm:prSet/>
      <dgm:spPr/>
      <dgm:t>
        <a:bodyPr/>
        <a:lstStyle/>
        <a:p>
          <a:endParaRPr lang="en-US" sz="2400">
            <a:latin typeface="Barlow" panose="00000500000000000000" pitchFamily="2" charset="0"/>
          </a:endParaRPr>
        </a:p>
      </dgm:t>
    </dgm:pt>
    <dgm:pt modelId="{06907881-7E63-429C-9A3C-352534B371DA}" type="sibTrans" cxnId="{7CF5A5C5-4E82-4068-B08C-5DAAEC6BE1E1}">
      <dgm:prSet/>
      <dgm:spPr/>
      <dgm:t>
        <a:bodyPr/>
        <a:lstStyle/>
        <a:p>
          <a:endParaRPr lang="en-US" sz="2400">
            <a:latin typeface="Barlow" panose="00000500000000000000" pitchFamily="2" charset="0"/>
          </a:endParaRPr>
        </a:p>
      </dgm:t>
    </dgm:pt>
    <dgm:pt modelId="{5D927A7A-24A6-4841-9A24-3C35425727E4}">
      <dgm:prSet custT="1"/>
      <dgm:spPr/>
      <dgm:t>
        <a:bodyPr/>
        <a:lstStyle/>
        <a:p>
          <a:pPr>
            <a:lnSpc>
              <a:spcPct val="100000"/>
            </a:lnSpc>
          </a:pPr>
          <a:r>
            <a:rPr lang="en-GB" sz="1400">
              <a:latin typeface="Barlow" panose="00000500000000000000" pitchFamily="2" charset="0"/>
            </a:rPr>
            <a:t>If patients do not pay, </a:t>
          </a:r>
          <a:r>
            <a:rPr lang="en-GB" sz="1400" b="1">
              <a:latin typeface="Barlow" panose="00000500000000000000" pitchFamily="2" charset="0"/>
            </a:rPr>
            <a:t>treatment will not be provided </a:t>
          </a:r>
          <a:endParaRPr lang="en-US" sz="1400">
            <a:latin typeface="Barlow" panose="00000500000000000000" pitchFamily="2" charset="0"/>
          </a:endParaRPr>
        </a:p>
      </dgm:t>
    </dgm:pt>
    <dgm:pt modelId="{9BB3358F-73D4-4666-838A-15CCA1B78EA7}" type="parTrans" cxnId="{3ACD699D-50A3-4895-A545-EB0F3927232C}">
      <dgm:prSet/>
      <dgm:spPr/>
      <dgm:t>
        <a:bodyPr/>
        <a:lstStyle/>
        <a:p>
          <a:endParaRPr lang="en-US" sz="2400">
            <a:latin typeface="Barlow" panose="00000500000000000000" pitchFamily="2" charset="0"/>
          </a:endParaRPr>
        </a:p>
      </dgm:t>
    </dgm:pt>
    <dgm:pt modelId="{92156C6D-6B4F-4E09-9D84-2D7667DE8631}" type="sibTrans" cxnId="{3ACD699D-50A3-4895-A545-EB0F3927232C}">
      <dgm:prSet/>
      <dgm:spPr/>
      <dgm:t>
        <a:bodyPr/>
        <a:lstStyle/>
        <a:p>
          <a:endParaRPr lang="en-US" sz="2400">
            <a:latin typeface="Barlow" panose="00000500000000000000" pitchFamily="2" charset="0"/>
          </a:endParaRPr>
        </a:p>
      </dgm:t>
    </dgm:pt>
    <dgm:pt modelId="{9AA4D9C5-5C75-4183-AEB2-AA1B4EAF70C9}">
      <dgm:prSet custT="1"/>
      <dgm:spPr/>
      <dgm:t>
        <a:bodyPr/>
        <a:lstStyle/>
        <a:p>
          <a:pPr>
            <a:lnSpc>
              <a:spcPct val="100000"/>
            </a:lnSpc>
          </a:pPr>
          <a:r>
            <a:rPr lang="en-GB" sz="1400">
              <a:latin typeface="Barlow" panose="00000500000000000000" pitchFamily="2" charset="0"/>
            </a:rPr>
            <a:t>Patients can present again for </a:t>
          </a:r>
          <a:r>
            <a:rPr lang="en-GB" sz="1400" b="1">
              <a:latin typeface="Barlow" panose="00000500000000000000" pitchFamily="2" charset="0"/>
            </a:rPr>
            <a:t>reassessment</a:t>
          </a:r>
          <a:r>
            <a:rPr lang="en-GB" sz="1400">
              <a:latin typeface="Barlow" panose="00000500000000000000" pitchFamily="2" charset="0"/>
            </a:rPr>
            <a:t> if their condition changes or return date passes</a:t>
          </a:r>
          <a:endParaRPr lang="en-US" sz="1400">
            <a:latin typeface="Barlow" panose="00000500000000000000" pitchFamily="2" charset="0"/>
          </a:endParaRPr>
        </a:p>
      </dgm:t>
    </dgm:pt>
    <dgm:pt modelId="{EF022F8C-9B40-4B27-B47D-3F1D39A1D374}" type="parTrans" cxnId="{8F63EF1B-C628-45BE-827D-0EA382DCCB94}">
      <dgm:prSet/>
      <dgm:spPr/>
      <dgm:t>
        <a:bodyPr/>
        <a:lstStyle/>
        <a:p>
          <a:endParaRPr lang="en-US" sz="2400">
            <a:latin typeface="Barlow" panose="00000500000000000000" pitchFamily="2" charset="0"/>
          </a:endParaRPr>
        </a:p>
      </dgm:t>
    </dgm:pt>
    <dgm:pt modelId="{B0E02F6F-E6E4-4BAD-B27D-B699046BF58B}" type="sibTrans" cxnId="{8F63EF1B-C628-45BE-827D-0EA382DCCB94}">
      <dgm:prSet/>
      <dgm:spPr/>
      <dgm:t>
        <a:bodyPr/>
        <a:lstStyle/>
        <a:p>
          <a:endParaRPr lang="en-US" sz="2400">
            <a:latin typeface="Barlow" panose="00000500000000000000" pitchFamily="2" charset="0"/>
          </a:endParaRPr>
        </a:p>
      </dgm:t>
    </dgm:pt>
    <dgm:pt modelId="{B44ADEF8-B662-4A99-B3FD-36697649E4CC}">
      <dgm:prSet custT="1"/>
      <dgm:spPr/>
      <dgm:t>
        <a:bodyPr/>
        <a:lstStyle/>
        <a:p>
          <a:pPr>
            <a:lnSpc>
              <a:spcPct val="100000"/>
            </a:lnSpc>
          </a:pPr>
          <a:r>
            <a:rPr lang="en-GB" sz="1400" b="1">
              <a:latin typeface="Barlow" panose="00000500000000000000" pitchFamily="2" charset="0"/>
            </a:rPr>
            <a:t>150% </a:t>
          </a:r>
          <a:r>
            <a:rPr lang="en-GB" sz="1400">
              <a:latin typeface="Barlow" panose="00000500000000000000" pitchFamily="2" charset="0"/>
            </a:rPr>
            <a:t>of cost to the NHS</a:t>
          </a:r>
          <a:endParaRPr lang="en-US" sz="1400">
            <a:latin typeface="Barlow" panose="00000500000000000000" pitchFamily="2" charset="0"/>
          </a:endParaRPr>
        </a:p>
      </dgm:t>
    </dgm:pt>
    <dgm:pt modelId="{619F5C4E-9325-45AB-BC74-AF6E9BB0D65F}" type="parTrans" cxnId="{26DF7F1A-93A1-4CA8-92C4-BC1E37D109F0}">
      <dgm:prSet/>
      <dgm:spPr/>
      <dgm:t>
        <a:bodyPr/>
        <a:lstStyle/>
        <a:p>
          <a:endParaRPr lang="en-US" sz="2400">
            <a:latin typeface="Barlow" panose="00000500000000000000" pitchFamily="2" charset="0"/>
          </a:endParaRPr>
        </a:p>
      </dgm:t>
    </dgm:pt>
    <dgm:pt modelId="{A1267B3F-54EB-4519-8894-BD3B9E4D068E}" type="sibTrans" cxnId="{26DF7F1A-93A1-4CA8-92C4-BC1E37D109F0}">
      <dgm:prSet/>
      <dgm:spPr/>
      <dgm:t>
        <a:bodyPr/>
        <a:lstStyle/>
        <a:p>
          <a:endParaRPr lang="en-US" sz="2400">
            <a:latin typeface="Barlow" panose="00000500000000000000" pitchFamily="2" charset="0"/>
          </a:endParaRPr>
        </a:p>
      </dgm:t>
    </dgm:pt>
    <dgm:pt modelId="{89E6B915-259C-463B-BB0D-D6E4809068F4}" type="pres">
      <dgm:prSet presAssocID="{825C60A0-DCFE-455C-B28D-66A86847A96E}" presName="root" presStyleCnt="0">
        <dgm:presLayoutVars>
          <dgm:dir/>
          <dgm:resizeHandles val="exact"/>
        </dgm:presLayoutVars>
      </dgm:prSet>
      <dgm:spPr/>
    </dgm:pt>
    <dgm:pt modelId="{A2B7DFB4-E1E9-4695-9A87-BEF8DEE29F9C}" type="pres">
      <dgm:prSet presAssocID="{21F57A54-A0A0-4C30-849E-6455BE830F84}" presName="compNode" presStyleCnt="0"/>
      <dgm:spPr/>
    </dgm:pt>
    <dgm:pt modelId="{0358FFBE-D640-4FEA-BF2B-74DC81DC01F6}" type="pres">
      <dgm:prSet presAssocID="{21F57A54-A0A0-4C30-849E-6455BE830F8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C3328A3A-F233-4E2E-8250-61469F8F91C7}" type="pres">
      <dgm:prSet presAssocID="{21F57A54-A0A0-4C30-849E-6455BE830F84}" presName="spaceRect" presStyleCnt="0"/>
      <dgm:spPr/>
    </dgm:pt>
    <dgm:pt modelId="{C1E9B1C4-5BFE-49A5-B27D-78428313D1C9}" type="pres">
      <dgm:prSet presAssocID="{21F57A54-A0A0-4C30-849E-6455BE830F84}" presName="textRect" presStyleLbl="revTx" presStyleIdx="0" presStyleCnt="5">
        <dgm:presLayoutVars>
          <dgm:chMax val="1"/>
          <dgm:chPref val="1"/>
        </dgm:presLayoutVars>
      </dgm:prSet>
      <dgm:spPr/>
    </dgm:pt>
    <dgm:pt modelId="{F5E32EC4-0546-408B-B80C-EE7C599C0D33}" type="pres">
      <dgm:prSet presAssocID="{E475AA63-1B9A-4003-817D-23D2A1AFA660}" presName="sibTrans" presStyleCnt="0"/>
      <dgm:spPr/>
    </dgm:pt>
    <dgm:pt modelId="{3074D0DF-001D-4921-BA7C-5E166C941526}" type="pres">
      <dgm:prSet presAssocID="{144E5986-2BB2-4A15-B2FA-F94BA0833024}" presName="compNode" presStyleCnt="0"/>
      <dgm:spPr/>
    </dgm:pt>
    <dgm:pt modelId="{9F1D2D16-8514-4F83-BF82-4218CB27AB73}" type="pres">
      <dgm:prSet presAssocID="{144E5986-2BB2-4A15-B2FA-F94BA08330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F23BEAD0-0CCE-4594-ADD2-9EACA2BAAE43}" type="pres">
      <dgm:prSet presAssocID="{144E5986-2BB2-4A15-B2FA-F94BA0833024}" presName="spaceRect" presStyleCnt="0"/>
      <dgm:spPr/>
    </dgm:pt>
    <dgm:pt modelId="{B2AE7A1C-A6FB-4597-9BD8-80B1D646AFB5}" type="pres">
      <dgm:prSet presAssocID="{144E5986-2BB2-4A15-B2FA-F94BA0833024}" presName="textRect" presStyleLbl="revTx" presStyleIdx="1" presStyleCnt="5">
        <dgm:presLayoutVars>
          <dgm:chMax val="1"/>
          <dgm:chPref val="1"/>
        </dgm:presLayoutVars>
      </dgm:prSet>
      <dgm:spPr/>
    </dgm:pt>
    <dgm:pt modelId="{FEC75E84-7902-420D-B00D-56B569782DDB}" type="pres">
      <dgm:prSet presAssocID="{06907881-7E63-429C-9A3C-352534B371DA}" presName="sibTrans" presStyleCnt="0"/>
      <dgm:spPr/>
    </dgm:pt>
    <dgm:pt modelId="{184AF222-FFF7-4BA7-8842-B30237C0FFB6}" type="pres">
      <dgm:prSet presAssocID="{5D927A7A-24A6-4841-9A24-3C35425727E4}" presName="compNode" presStyleCnt="0"/>
      <dgm:spPr/>
    </dgm:pt>
    <dgm:pt modelId="{BB03407B-F432-44C3-961F-CCA5F109A5D9}" type="pres">
      <dgm:prSet presAssocID="{5D927A7A-24A6-4841-9A24-3C35425727E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BFD84F0B-1037-4E67-B972-403A4E70E96C}" type="pres">
      <dgm:prSet presAssocID="{5D927A7A-24A6-4841-9A24-3C35425727E4}" presName="spaceRect" presStyleCnt="0"/>
      <dgm:spPr/>
    </dgm:pt>
    <dgm:pt modelId="{BA97EB43-410C-465F-AD2A-795223803AC2}" type="pres">
      <dgm:prSet presAssocID="{5D927A7A-24A6-4841-9A24-3C35425727E4}" presName="textRect" presStyleLbl="revTx" presStyleIdx="2" presStyleCnt="5">
        <dgm:presLayoutVars>
          <dgm:chMax val="1"/>
          <dgm:chPref val="1"/>
        </dgm:presLayoutVars>
      </dgm:prSet>
      <dgm:spPr/>
    </dgm:pt>
    <dgm:pt modelId="{A630E638-FB3F-4646-AFA6-C7B67D0FF702}" type="pres">
      <dgm:prSet presAssocID="{92156C6D-6B4F-4E09-9D84-2D7667DE8631}" presName="sibTrans" presStyleCnt="0"/>
      <dgm:spPr/>
    </dgm:pt>
    <dgm:pt modelId="{78E73048-5A09-4522-99A1-3438090594D4}" type="pres">
      <dgm:prSet presAssocID="{9AA4D9C5-5C75-4183-AEB2-AA1B4EAF70C9}" presName="compNode" presStyleCnt="0"/>
      <dgm:spPr/>
    </dgm:pt>
    <dgm:pt modelId="{D18C3883-5433-4E9A-907C-34994B429AAC}" type="pres">
      <dgm:prSet presAssocID="{9AA4D9C5-5C75-4183-AEB2-AA1B4EAF70C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ick"/>
        </a:ext>
      </dgm:extLst>
    </dgm:pt>
    <dgm:pt modelId="{454A0A50-9186-4B52-A49E-80F36A5E84DC}" type="pres">
      <dgm:prSet presAssocID="{9AA4D9C5-5C75-4183-AEB2-AA1B4EAF70C9}" presName="spaceRect" presStyleCnt="0"/>
      <dgm:spPr/>
    </dgm:pt>
    <dgm:pt modelId="{2AA2E108-44C9-4718-975C-7F1C03A0DA73}" type="pres">
      <dgm:prSet presAssocID="{9AA4D9C5-5C75-4183-AEB2-AA1B4EAF70C9}" presName="textRect" presStyleLbl="revTx" presStyleIdx="3" presStyleCnt="5">
        <dgm:presLayoutVars>
          <dgm:chMax val="1"/>
          <dgm:chPref val="1"/>
        </dgm:presLayoutVars>
      </dgm:prSet>
      <dgm:spPr/>
    </dgm:pt>
    <dgm:pt modelId="{F5150473-9BAC-49EB-84BD-70D153937118}" type="pres">
      <dgm:prSet presAssocID="{B0E02F6F-E6E4-4BAD-B27D-B699046BF58B}" presName="sibTrans" presStyleCnt="0"/>
      <dgm:spPr/>
    </dgm:pt>
    <dgm:pt modelId="{10A6FB2B-F30F-44D5-9850-972BB776446E}" type="pres">
      <dgm:prSet presAssocID="{B44ADEF8-B662-4A99-B3FD-36697649E4CC}" presName="compNode" presStyleCnt="0"/>
      <dgm:spPr/>
    </dgm:pt>
    <dgm:pt modelId="{6E9A8AC6-76B3-4E87-9EB6-FD15D54761D6}" type="pres">
      <dgm:prSet presAssocID="{B44ADEF8-B662-4A99-B3FD-36697649E4C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oins"/>
        </a:ext>
      </dgm:extLst>
    </dgm:pt>
    <dgm:pt modelId="{B2F1234E-A5E1-4A07-99BC-50DF71688137}" type="pres">
      <dgm:prSet presAssocID="{B44ADEF8-B662-4A99-B3FD-36697649E4CC}" presName="spaceRect" presStyleCnt="0"/>
      <dgm:spPr/>
    </dgm:pt>
    <dgm:pt modelId="{BBB5EF7F-B308-4B19-9F17-17341DAE563F}" type="pres">
      <dgm:prSet presAssocID="{B44ADEF8-B662-4A99-B3FD-36697649E4CC}" presName="textRect" presStyleLbl="revTx" presStyleIdx="4" presStyleCnt="5">
        <dgm:presLayoutVars>
          <dgm:chMax val="1"/>
          <dgm:chPref val="1"/>
        </dgm:presLayoutVars>
      </dgm:prSet>
      <dgm:spPr/>
    </dgm:pt>
  </dgm:ptLst>
  <dgm:cxnLst>
    <dgm:cxn modelId="{D149D208-8F74-421C-865A-4AC8767E3312}" type="presOf" srcId="{144E5986-2BB2-4A15-B2FA-F94BA0833024}" destId="{B2AE7A1C-A6FB-4597-9BD8-80B1D646AFB5}" srcOrd="0" destOrd="0" presId="urn:microsoft.com/office/officeart/2018/2/layout/IconLabelList"/>
    <dgm:cxn modelId="{26DF7F1A-93A1-4CA8-92C4-BC1E37D109F0}" srcId="{825C60A0-DCFE-455C-B28D-66A86847A96E}" destId="{B44ADEF8-B662-4A99-B3FD-36697649E4CC}" srcOrd="4" destOrd="0" parTransId="{619F5C4E-9325-45AB-BC74-AF6E9BB0D65F}" sibTransId="{A1267B3F-54EB-4519-8894-BD3B9E4D068E}"/>
    <dgm:cxn modelId="{8F63EF1B-C628-45BE-827D-0EA382DCCB94}" srcId="{825C60A0-DCFE-455C-B28D-66A86847A96E}" destId="{9AA4D9C5-5C75-4183-AEB2-AA1B4EAF70C9}" srcOrd="3" destOrd="0" parTransId="{EF022F8C-9B40-4B27-B47D-3F1D39A1D374}" sibTransId="{B0E02F6F-E6E4-4BAD-B27D-B699046BF58B}"/>
    <dgm:cxn modelId="{EDDDB62B-4CFF-4A0C-93FC-4BCB38B55ED8}" srcId="{825C60A0-DCFE-455C-B28D-66A86847A96E}" destId="{21F57A54-A0A0-4C30-849E-6455BE830F84}" srcOrd="0" destOrd="0" parTransId="{7843803F-DB58-4318-95DB-8461CC98CE76}" sibTransId="{E475AA63-1B9A-4003-817D-23D2A1AFA660}"/>
    <dgm:cxn modelId="{C70D792D-FDF4-4CD6-9829-642B1BDE816C}" type="presOf" srcId="{B44ADEF8-B662-4A99-B3FD-36697649E4CC}" destId="{BBB5EF7F-B308-4B19-9F17-17341DAE563F}" srcOrd="0" destOrd="0" presId="urn:microsoft.com/office/officeart/2018/2/layout/IconLabelList"/>
    <dgm:cxn modelId="{9B1A1F2F-BCB7-491F-80DD-4D606D24F270}" type="presOf" srcId="{21F57A54-A0A0-4C30-849E-6455BE830F84}" destId="{C1E9B1C4-5BFE-49A5-B27D-78428313D1C9}" srcOrd="0" destOrd="0" presId="urn:microsoft.com/office/officeart/2018/2/layout/IconLabelList"/>
    <dgm:cxn modelId="{B9905638-6B35-41BD-B7F4-8AD5781E7CEB}" type="presOf" srcId="{9AA4D9C5-5C75-4183-AEB2-AA1B4EAF70C9}" destId="{2AA2E108-44C9-4718-975C-7F1C03A0DA73}" srcOrd="0" destOrd="0" presId="urn:microsoft.com/office/officeart/2018/2/layout/IconLabelList"/>
    <dgm:cxn modelId="{293E9778-B5B3-4806-B614-32CAD5AD61E1}" type="presOf" srcId="{825C60A0-DCFE-455C-B28D-66A86847A96E}" destId="{89E6B915-259C-463B-BB0D-D6E4809068F4}" srcOrd="0" destOrd="0" presId="urn:microsoft.com/office/officeart/2018/2/layout/IconLabelList"/>
    <dgm:cxn modelId="{3ACD699D-50A3-4895-A545-EB0F3927232C}" srcId="{825C60A0-DCFE-455C-B28D-66A86847A96E}" destId="{5D927A7A-24A6-4841-9A24-3C35425727E4}" srcOrd="2" destOrd="0" parTransId="{9BB3358F-73D4-4666-838A-15CCA1B78EA7}" sibTransId="{92156C6D-6B4F-4E09-9D84-2D7667DE8631}"/>
    <dgm:cxn modelId="{7CF5A5C5-4E82-4068-B08C-5DAAEC6BE1E1}" srcId="{825C60A0-DCFE-455C-B28D-66A86847A96E}" destId="{144E5986-2BB2-4A15-B2FA-F94BA0833024}" srcOrd="1" destOrd="0" parTransId="{3DC7ACC7-0CEC-4E83-A4F3-CDAD16583BBF}" sibTransId="{06907881-7E63-429C-9A3C-352534B371DA}"/>
    <dgm:cxn modelId="{93AE3FDF-9FC5-4219-9AC0-0A2767DBC528}" type="presOf" srcId="{5D927A7A-24A6-4841-9A24-3C35425727E4}" destId="{BA97EB43-410C-465F-AD2A-795223803AC2}" srcOrd="0" destOrd="0" presId="urn:microsoft.com/office/officeart/2018/2/layout/IconLabelList"/>
    <dgm:cxn modelId="{82F7C4DA-1D4F-4051-B786-E176E4BC6C48}" type="presParOf" srcId="{89E6B915-259C-463B-BB0D-D6E4809068F4}" destId="{A2B7DFB4-E1E9-4695-9A87-BEF8DEE29F9C}" srcOrd="0" destOrd="0" presId="urn:microsoft.com/office/officeart/2018/2/layout/IconLabelList"/>
    <dgm:cxn modelId="{D4808F97-D23D-4816-8A43-0FD237185D49}" type="presParOf" srcId="{A2B7DFB4-E1E9-4695-9A87-BEF8DEE29F9C}" destId="{0358FFBE-D640-4FEA-BF2B-74DC81DC01F6}" srcOrd="0" destOrd="0" presId="urn:microsoft.com/office/officeart/2018/2/layout/IconLabelList"/>
    <dgm:cxn modelId="{8E9A2FE8-B71E-4EDB-8B68-2AB396F26271}" type="presParOf" srcId="{A2B7DFB4-E1E9-4695-9A87-BEF8DEE29F9C}" destId="{C3328A3A-F233-4E2E-8250-61469F8F91C7}" srcOrd="1" destOrd="0" presId="urn:microsoft.com/office/officeart/2018/2/layout/IconLabelList"/>
    <dgm:cxn modelId="{6A80410D-368E-4467-AE67-8E4B75361EA8}" type="presParOf" srcId="{A2B7DFB4-E1E9-4695-9A87-BEF8DEE29F9C}" destId="{C1E9B1C4-5BFE-49A5-B27D-78428313D1C9}" srcOrd="2" destOrd="0" presId="urn:microsoft.com/office/officeart/2018/2/layout/IconLabelList"/>
    <dgm:cxn modelId="{3FA618CD-D65D-4966-904B-D104F68B1346}" type="presParOf" srcId="{89E6B915-259C-463B-BB0D-D6E4809068F4}" destId="{F5E32EC4-0546-408B-B80C-EE7C599C0D33}" srcOrd="1" destOrd="0" presId="urn:microsoft.com/office/officeart/2018/2/layout/IconLabelList"/>
    <dgm:cxn modelId="{E077B8F6-B2E2-475D-9561-A69E4863B6E9}" type="presParOf" srcId="{89E6B915-259C-463B-BB0D-D6E4809068F4}" destId="{3074D0DF-001D-4921-BA7C-5E166C941526}" srcOrd="2" destOrd="0" presId="urn:microsoft.com/office/officeart/2018/2/layout/IconLabelList"/>
    <dgm:cxn modelId="{C14F4830-3ABF-416F-9C1B-54DE9606109E}" type="presParOf" srcId="{3074D0DF-001D-4921-BA7C-5E166C941526}" destId="{9F1D2D16-8514-4F83-BF82-4218CB27AB73}" srcOrd="0" destOrd="0" presId="urn:microsoft.com/office/officeart/2018/2/layout/IconLabelList"/>
    <dgm:cxn modelId="{B1FD8EAA-3890-4D75-A04E-242C39E7B92C}" type="presParOf" srcId="{3074D0DF-001D-4921-BA7C-5E166C941526}" destId="{F23BEAD0-0CCE-4594-ADD2-9EACA2BAAE43}" srcOrd="1" destOrd="0" presId="urn:microsoft.com/office/officeart/2018/2/layout/IconLabelList"/>
    <dgm:cxn modelId="{048DD2D1-0E46-4120-8B25-12A6262C8E0B}" type="presParOf" srcId="{3074D0DF-001D-4921-BA7C-5E166C941526}" destId="{B2AE7A1C-A6FB-4597-9BD8-80B1D646AFB5}" srcOrd="2" destOrd="0" presId="urn:microsoft.com/office/officeart/2018/2/layout/IconLabelList"/>
    <dgm:cxn modelId="{E6547573-EA00-411A-999A-AFC4E7C8C397}" type="presParOf" srcId="{89E6B915-259C-463B-BB0D-D6E4809068F4}" destId="{FEC75E84-7902-420D-B00D-56B569782DDB}" srcOrd="3" destOrd="0" presId="urn:microsoft.com/office/officeart/2018/2/layout/IconLabelList"/>
    <dgm:cxn modelId="{7F9994DC-F4AD-4EBA-995E-A1AE4E15A504}" type="presParOf" srcId="{89E6B915-259C-463B-BB0D-D6E4809068F4}" destId="{184AF222-FFF7-4BA7-8842-B30237C0FFB6}" srcOrd="4" destOrd="0" presId="urn:microsoft.com/office/officeart/2018/2/layout/IconLabelList"/>
    <dgm:cxn modelId="{09654C80-8A8B-4F3F-B517-1CE326FFBAB9}" type="presParOf" srcId="{184AF222-FFF7-4BA7-8842-B30237C0FFB6}" destId="{BB03407B-F432-44C3-961F-CCA5F109A5D9}" srcOrd="0" destOrd="0" presId="urn:microsoft.com/office/officeart/2018/2/layout/IconLabelList"/>
    <dgm:cxn modelId="{D5844D09-0B33-4D40-8714-75A181A7CAF1}" type="presParOf" srcId="{184AF222-FFF7-4BA7-8842-B30237C0FFB6}" destId="{BFD84F0B-1037-4E67-B972-403A4E70E96C}" srcOrd="1" destOrd="0" presId="urn:microsoft.com/office/officeart/2018/2/layout/IconLabelList"/>
    <dgm:cxn modelId="{3E20454B-0BF0-4E89-8C45-478010C2B9E3}" type="presParOf" srcId="{184AF222-FFF7-4BA7-8842-B30237C0FFB6}" destId="{BA97EB43-410C-465F-AD2A-795223803AC2}" srcOrd="2" destOrd="0" presId="urn:microsoft.com/office/officeart/2018/2/layout/IconLabelList"/>
    <dgm:cxn modelId="{D2357A57-EEA6-4A69-9F36-0B201712A22E}" type="presParOf" srcId="{89E6B915-259C-463B-BB0D-D6E4809068F4}" destId="{A630E638-FB3F-4646-AFA6-C7B67D0FF702}" srcOrd="5" destOrd="0" presId="urn:microsoft.com/office/officeart/2018/2/layout/IconLabelList"/>
    <dgm:cxn modelId="{71E14A9D-4B4A-4876-9104-7659B919BE3E}" type="presParOf" srcId="{89E6B915-259C-463B-BB0D-D6E4809068F4}" destId="{78E73048-5A09-4522-99A1-3438090594D4}" srcOrd="6" destOrd="0" presId="urn:microsoft.com/office/officeart/2018/2/layout/IconLabelList"/>
    <dgm:cxn modelId="{3A1616F4-5D46-441E-BEE6-DC3EB3256209}" type="presParOf" srcId="{78E73048-5A09-4522-99A1-3438090594D4}" destId="{D18C3883-5433-4E9A-907C-34994B429AAC}" srcOrd="0" destOrd="0" presId="urn:microsoft.com/office/officeart/2018/2/layout/IconLabelList"/>
    <dgm:cxn modelId="{D5B6EE5C-2E04-4433-A598-753673FB662D}" type="presParOf" srcId="{78E73048-5A09-4522-99A1-3438090594D4}" destId="{454A0A50-9186-4B52-A49E-80F36A5E84DC}" srcOrd="1" destOrd="0" presId="urn:microsoft.com/office/officeart/2018/2/layout/IconLabelList"/>
    <dgm:cxn modelId="{4BFED33F-795B-46C7-B032-AA8BCA0D9483}" type="presParOf" srcId="{78E73048-5A09-4522-99A1-3438090594D4}" destId="{2AA2E108-44C9-4718-975C-7F1C03A0DA73}" srcOrd="2" destOrd="0" presId="urn:microsoft.com/office/officeart/2018/2/layout/IconLabelList"/>
    <dgm:cxn modelId="{C7E3D522-A58A-4B39-9284-884DD4454EC1}" type="presParOf" srcId="{89E6B915-259C-463B-BB0D-D6E4809068F4}" destId="{F5150473-9BAC-49EB-84BD-70D153937118}" srcOrd="7" destOrd="0" presId="urn:microsoft.com/office/officeart/2018/2/layout/IconLabelList"/>
    <dgm:cxn modelId="{9BBB7994-AD82-40DD-974A-4368B3F75A77}" type="presParOf" srcId="{89E6B915-259C-463B-BB0D-D6E4809068F4}" destId="{10A6FB2B-F30F-44D5-9850-972BB776446E}" srcOrd="8" destOrd="0" presId="urn:microsoft.com/office/officeart/2018/2/layout/IconLabelList"/>
    <dgm:cxn modelId="{DFA98E52-FBE5-4D63-B063-C27E45EA60B7}" type="presParOf" srcId="{10A6FB2B-F30F-44D5-9850-972BB776446E}" destId="{6E9A8AC6-76B3-4E87-9EB6-FD15D54761D6}" srcOrd="0" destOrd="0" presId="urn:microsoft.com/office/officeart/2018/2/layout/IconLabelList"/>
    <dgm:cxn modelId="{0039A6EA-A5A8-48C5-8D1B-22CEFB1AC959}" type="presParOf" srcId="{10A6FB2B-F30F-44D5-9850-972BB776446E}" destId="{B2F1234E-A5E1-4A07-99BC-50DF71688137}" srcOrd="1" destOrd="0" presId="urn:microsoft.com/office/officeart/2018/2/layout/IconLabelList"/>
    <dgm:cxn modelId="{FC6F4AFF-4E93-4E25-A45D-9C14E83BBB54}" type="presParOf" srcId="{10A6FB2B-F30F-44D5-9850-972BB776446E}" destId="{BBB5EF7F-B308-4B19-9F17-17341DAE563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E5EF2E-BEE2-46A6-841A-76FDF468F9A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EBBB474-2552-4D3B-B5CF-DF399164F2F0}">
      <dgm:prSet phldrT="[Text]" custT="1"/>
      <dgm:spPr>
        <a:solidFill>
          <a:srgbClr val="008777"/>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with insecure immigration status</a:t>
          </a:r>
          <a:endParaRPr lang="en-GB" sz="1200" b="0">
            <a:solidFill>
              <a:schemeClr val="bg1"/>
            </a:solidFill>
            <a:latin typeface="Barlow" panose="00000500000000000000" pitchFamily="2" charset="0"/>
          </a:endParaRPr>
        </a:p>
      </dgm:t>
    </dgm:pt>
    <dgm:pt modelId="{20FFCB95-B15D-4998-82A4-942C93381865}" type="parTrans" cxnId="{CA3CE0DF-DEA5-4B9B-B12F-CDC3E7B0EB3D}">
      <dgm:prSet/>
      <dgm:spPr/>
      <dgm:t>
        <a:bodyPr/>
        <a:lstStyle/>
        <a:p>
          <a:endParaRPr lang="en-GB" sz="1200" b="0">
            <a:solidFill>
              <a:schemeClr val="bg1"/>
            </a:solidFill>
            <a:latin typeface="Barlow" panose="00000500000000000000" pitchFamily="2" charset="0"/>
          </a:endParaRPr>
        </a:p>
      </dgm:t>
    </dgm:pt>
    <dgm:pt modelId="{9F191120-62BC-4189-A36E-05C3B3CD9EF8}" type="sibTrans" cxnId="{CA3CE0DF-DEA5-4B9B-B12F-CDC3E7B0EB3D}">
      <dgm:prSet/>
      <dgm:spPr/>
      <dgm:t>
        <a:bodyPr/>
        <a:lstStyle/>
        <a:p>
          <a:endParaRPr lang="en-GB" sz="1200" b="0">
            <a:solidFill>
              <a:schemeClr val="bg1"/>
            </a:solidFill>
            <a:latin typeface="Barlow" panose="00000500000000000000" pitchFamily="2" charset="0"/>
          </a:endParaRPr>
        </a:p>
      </dgm:t>
    </dgm:pt>
    <dgm:pt modelId="{0818119D-9C85-490D-A008-22F71F366744}">
      <dgm:prSet phldrT="[Text]" custT="1"/>
      <dgm:spPr>
        <a:solidFill>
          <a:srgbClr val="CB0568"/>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experiencing homelessness</a:t>
          </a:r>
          <a:endParaRPr lang="en-GB" sz="1200" b="0">
            <a:solidFill>
              <a:schemeClr val="bg1"/>
            </a:solidFill>
            <a:latin typeface="Barlow" panose="00000500000000000000" pitchFamily="2" charset="0"/>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C9D5AAD6-6F72-49C1-A5C7-0F30C71580D9}" type="parTrans" cxnId="{F98A3131-1371-4F3F-AA6C-E8763CC67B14}">
      <dgm:prSet/>
      <dgm:spPr/>
      <dgm:t>
        <a:bodyPr/>
        <a:lstStyle/>
        <a:p>
          <a:endParaRPr lang="en-GB" sz="1200" b="0">
            <a:solidFill>
              <a:schemeClr val="bg1"/>
            </a:solidFill>
            <a:latin typeface="Barlow" panose="00000500000000000000" pitchFamily="2" charset="0"/>
          </a:endParaRPr>
        </a:p>
      </dgm:t>
    </dgm:pt>
    <dgm:pt modelId="{11E4CCB7-089D-439A-86E2-A29E81A1E9AD}" type="sibTrans" cxnId="{F98A3131-1371-4F3F-AA6C-E8763CC67B14}">
      <dgm:prSet/>
      <dgm:spPr/>
      <dgm:t>
        <a:bodyPr/>
        <a:lstStyle/>
        <a:p>
          <a:endParaRPr lang="en-GB" sz="1200" b="0">
            <a:solidFill>
              <a:schemeClr val="bg1"/>
            </a:solidFill>
            <a:latin typeface="Barlow" panose="00000500000000000000" pitchFamily="2" charset="0"/>
          </a:endParaRPr>
        </a:p>
      </dgm:t>
    </dgm:pt>
    <dgm:pt modelId="{4DB43154-1929-45E1-916A-02F45706EF57}">
      <dgm:prSet phldrT="[Text]" custT="1"/>
      <dgm:spPr>
        <a:solidFill>
          <a:srgbClr val="F37321"/>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from Gypsy, Roma and Traveller communities</a:t>
          </a:r>
          <a:endParaRPr lang="en-GB" sz="1200" b="0">
            <a:solidFill>
              <a:schemeClr val="bg1"/>
            </a:solidFill>
            <a:latin typeface="Barlow" panose="00000500000000000000" pitchFamily="2" charset="0"/>
          </a:endParaRPr>
        </a:p>
      </dgm:t>
      <dgm:extLst>
        <a:ext uri="{E40237B7-FDA0-4F09-8148-C483321AD2D9}">
          <dgm14:cNvPr xmlns:dgm14="http://schemas.microsoft.com/office/drawing/2010/diagram" id="0" name="">
            <a:hlinkClick xmlns:r="http://schemas.openxmlformats.org/officeDocument/2006/relationships" r:id="rId2"/>
          </dgm14:cNvPr>
        </a:ext>
      </dgm:extLst>
    </dgm:pt>
    <dgm:pt modelId="{D199F94D-9C3A-4B3F-9385-8EF91D061460}" type="parTrans" cxnId="{B63213DA-5DBC-4C08-A944-B4A16AA95EF5}">
      <dgm:prSet/>
      <dgm:spPr/>
      <dgm:t>
        <a:bodyPr/>
        <a:lstStyle/>
        <a:p>
          <a:endParaRPr lang="en-GB" sz="1200" b="0">
            <a:solidFill>
              <a:schemeClr val="bg1"/>
            </a:solidFill>
            <a:latin typeface="Barlow" panose="00000500000000000000" pitchFamily="2" charset="0"/>
          </a:endParaRPr>
        </a:p>
      </dgm:t>
    </dgm:pt>
    <dgm:pt modelId="{E9CD81E6-7150-45A7-8CA8-84F97CF1FFE4}" type="sibTrans" cxnId="{B63213DA-5DBC-4C08-A944-B4A16AA95EF5}">
      <dgm:prSet/>
      <dgm:spPr/>
      <dgm:t>
        <a:bodyPr/>
        <a:lstStyle/>
        <a:p>
          <a:endParaRPr lang="en-GB" sz="1200" b="0">
            <a:solidFill>
              <a:schemeClr val="bg1"/>
            </a:solidFill>
            <a:latin typeface="Barlow" panose="00000500000000000000" pitchFamily="2" charset="0"/>
          </a:endParaRPr>
        </a:p>
      </dgm:t>
    </dgm:pt>
    <dgm:pt modelId="{04D43212-629D-4406-84D9-A1D828EE19D5}">
      <dgm:prSet phldrT="[Text]" custT="1"/>
      <dgm:spPr>
        <a:solidFill>
          <a:srgbClr val="00A8EA"/>
        </a:solidFill>
      </dgm:spPr>
      <dgm:t>
        <a:bodyPr/>
        <a:lstStyle/>
        <a:p>
          <a:r>
            <a:rPr lang="en-GB" sz="1200" b="0">
              <a:solidFill>
                <a:schemeClr val="bg1"/>
              </a:solidFill>
              <a:latin typeface="Barlow" panose="00000500000000000000" pitchFamily="2" charset="0"/>
            </a:rPr>
            <a:t>People who sell sex</a:t>
          </a:r>
        </a:p>
      </dgm:t>
      <dgm:extLst>
        <a:ext uri="{E40237B7-FDA0-4F09-8148-C483321AD2D9}">
          <dgm14:cNvPr xmlns:dgm14="http://schemas.microsoft.com/office/drawing/2010/diagram" id="0" name="">
            <a:hlinkClick xmlns:r="http://schemas.openxmlformats.org/officeDocument/2006/relationships" r:id="rId3"/>
          </dgm14:cNvPr>
        </a:ext>
      </dgm:extLst>
    </dgm:pt>
    <dgm:pt modelId="{E924C1FE-A3C1-4724-9168-AE18484CA1A4}" type="parTrans" cxnId="{EB12575C-4AA4-4D87-946C-8FFE8A14DAB2}">
      <dgm:prSet/>
      <dgm:spPr/>
      <dgm:t>
        <a:bodyPr/>
        <a:lstStyle/>
        <a:p>
          <a:endParaRPr lang="en-GB" sz="1200" b="0">
            <a:solidFill>
              <a:schemeClr val="bg1"/>
            </a:solidFill>
            <a:latin typeface="Barlow" panose="00000500000000000000" pitchFamily="2" charset="0"/>
          </a:endParaRPr>
        </a:p>
      </dgm:t>
    </dgm:pt>
    <dgm:pt modelId="{97323DE2-C060-4098-9298-7F65699C9DCA}" type="sibTrans" cxnId="{EB12575C-4AA4-4D87-946C-8FFE8A14DAB2}">
      <dgm:prSet/>
      <dgm:spPr/>
      <dgm:t>
        <a:bodyPr/>
        <a:lstStyle/>
        <a:p>
          <a:endParaRPr lang="en-GB" sz="1200" b="0">
            <a:solidFill>
              <a:schemeClr val="bg1"/>
            </a:solidFill>
            <a:latin typeface="Barlow" panose="00000500000000000000" pitchFamily="2" charset="0"/>
          </a:endParaRPr>
        </a:p>
      </dgm:t>
    </dgm:pt>
    <dgm:pt modelId="{4C7E2C11-CCB2-4D1B-A131-EAFA7D123F80}">
      <dgm:prSet phldrT="[Text]" custT="1"/>
      <dgm:spPr>
        <a:solidFill>
          <a:srgbClr val="005CA7"/>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Survivors of modern day slavery </a:t>
          </a:r>
          <a:endParaRPr lang="en-GB" sz="1200" b="0">
            <a:solidFill>
              <a:schemeClr val="bg1"/>
            </a:solidFill>
            <a:latin typeface="Barlow" panose="00000500000000000000" pitchFamily="2" charset="0"/>
          </a:endParaRPr>
        </a:p>
      </dgm:t>
    </dgm:pt>
    <dgm:pt modelId="{D83BFEF4-CB81-4F52-93E3-D550CCAC45CC}" type="parTrans" cxnId="{5D3B8FAC-0371-41D4-B3D6-07FB0CB47B09}">
      <dgm:prSet/>
      <dgm:spPr/>
      <dgm:t>
        <a:bodyPr/>
        <a:lstStyle/>
        <a:p>
          <a:endParaRPr lang="en-GB" sz="1200" b="0">
            <a:solidFill>
              <a:schemeClr val="bg1"/>
            </a:solidFill>
            <a:latin typeface="Barlow" panose="00000500000000000000" pitchFamily="2" charset="0"/>
          </a:endParaRPr>
        </a:p>
      </dgm:t>
    </dgm:pt>
    <dgm:pt modelId="{73CAD453-E76D-4915-A5F4-C6FEC97C20F1}" type="sibTrans" cxnId="{5D3B8FAC-0371-41D4-B3D6-07FB0CB47B09}">
      <dgm:prSet/>
      <dgm:spPr/>
      <dgm:t>
        <a:bodyPr/>
        <a:lstStyle/>
        <a:p>
          <a:endParaRPr lang="en-GB" sz="1200" b="0">
            <a:solidFill>
              <a:schemeClr val="bg1"/>
            </a:solidFill>
            <a:latin typeface="Barlow" panose="00000500000000000000" pitchFamily="2" charset="0"/>
          </a:endParaRPr>
        </a:p>
      </dgm:t>
    </dgm:pt>
    <dgm:pt modelId="{29733FC5-B760-44B2-9547-3052E2D393C4}">
      <dgm:prSet phldrT="[Text]" custT="1"/>
      <dgm:spPr>
        <a:solidFill>
          <a:srgbClr val="9A3397"/>
        </a:solidFill>
      </dgm:spPr>
      <dgm:t>
        <a:bodyPr/>
        <a:lstStyle/>
        <a:p>
          <a:pPr>
            <a:buClr>
              <a:srgbClr val="000000"/>
            </a:buClr>
            <a:buSzTx/>
            <a:buFont typeface="Arial"/>
            <a:buNone/>
          </a:pPr>
          <a:r>
            <a:rPr kumimoji="0" lang="en-GB" sz="1200" b="0" i="0" u="none" strike="noStrike" cap="none" spc="0" normalizeH="0" baseline="0" noProof="0" dirty="0">
              <a:ln>
                <a:noFill/>
              </a:ln>
              <a:solidFill>
                <a:schemeClr val="bg1"/>
              </a:solidFill>
              <a:effectLst/>
              <a:uLnTx/>
              <a:uFillTx/>
              <a:latin typeface="Barlow" panose="00000500000000000000" pitchFamily="2" charset="0"/>
              <a:ea typeface="Helvetica Neue"/>
              <a:cs typeface="Helvetica Neue"/>
              <a:sym typeface="Helvetica Neue"/>
            </a:rPr>
            <a:t>People who have experienced domestic violence </a:t>
          </a:r>
          <a:endParaRPr lang="en-GB" sz="1200" b="0" dirty="0">
            <a:solidFill>
              <a:schemeClr val="bg1"/>
            </a:solidFill>
            <a:latin typeface="Barlow" panose="00000500000000000000" pitchFamily="2" charset="0"/>
          </a:endParaRPr>
        </a:p>
      </dgm:t>
    </dgm:pt>
    <dgm:pt modelId="{A5B0A6B8-5434-499C-AA8E-8C773620464F}" type="parTrans" cxnId="{33460700-B6DA-4B4B-ABFF-12605576FD9A}">
      <dgm:prSet/>
      <dgm:spPr/>
      <dgm:t>
        <a:bodyPr/>
        <a:lstStyle/>
        <a:p>
          <a:endParaRPr lang="en-GB" sz="1200" b="0">
            <a:solidFill>
              <a:schemeClr val="bg1"/>
            </a:solidFill>
            <a:latin typeface="Barlow" panose="00000500000000000000" pitchFamily="2" charset="0"/>
          </a:endParaRPr>
        </a:p>
      </dgm:t>
    </dgm:pt>
    <dgm:pt modelId="{BF38D583-82CD-4100-BDEA-F849B99CCBA1}" type="sibTrans" cxnId="{33460700-B6DA-4B4B-ABFF-12605576FD9A}">
      <dgm:prSet/>
      <dgm:spPr/>
      <dgm:t>
        <a:bodyPr/>
        <a:lstStyle/>
        <a:p>
          <a:endParaRPr lang="en-GB" sz="1200" b="0">
            <a:solidFill>
              <a:schemeClr val="bg1"/>
            </a:solidFill>
            <a:latin typeface="Barlow" panose="00000500000000000000" pitchFamily="2" charset="0"/>
          </a:endParaRPr>
        </a:p>
      </dgm:t>
    </dgm:pt>
    <dgm:pt modelId="{EAC18774-4CBA-451E-8E4C-2762D1F1675B}">
      <dgm:prSet phldrT="[Text]" custT="1"/>
      <dgm:spPr>
        <a:solidFill>
          <a:srgbClr val="008777"/>
        </a:solidFill>
      </dgm:spPr>
      <dgm:t>
        <a:bodyPr/>
        <a:lstStyle/>
        <a:p>
          <a:pPr>
            <a:buClr>
              <a:srgbClr val="000000"/>
            </a:buClr>
            <a:buSzTx/>
            <a:buFont typeface="Arial"/>
            <a:buNone/>
          </a:pPr>
          <a:r>
            <a:rPr lang="en-GB" sz="1200" b="0">
              <a:solidFill>
                <a:schemeClr val="bg1"/>
              </a:solidFill>
              <a:latin typeface="Barlow" panose="00000500000000000000" pitchFamily="2" charset="0"/>
            </a:rPr>
            <a:t>People recently released from prison</a:t>
          </a:r>
        </a:p>
      </dgm:t>
    </dgm:pt>
    <dgm:pt modelId="{0384CD59-802C-464D-9230-9459BB6B756F}" type="parTrans" cxnId="{0C4564E2-E97A-463F-807B-7D2E915AE5D6}">
      <dgm:prSet/>
      <dgm:spPr/>
      <dgm:t>
        <a:bodyPr/>
        <a:lstStyle/>
        <a:p>
          <a:endParaRPr lang="en-GB" sz="1200" b="0">
            <a:solidFill>
              <a:schemeClr val="bg1"/>
            </a:solidFill>
            <a:latin typeface="Barlow" panose="00000500000000000000" pitchFamily="2" charset="0"/>
          </a:endParaRPr>
        </a:p>
      </dgm:t>
    </dgm:pt>
    <dgm:pt modelId="{CD5B7CC4-90D8-47E9-9813-AB591EBBFE01}" type="sibTrans" cxnId="{0C4564E2-E97A-463F-807B-7D2E915AE5D6}">
      <dgm:prSet/>
      <dgm:spPr/>
      <dgm:t>
        <a:bodyPr/>
        <a:lstStyle/>
        <a:p>
          <a:endParaRPr lang="en-GB" sz="1200" b="0">
            <a:solidFill>
              <a:schemeClr val="bg1"/>
            </a:solidFill>
            <a:latin typeface="Barlow" panose="00000500000000000000" pitchFamily="2" charset="0"/>
          </a:endParaRPr>
        </a:p>
      </dgm:t>
    </dgm:pt>
    <dgm:pt modelId="{802B56C3-F52B-498C-B89B-335596F72EB3}">
      <dgm:prSet phldrT="[Text]" custT="1"/>
      <dgm:spPr>
        <a:solidFill>
          <a:srgbClr val="CB0568"/>
        </a:solidFill>
      </dgm:spPr>
      <dgm:t>
        <a:bodyPr/>
        <a:lstStyle/>
        <a:p>
          <a:pPr>
            <a:buClr>
              <a:srgbClr val="000000"/>
            </a:buClr>
            <a:buSzTx/>
            <a:buFont typeface="Arial"/>
            <a:buNone/>
          </a:pPr>
          <a:r>
            <a:rPr lang="en-GB" sz="1200" b="0" dirty="0">
              <a:solidFill>
                <a:schemeClr val="bg1"/>
              </a:solidFill>
              <a:latin typeface="Barlow" panose="00000500000000000000" pitchFamily="2" charset="0"/>
            </a:rPr>
            <a:t>People with learning disabilities</a:t>
          </a:r>
        </a:p>
      </dgm:t>
    </dgm:pt>
    <dgm:pt modelId="{F531A6DC-F15F-4D25-99A8-A56A291C95B9}" type="parTrans" cxnId="{06627ACB-C017-45E4-B8E1-DA313175658F}">
      <dgm:prSet/>
      <dgm:spPr/>
      <dgm:t>
        <a:bodyPr/>
        <a:lstStyle/>
        <a:p>
          <a:endParaRPr lang="en-GB" sz="1200" b="0">
            <a:solidFill>
              <a:schemeClr val="bg1"/>
            </a:solidFill>
            <a:latin typeface="Barlow" panose="00000500000000000000" pitchFamily="2" charset="0"/>
          </a:endParaRPr>
        </a:p>
      </dgm:t>
    </dgm:pt>
    <dgm:pt modelId="{773E2D3C-AE71-4AC8-8FCF-80EDD95FD91B}" type="sibTrans" cxnId="{06627ACB-C017-45E4-B8E1-DA313175658F}">
      <dgm:prSet/>
      <dgm:spPr/>
      <dgm:t>
        <a:bodyPr/>
        <a:lstStyle/>
        <a:p>
          <a:endParaRPr lang="en-GB" sz="1200" b="0">
            <a:solidFill>
              <a:schemeClr val="bg1"/>
            </a:solidFill>
            <a:latin typeface="Barlow" panose="00000500000000000000" pitchFamily="2" charset="0"/>
          </a:endParaRPr>
        </a:p>
      </dgm:t>
    </dgm:pt>
    <dgm:pt modelId="{C260706E-5D95-4F79-8FA1-463F2DE64C1B}" type="pres">
      <dgm:prSet presAssocID="{49E5EF2E-BEE2-46A6-841A-76FDF468F9AA}" presName="diagram" presStyleCnt="0">
        <dgm:presLayoutVars>
          <dgm:dir/>
          <dgm:resizeHandles val="exact"/>
        </dgm:presLayoutVars>
      </dgm:prSet>
      <dgm:spPr/>
    </dgm:pt>
    <dgm:pt modelId="{026717D2-6E4B-46B2-92F2-959E6AE00360}" type="pres">
      <dgm:prSet presAssocID="{3EBBB474-2552-4D3B-B5CF-DF399164F2F0}" presName="node" presStyleLbl="node1" presStyleIdx="0" presStyleCnt="8">
        <dgm:presLayoutVars>
          <dgm:bulletEnabled val="1"/>
        </dgm:presLayoutVars>
      </dgm:prSet>
      <dgm:spPr/>
    </dgm:pt>
    <dgm:pt modelId="{B8DA065A-D801-4E70-8E61-D5B3C34EDB73}" type="pres">
      <dgm:prSet presAssocID="{9F191120-62BC-4189-A36E-05C3B3CD9EF8}" presName="sibTrans" presStyleCnt="0"/>
      <dgm:spPr/>
    </dgm:pt>
    <dgm:pt modelId="{679DD934-D1B2-4E34-A60D-264C7FAA174C}" type="pres">
      <dgm:prSet presAssocID="{0818119D-9C85-490D-A008-22F71F366744}" presName="node" presStyleLbl="node1" presStyleIdx="1" presStyleCnt="8">
        <dgm:presLayoutVars>
          <dgm:bulletEnabled val="1"/>
        </dgm:presLayoutVars>
      </dgm:prSet>
      <dgm:spPr/>
    </dgm:pt>
    <dgm:pt modelId="{B86E04DC-7D78-4145-A6F5-1C40399D4E85}" type="pres">
      <dgm:prSet presAssocID="{11E4CCB7-089D-439A-86E2-A29E81A1E9AD}" presName="sibTrans" presStyleCnt="0"/>
      <dgm:spPr/>
    </dgm:pt>
    <dgm:pt modelId="{A813D6E0-E739-4715-916F-D418C1A1C5D5}" type="pres">
      <dgm:prSet presAssocID="{4DB43154-1929-45E1-916A-02F45706EF57}" presName="node" presStyleLbl="node1" presStyleIdx="2" presStyleCnt="8">
        <dgm:presLayoutVars>
          <dgm:bulletEnabled val="1"/>
        </dgm:presLayoutVars>
      </dgm:prSet>
      <dgm:spPr/>
    </dgm:pt>
    <dgm:pt modelId="{1CA0B5F4-A72A-41A2-8CD8-57C0BD7E9FCE}" type="pres">
      <dgm:prSet presAssocID="{E9CD81E6-7150-45A7-8CA8-84F97CF1FFE4}" presName="sibTrans" presStyleCnt="0"/>
      <dgm:spPr/>
    </dgm:pt>
    <dgm:pt modelId="{DC7A1641-2076-4607-8D23-C552DAFB9B75}" type="pres">
      <dgm:prSet presAssocID="{04D43212-629D-4406-84D9-A1D828EE19D5}" presName="node" presStyleLbl="node1" presStyleIdx="3" presStyleCnt="8">
        <dgm:presLayoutVars>
          <dgm:bulletEnabled val="1"/>
        </dgm:presLayoutVars>
      </dgm:prSet>
      <dgm:spPr/>
    </dgm:pt>
    <dgm:pt modelId="{10014B5B-B5F2-49F2-ACB7-28B9873096A9}" type="pres">
      <dgm:prSet presAssocID="{97323DE2-C060-4098-9298-7F65699C9DCA}" presName="sibTrans" presStyleCnt="0"/>
      <dgm:spPr/>
    </dgm:pt>
    <dgm:pt modelId="{FA0A0F25-538C-4D35-9659-84BEA3BCA55D}" type="pres">
      <dgm:prSet presAssocID="{29733FC5-B760-44B2-9547-3052E2D393C4}" presName="node" presStyleLbl="node1" presStyleIdx="4" presStyleCnt="8">
        <dgm:presLayoutVars>
          <dgm:bulletEnabled val="1"/>
        </dgm:presLayoutVars>
      </dgm:prSet>
      <dgm:spPr/>
    </dgm:pt>
    <dgm:pt modelId="{4F21540C-0BD4-4366-A6F7-93B686B894F6}" type="pres">
      <dgm:prSet presAssocID="{BF38D583-82CD-4100-BDEA-F849B99CCBA1}" presName="sibTrans" presStyleCnt="0"/>
      <dgm:spPr/>
    </dgm:pt>
    <dgm:pt modelId="{EEA2452C-CC84-419D-881F-798F2CF03226}" type="pres">
      <dgm:prSet presAssocID="{4C7E2C11-CCB2-4D1B-A131-EAFA7D123F80}" presName="node" presStyleLbl="node1" presStyleIdx="5" presStyleCnt="8">
        <dgm:presLayoutVars>
          <dgm:bulletEnabled val="1"/>
        </dgm:presLayoutVars>
      </dgm:prSet>
      <dgm:spPr/>
    </dgm:pt>
    <dgm:pt modelId="{B4BFA1F4-D004-441D-B74D-A1B0BA050198}" type="pres">
      <dgm:prSet presAssocID="{73CAD453-E76D-4915-A5F4-C6FEC97C20F1}" presName="sibTrans" presStyleCnt="0"/>
      <dgm:spPr/>
    </dgm:pt>
    <dgm:pt modelId="{3501F352-1A76-492B-8AD1-DD3E417A0938}" type="pres">
      <dgm:prSet presAssocID="{EAC18774-4CBA-451E-8E4C-2762D1F1675B}" presName="node" presStyleLbl="node1" presStyleIdx="6" presStyleCnt="8">
        <dgm:presLayoutVars>
          <dgm:bulletEnabled val="1"/>
        </dgm:presLayoutVars>
      </dgm:prSet>
      <dgm:spPr/>
    </dgm:pt>
    <dgm:pt modelId="{D1D99BB9-3F74-476C-930D-BE7489F4589D}" type="pres">
      <dgm:prSet presAssocID="{CD5B7CC4-90D8-47E9-9813-AB591EBBFE01}" presName="sibTrans" presStyleCnt="0"/>
      <dgm:spPr/>
    </dgm:pt>
    <dgm:pt modelId="{00B026B4-A83C-4B73-BC3C-7310D65EC697}" type="pres">
      <dgm:prSet presAssocID="{802B56C3-F52B-498C-B89B-335596F72EB3}" presName="node" presStyleLbl="node1" presStyleIdx="7" presStyleCnt="8">
        <dgm:presLayoutVars>
          <dgm:bulletEnabled val="1"/>
        </dgm:presLayoutVars>
      </dgm:prSet>
      <dgm:spPr/>
    </dgm:pt>
  </dgm:ptLst>
  <dgm:cxnLst>
    <dgm:cxn modelId="{33460700-B6DA-4B4B-ABFF-12605576FD9A}" srcId="{49E5EF2E-BEE2-46A6-841A-76FDF468F9AA}" destId="{29733FC5-B760-44B2-9547-3052E2D393C4}" srcOrd="4" destOrd="0" parTransId="{A5B0A6B8-5434-499C-AA8E-8C773620464F}" sibTransId="{BF38D583-82CD-4100-BDEA-F849B99CCBA1}"/>
    <dgm:cxn modelId="{D21F5F01-4451-4624-A94A-D6B0EF35D00C}" type="presOf" srcId="{4C7E2C11-CCB2-4D1B-A131-EAFA7D123F80}" destId="{EEA2452C-CC84-419D-881F-798F2CF03226}" srcOrd="0" destOrd="0" presId="urn:microsoft.com/office/officeart/2005/8/layout/default"/>
    <dgm:cxn modelId="{F98A3131-1371-4F3F-AA6C-E8763CC67B14}" srcId="{49E5EF2E-BEE2-46A6-841A-76FDF468F9AA}" destId="{0818119D-9C85-490D-A008-22F71F366744}" srcOrd="1" destOrd="0" parTransId="{C9D5AAD6-6F72-49C1-A5C7-0F30C71580D9}" sibTransId="{11E4CCB7-089D-439A-86E2-A29E81A1E9AD}"/>
    <dgm:cxn modelId="{EB12575C-4AA4-4D87-946C-8FFE8A14DAB2}" srcId="{49E5EF2E-BEE2-46A6-841A-76FDF468F9AA}" destId="{04D43212-629D-4406-84D9-A1D828EE19D5}" srcOrd="3" destOrd="0" parTransId="{E924C1FE-A3C1-4724-9168-AE18484CA1A4}" sibTransId="{97323DE2-C060-4098-9298-7F65699C9DCA}"/>
    <dgm:cxn modelId="{A4E67251-3744-478A-B5B1-4AF8A01D7CA8}" type="presOf" srcId="{4DB43154-1929-45E1-916A-02F45706EF57}" destId="{A813D6E0-E739-4715-916F-D418C1A1C5D5}" srcOrd="0" destOrd="0" presId="urn:microsoft.com/office/officeart/2005/8/layout/default"/>
    <dgm:cxn modelId="{7CDC98A7-3953-482E-91EA-D0B3002696E7}" type="presOf" srcId="{802B56C3-F52B-498C-B89B-335596F72EB3}" destId="{00B026B4-A83C-4B73-BC3C-7310D65EC697}" srcOrd="0" destOrd="0" presId="urn:microsoft.com/office/officeart/2005/8/layout/default"/>
    <dgm:cxn modelId="{5D3B8FAC-0371-41D4-B3D6-07FB0CB47B09}" srcId="{49E5EF2E-BEE2-46A6-841A-76FDF468F9AA}" destId="{4C7E2C11-CCB2-4D1B-A131-EAFA7D123F80}" srcOrd="5" destOrd="0" parTransId="{D83BFEF4-CB81-4F52-93E3-D550CCAC45CC}" sibTransId="{73CAD453-E76D-4915-A5F4-C6FEC97C20F1}"/>
    <dgm:cxn modelId="{A227A7B4-6DD2-4A66-89B6-364FA2A2238A}" type="presOf" srcId="{04D43212-629D-4406-84D9-A1D828EE19D5}" destId="{DC7A1641-2076-4607-8D23-C552DAFB9B75}" srcOrd="0" destOrd="0" presId="urn:microsoft.com/office/officeart/2005/8/layout/default"/>
    <dgm:cxn modelId="{06627ACB-C017-45E4-B8E1-DA313175658F}" srcId="{49E5EF2E-BEE2-46A6-841A-76FDF468F9AA}" destId="{802B56C3-F52B-498C-B89B-335596F72EB3}" srcOrd="7" destOrd="0" parTransId="{F531A6DC-F15F-4D25-99A8-A56A291C95B9}" sibTransId="{773E2D3C-AE71-4AC8-8FCF-80EDD95FD91B}"/>
    <dgm:cxn modelId="{B63213DA-5DBC-4C08-A944-B4A16AA95EF5}" srcId="{49E5EF2E-BEE2-46A6-841A-76FDF468F9AA}" destId="{4DB43154-1929-45E1-916A-02F45706EF57}" srcOrd="2" destOrd="0" parTransId="{D199F94D-9C3A-4B3F-9385-8EF91D061460}" sibTransId="{E9CD81E6-7150-45A7-8CA8-84F97CF1FFE4}"/>
    <dgm:cxn modelId="{378305DB-8090-4026-B8CB-2712A2E9ADBD}" type="presOf" srcId="{49E5EF2E-BEE2-46A6-841A-76FDF468F9AA}" destId="{C260706E-5D95-4F79-8FA1-463F2DE64C1B}" srcOrd="0" destOrd="0" presId="urn:microsoft.com/office/officeart/2005/8/layout/default"/>
    <dgm:cxn modelId="{CA3CE0DF-DEA5-4B9B-B12F-CDC3E7B0EB3D}" srcId="{49E5EF2E-BEE2-46A6-841A-76FDF468F9AA}" destId="{3EBBB474-2552-4D3B-B5CF-DF399164F2F0}" srcOrd="0" destOrd="0" parTransId="{20FFCB95-B15D-4998-82A4-942C93381865}" sibTransId="{9F191120-62BC-4189-A36E-05C3B3CD9EF8}"/>
    <dgm:cxn modelId="{0C4564E2-E97A-463F-807B-7D2E915AE5D6}" srcId="{49E5EF2E-BEE2-46A6-841A-76FDF468F9AA}" destId="{EAC18774-4CBA-451E-8E4C-2762D1F1675B}" srcOrd="6" destOrd="0" parTransId="{0384CD59-802C-464D-9230-9459BB6B756F}" sibTransId="{CD5B7CC4-90D8-47E9-9813-AB591EBBFE01}"/>
    <dgm:cxn modelId="{57D749E6-6582-4788-933E-64337E2149B1}" type="presOf" srcId="{EAC18774-4CBA-451E-8E4C-2762D1F1675B}" destId="{3501F352-1A76-492B-8AD1-DD3E417A0938}" srcOrd="0" destOrd="0" presId="urn:microsoft.com/office/officeart/2005/8/layout/default"/>
    <dgm:cxn modelId="{63C83AEF-CC3D-41F3-8A8E-B9868BD1272E}" type="presOf" srcId="{0818119D-9C85-490D-A008-22F71F366744}" destId="{679DD934-D1B2-4E34-A60D-264C7FAA174C}" srcOrd="0" destOrd="0" presId="urn:microsoft.com/office/officeart/2005/8/layout/default"/>
    <dgm:cxn modelId="{A3FA45F8-5CDC-4D26-BDD6-F5CC47CD5C92}" type="presOf" srcId="{3EBBB474-2552-4D3B-B5CF-DF399164F2F0}" destId="{026717D2-6E4B-46B2-92F2-959E6AE00360}" srcOrd="0" destOrd="0" presId="urn:microsoft.com/office/officeart/2005/8/layout/default"/>
    <dgm:cxn modelId="{F9C89FFA-0B7A-4312-8D07-D9C8864D5842}" type="presOf" srcId="{29733FC5-B760-44B2-9547-3052E2D393C4}" destId="{FA0A0F25-538C-4D35-9659-84BEA3BCA55D}" srcOrd="0" destOrd="0" presId="urn:microsoft.com/office/officeart/2005/8/layout/default"/>
    <dgm:cxn modelId="{C14E5137-1BE7-4F57-BD9B-D39A404988BA}" type="presParOf" srcId="{C260706E-5D95-4F79-8FA1-463F2DE64C1B}" destId="{026717D2-6E4B-46B2-92F2-959E6AE00360}" srcOrd="0" destOrd="0" presId="urn:microsoft.com/office/officeart/2005/8/layout/default"/>
    <dgm:cxn modelId="{F051ADDA-6877-44EE-84A8-C076121CCAF8}" type="presParOf" srcId="{C260706E-5D95-4F79-8FA1-463F2DE64C1B}" destId="{B8DA065A-D801-4E70-8E61-D5B3C34EDB73}" srcOrd="1" destOrd="0" presId="urn:microsoft.com/office/officeart/2005/8/layout/default"/>
    <dgm:cxn modelId="{9E40B850-E1DA-4DB9-B2DA-61DB59C9629B}" type="presParOf" srcId="{C260706E-5D95-4F79-8FA1-463F2DE64C1B}" destId="{679DD934-D1B2-4E34-A60D-264C7FAA174C}" srcOrd="2" destOrd="0" presId="urn:microsoft.com/office/officeart/2005/8/layout/default"/>
    <dgm:cxn modelId="{E86ED5F2-6549-4418-9EE0-7DF02475894A}" type="presParOf" srcId="{C260706E-5D95-4F79-8FA1-463F2DE64C1B}" destId="{B86E04DC-7D78-4145-A6F5-1C40399D4E85}" srcOrd="3" destOrd="0" presId="urn:microsoft.com/office/officeart/2005/8/layout/default"/>
    <dgm:cxn modelId="{10D6AD12-4B2A-4007-B4A0-B5AE30C41D9F}" type="presParOf" srcId="{C260706E-5D95-4F79-8FA1-463F2DE64C1B}" destId="{A813D6E0-E739-4715-916F-D418C1A1C5D5}" srcOrd="4" destOrd="0" presId="urn:microsoft.com/office/officeart/2005/8/layout/default"/>
    <dgm:cxn modelId="{1FCB5AE8-19E9-4017-B94F-024D3D27D8D2}" type="presParOf" srcId="{C260706E-5D95-4F79-8FA1-463F2DE64C1B}" destId="{1CA0B5F4-A72A-41A2-8CD8-57C0BD7E9FCE}" srcOrd="5" destOrd="0" presId="urn:microsoft.com/office/officeart/2005/8/layout/default"/>
    <dgm:cxn modelId="{CD53B868-40FB-40BD-88F8-14E529018A1E}" type="presParOf" srcId="{C260706E-5D95-4F79-8FA1-463F2DE64C1B}" destId="{DC7A1641-2076-4607-8D23-C552DAFB9B75}" srcOrd="6" destOrd="0" presId="urn:microsoft.com/office/officeart/2005/8/layout/default"/>
    <dgm:cxn modelId="{417EA36A-7A91-4366-BD42-51367D4F6939}" type="presParOf" srcId="{C260706E-5D95-4F79-8FA1-463F2DE64C1B}" destId="{10014B5B-B5F2-49F2-ACB7-28B9873096A9}" srcOrd="7" destOrd="0" presId="urn:microsoft.com/office/officeart/2005/8/layout/default"/>
    <dgm:cxn modelId="{DEAB03B8-2545-47A6-8DF4-106A1E4AACFF}" type="presParOf" srcId="{C260706E-5D95-4F79-8FA1-463F2DE64C1B}" destId="{FA0A0F25-538C-4D35-9659-84BEA3BCA55D}" srcOrd="8" destOrd="0" presId="urn:microsoft.com/office/officeart/2005/8/layout/default"/>
    <dgm:cxn modelId="{0D763ADC-BD07-45C3-A8FE-547A34DE522A}" type="presParOf" srcId="{C260706E-5D95-4F79-8FA1-463F2DE64C1B}" destId="{4F21540C-0BD4-4366-A6F7-93B686B894F6}" srcOrd="9" destOrd="0" presId="urn:microsoft.com/office/officeart/2005/8/layout/default"/>
    <dgm:cxn modelId="{6F980773-A033-4750-98A1-DEF409D0F77A}" type="presParOf" srcId="{C260706E-5D95-4F79-8FA1-463F2DE64C1B}" destId="{EEA2452C-CC84-419D-881F-798F2CF03226}" srcOrd="10" destOrd="0" presId="urn:microsoft.com/office/officeart/2005/8/layout/default"/>
    <dgm:cxn modelId="{5B38DE4D-2ADF-49D5-9D60-041C3A9D3219}" type="presParOf" srcId="{C260706E-5D95-4F79-8FA1-463F2DE64C1B}" destId="{B4BFA1F4-D004-441D-B74D-A1B0BA050198}" srcOrd="11" destOrd="0" presId="urn:microsoft.com/office/officeart/2005/8/layout/default"/>
    <dgm:cxn modelId="{23E87218-548F-458F-A7D7-2FBAC2952838}" type="presParOf" srcId="{C260706E-5D95-4F79-8FA1-463F2DE64C1B}" destId="{3501F352-1A76-492B-8AD1-DD3E417A0938}" srcOrd="12" destOrd="0" presId="urn:microsoft.com/office/officeart/2005/8/layout/default"/>
    <dgm:cxn modelId="{D1CB3E91-928E-46D0-9838-62EDDC825836}" type="presParOf" srcId="{C260706E-5D95-4F79-8FA1-463F2DE64C1B}" destId="{D1D99BB9-3F74-476C-930D-BE7489F4589D}" srcOrd="13" destOrd="0" presId="urn:microsoft.com/office/officeart/2005/8/layout/default"/>
    <dgm:cxn modelId="{F55F2CF7-3778-4F29-A99F-F36D749D3C5B}" type="presParOf" srcId="{C260706E-5D95-4F79-8FA1-463F2DE64C1B}" destId="{00B026B4-A83C-4B73-BC3C-7310D65EC697}"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A7051BD-A4DF-400E-96A6-8E96D963DF7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C11A757-F574-4BF8-B74C-721B4371E6F5}">
      <dgm:prSet phldrT="[Text]" custT="1"/>
      <dgm:spPr>
        <a:solidFill>
          <a:srgbClr val="92278F"/>
        </a:solidFill>
      </dgm:spPr>
      <dgm:t>
        <a:bodyPr/>
        <a:lstStyle/>
        <a:p>
          <a:r>
            <a:rPr lang="en-GB" sz="2500">
              <a:solidFill>
                <a:schemeClr val="bg1"/>
              </a:solidFill>
              <a:latin typeface="Barlow" panose="00000500000000000000" pitchFamily="2" charset="0"/>
              <a:ea typeface="Helvetica Neue" charset="0"/>
              <a:cs typeface="Arial" panose="020B0604020202020204" pitchFamily="34" charset="0"/>
            </a:rPr>
            <a:t>Asylum seeker</a:t>
          </a:r>
          <a:endParaRPr lang="en-GB" sz="2500">
            <a:latin typeface="Barlow" panose="00000500000000000000" pitchFamily="2" charset="0"/>
            <a:cs typeface="Arial" panose="020B0604020202020204" pitchFamily="34" charset="0"/>
          </a:endParaRPr>
        </a:p>
      </dgm:t>
    </dgm:pt>
    <dgm:pt modelId="{FBBDE7D6-675B-4D6E-A4A5-245B5E09CCF7}" type="parTrans" cxnId="{5222C4FD-CCF6-41C5-AEC1-ACCC4D144132}">
      <dgm:prSet/>
      <dgm:spPr/>
      <dgm:t>
        <a:bodyPr/>
        <a:lstStyle/>
        <a:p>
          <a:endParaRPr lang="en-GB">
            <a:latin typeface="Barlow" panose="00000500000000000000" pitchFamily="2" charset="0"/>
          </a:endParaRPr>
        </a:p>
      </dgm:t>
    </dgm:pt>
    <dgm:pt modelId="{364C9B1A-9D38-4707-9407-4A29266880A6}" type="sibTrans" cxnId="{5222C4FD-CCF6-41C5-AEC1-ACCC4D144132}">
      <dgm:prSet/>
      <dgm:spPr/>
      <dgm:t>
        <a:bodyPr/>
        <a:lstStyle/>
        <a:p>
          <a:endParaRPr lang="en-GB">
            <a:latin typeface="Barlow" panose="00000500000000000000" pitchFamily="2" charset="0"/>
          </a:endParaRPr>
        </a:p>
      </dgm:t>
    </dgm:pt>
    <dgm:pt modelId="{A63BB9B0-3B50-4D47-B2E0-98E5346D42AA}">
      <dgm:prSet phldrT="[Text]"/>
      <dgm:spPr>
        <a:solidFill>
          <a:srgbClr val="92278F">
            <a:alpha val="13000"/>
          </a:srgbClr>
        </a:solidFill>
      </dgm:spPr>
      <dgm:t>
        <a:bodyPr/>
        <a:lstStyle/>
        <a:p>
          <a:pPr>
            <a:buNone/>
          </a:pPr>
          <a:r>
            <a:rPr lang="en-GB">
              <a:solidFill>
                <a:schemeClr val="tx1"/>
              </a:solidFill>
              <a:latin typeface="Barlow" panose="00000500000000000000" pitchFamily="2" charset="0"/>
              <a:ea typeface="Helvetica Neue" charset="0"/>
              <a:cs typeface="Helvetica Neue" charset="0"/>
            </a:rPr>
            <a:t>	A person who has left their country of origin and applied for asylum in another country but whose application has not yet been concluded.</a:t>
          </a:r>
          <a:endParaRPr lang="en-GB">
            <a:latin typeface="Barlow" panose="00000500000000000000" pitchFamily="2" charset="0"/>
          </a:endParaRPr>
        </a:p>
      </dgm:t>
    </dgm:pt>
    <dgm:pt modelId="{9B2CC09F-C68E-41E4-B114-0D58C0A2D76F}" type="parTrans" cxnId="{27694E6C-6743-41A8-A92F-95CC6AC4B051}">
      <dgm:prSet/>
      <dgm:spPr/>
      <dgm:t>
        <a:bodyPr/>
        <a:lstStyle/>
        <a:p>
          <a:endParaRPr lang="en-GB">
            <a:latin typeface="Barlow" panose="00000500000000000000" pitchFamily="2" charset="0"/>
          </a:endParaRPr>
        </a:p>
      </dgm:t>
    </dgm:pt>
    <dgm:pt modelId="{54FF44C8-E0C7-42DE-A201-141443E7D0EE}" type="sibTrans" cxnId="{27694E6C-6743-41A8-A92F-95CC6AC4B051}">
      <dgm:prSet/>
      <dgm:spPr/>
      <dgm:t>
        <a:bodyPr/>
        <a:lstStyle/>
        <a:p>
          <a:endParaRPr lang="en-GB">
            <a:latin typeface="Barlow" panose="00000500000000000000" pitchFamily="2" charset="0"/>
          </a:endParaRPr>
        </a:p>
      </dgm:t>
    </dgm:pt>
    <dgm:pt modelId="{6E734FCB-5458-4B0A-B57B-933A7F60846C}">
      <dgm:prSet phldrT="[Text]" custT="1"/>
      <dgm:spPr>
        <a:solidFill>
          <a:srgbClr val="008876"/>
        </a:solidFill>
      </dgm:spPr>
      <dgm:t>
        <a:bodyPr/>
        <a:lstStyle/>
        <a:p>
          <a:r>
            <a:rPr lang="en-GB" sz="2500">
              <a:solidFill>
                <a:schemeClr val="bg1"/>
              </a:solidFill>
              <a:latin typeface="Barlow" panose="00000500000000000000" pitchFamily="2" charset="0"/>
              <a:ea typeface="Helvetica Neue" charset="0"/>
              <a:cs typeface="Arial" panose="020B0604020202020204" pitchFamily="34" charset="0"/>
            </a:rPr>
            <a:t>Refused asylum seeker</a:t>
          </a:r>
          <a:endParaRPr lang="en-GB" sz="2500">
            <a:latin typeface="Barlow" panose="00000500000000000000" pitchFamily="2" charset="0"/>
            <a:cs typeface="Arial" panose="020B0604020202020204" pitchFamily="34" charset="0"/>
          </a:endParaRPr>
        </a:p>
      </dgm:t>
    </dgm:pt>
    <dgm:pt modelId="{9F41980D-28C5-482D-922A-9722A4226988}" type="parTrans" cxnId="{DA5A7B9A-8B92-4FFB-9F5E-E0DFAE2DA313}">
      <dgm:prSet/>
      <dgm:spPr/>
      <dgm:t>
        <a:bodyPr/>
        <a:lstStyle/>
        <a:p>
          <a:endParaRPr lang="en-GB">
            <a:latin typeface="Barlow" panose="00000500000000000000" pitchFamily="2" charset="0"/>
          </a:endParaRPr>
        </a:p>
      </dgm:t>
    </dgm:pt>
    <dgm:pt modelId="{E83447B2-5313-4563-90A4-D314A7E054C8}" type="sibTrans" cxnId="{DA5A7B9A-8B92-4FFB-9F5E-E0DFAE2DA313}">
      <dgm:prSet/>
      <dgm:spPr/>
      <dgm:t>
        <a:bodyPr/>
        <a:lstStyle/>
        <a:p>
          <a:endParaRPr lang="en-GB">
            <a:latin typeface="Barlow" panose="00000500000000000000" pitchFamily="2" charset="0"/>
          </a:endParaRPr>
        </a:p>
      </dgm:t>
    </dgm:pt>
    <dgm:pt modelId="{AA5202CF-9DB3-4A99-B667-6E8497913793}">
      <dgm:prSet phldrT="[Text]"/>
      <dgm:spPr>
        <a:solidFill>
          <a:srgbClr val="008876">
            <a:alpha val="24000"/>
          </a:srgbClr>
        </a:solidFill>
      </dgm:spPr>
      <dgm:t>
        <a:bodyPr/>
        <a:lstStyle/>
        <a:p>
          <a:pPr>
            <a:buNone/>
          </a:pPr>
          <a:r>
            <a:rPr lang="en-GB">
              <a:solidFill>
                <a:schemeClr val="tx1"/>
              </a:solidFill>
              <a:latin typeface="Barlow" panose="00000500000000000000" pitchFamily="2" charset="0"/>
              <a:ea typeface="Helvetica Neue" charset="0"/>
              <a:cs typeface="Helvetica Neue" charset="0"/>
            </a:rPr>
            <a:t>	A person whose asylum application has been unsuccessful</a:t>
          </a:r>
          <a:endParaRPr lang="en-GB">
            <a:latin typeface="Barlow" panose="00000500000000000000" pitchFamily="2" charset="0"/>
          </a:endParaRPr>
        </a:p>
      </dgm:t>
    </dgm:pt>
    <dgm:pt modelId="{83FFD198-F3BE-4564-9249-8BB1682B7C28}" type="parTrans" cxnId="{DDCA8DE0-9CD0-4EF7-AAD3-EA99015D55B6}">
      <dgm:prSet/>
      <dgm:spPr/>
      <dgm:t>
        <a:bodyPr/>
        <a:lstStyle/>
        <a:p>
          <a:endParaRPr lang="en-GB">
            <a:latin typeface="Barlow" panose="00000500000000000000" pitchFamily="2" charset="0"/>
          </a:endParaRPr>
        </a:p>
      </dgm:t>
    </dgm:pt>
    <dgm:pt modelId="{EB67FCBD-8763-406A-9524-7AEA9C1564BD}" type="sibTrans" cxnId="{DDCA8DE0-9CD0-4EF7-AAD3-EA99015D55B6}">
      <dgm:prSet/>
      <dgm:spPr/>
      <dgm:t>
        <a:bodyPr/>
        <a:lstStyle/>
        <a:p>
          <a:endParaRPr lang="en-GB">
            <a:latin typeface="Barlow" panose="00000500000000000000" pitchFamily="2" charset="0"/>
          </a:endParaRPr>
        </a:p>
      </dgm:t>
    </dgm:pt>
    <dgm:pt modelId="{3CF5AE3D-E7B9-415F-805B-4C25951A81FD}">
      <dgm:prSet phldrT="[Text]" custT="1"/>
      <dgm:spPr>
        <a:solidFill>
          <a:srgbClr val="ED0677"/>
        </a:solidFill>
      </dgm:spPr>
      <dgm:t>
        <a:bodyPr/>
        <a:lstStyle/>
        <a:p>
          <a:r>
            <a:rPr lang="en-GB" sz="2500">
              <a:latin typeface="Barlow" panose="00000500000000000000" pitchFamily="2" charset="0"/>
              <a:cs typeface="Arial" panose="020B0604020202020204" pitchFamily="34" charset="0"/>
            </a:rPr>
            <a:t>Refugee</a:t>
          </a:r>
        </a:p>
      </dgm:t>
    </dgm:pt>
    <dgm:pt modelId="{4E022114-4C81-4053-A646-67F4C8111BB3}" type="parTrans" cxnId="{6CFDCF8A-E281-4DBA-B3AE-4DB0F3A24574}">
      <dgm:prSet/>
      <dgm:spPr/>
      <dgm:t>
        <a:bodyPr/>
        <a:lstStyle/>
        <a:p>
          <a:endParaRPr lang="en-GB">
            <a:latin typeface="Barlow" panose="00000500000000000000" pitchFamily="2" charset="0"/>
          </a:endParaRPr>
        </a:p>
      </dgm:t>
    </dgm:pt>
    <dgm:pt modelId="{A84EC2C0-9C53-4DD5-A64B-85E14117F5DC}" type="sibTrans" cxnId="{6CFDCF8A-E281-4DBA-B3AE-4DB0F3A24574}">
      <dgm:prSet/>
      <dgm:spPr/>
      <dgm:t>
        <a:bodyPr/>
        <a:lstStyle/>
        <a:p>
          <a:endParaRPr lang="en-GB">
            <a:latin typeface="Barlow" panose="00000500000000000000" pitchFamily="2" charset="0"/>
          </a:endParaRPr>
        </a:p>
      </dgm:t>
    </dgm:pt>
    <dgm:pt modelId="{C4299F11-2B0D-4CB1-A9A0-5B6364BF0B8E}">
      <dgm:prSet phldrT="[Text]" custT="1"/>
      <dgm:spPr>
        <a:solidFill>
          <a:srgbClr val="F37321"/>
        </a:solidFill>
      </dgm:spPr>
      <dgm:t>
        <a:bodyPr/>
        <a:lstStyle/>
        <a:p>
          <a:r>
            <a:rPr lang="en-GB" sz="2500">
              <a:latin typeface="Barlow" panose="00000500000000000000" pitchFamily="2" charset="0"/>
              <a:cs typeface="Arial" panose="020B0604020202020204" pitchFamily="34" charset="0"/>
            </a:rPr>
            <a:t> </a:t>
          </a:r>
          <a:r>
            <a:rPr lang="en-GB" sz="2500">
              <a:solidFill>
                <a:schemeClr val="bg1"/>
              </a:solidFill>
              <a:latin typeface="Barlow" panose="00000500000000000000" pitchFamily="2" charset="0"/>
              <a:ea typeface="Helvetica Neue" charset="0"/>
              <a:cs typeface="Arial" panose="020B0604020202020204" pitchFamily="34" charset="0"/>
            </a:rPr>
            <a:t>Undocumented migrant</a:t>
          </a:r>
          <a:endParaRPr lang="en-GB" sz="2500">
            <a:latin typeface="Barlow" panose="00000500000000000000" pitchFamily="2" charset="0"/>
            <a:cs typeface="Arial" panose="020B0604020202020204" pitchFamily="34" charset="0"/>
          </a:endParaRPr>
        </a:p>
      </dgm:t>
    </dgm:pt>
    <dgm:pt modelId="{07D749C5-A62E-40D9-BD07-11D16C96B1A1}" type="parTrans" cxnId="{78DE390E-4824-4088-B238-09E4BF0FB213}">
      <dgm:prSet/>
      <dgm:spPr/>
      <dgm:t>
        <a:bodyPr/>
        <a:lstStyle/>
        <a:p>
          <a:endParaRPr lang="en-GB">
            <a:latin typeface="Barlow" panose="00000500000000000000" pitchFamily="2" charset="0"/>
          </a:endParaRPr>
        </a:p>
      </dgm:t>
    </dgm:pt>
    <dgm:pt modelId="{862071F6-8843-44C9-B3ED-8F811E3A094D}" type="sibTrans" cxnId="{78DE390E-4824-4088-B238-09E4BF0FB213}">
      <dgm:prSet/>
      <dgm:spPr/>
      <dgm:t>
        <a:bodyPr/>
        <a:lstStyle/>
        <a:p>
          <a:endParaRPr lang="en-GB">
            <a:latin typeface="Barlow" panose="00000500000000000000" pitchFamily="2" charset="0"/>
          </a:endParaRPr>
        </a:p>
      </dgm:t>
    </dgm:pt>
    <dgm:pt modelId="{E132E90F-5D2F-4654-B30F-49884895A17F}">
      <dgm:prSet phldrT="[Text]"/>
      <dgm:spPr>
        <a:solidFill>
          <a:srgbClr val="F37321">
            <a:alpha val="22000"/>
          </a:srgbClr>
        </a:solidFill>
      </dgm:spPr>
      <dgm:t>
        <a:bodyPr/>
        <a:lstStyle/>
        <a:p>
          <a:pPr>
            <a:buClr>
              <a:srgbClr val="F79646"/>
            </a:buClr>
            <a:buNone/>
          </a:pPr>
          <a:r>
            <a:rPr lang="en-GB">
              <a:solidFill>
                <a:schemeClr val="tx1"/>
              </a:solidFill>
              <a:latin typeface="Barlow" panose="00000500000000000000" pitchFamily="2" charset="0"/>
              <a:ea typeface="Helvetica Neue" charset="0"/>
              <a:cs typeface="Helvetica Neue" charset="0"/>
            </a:rPr>
            <a:t>	Someone who enters or stays in the UK without the documents required under immigration regulations.</a:t>
          </a:r>
          <a:endParaRPr lang="en-GB">
            <a:solidFill>
              <a:schemeClr val="tx1"/>
            </a:solidFill>
            <a:latin typeface="Barlow" panose="00000500000000000000" pitchFamily="2" charset="0"/>
          </a:endParaRPr>
        </a:p>
      </dgm:t>
    </dgm:pt>
    <dgm:pt modelId="{4AE9D5F4-F08D-4D98-9272-3CA4D8C04632}" type="parTrans" cxnId="{EA51D696-CA84-4E62-B481-4706F8837037}">
      <dgm:prSet/>
      <dgm:spPr/>
      <dgm:t>
        <a:bodyPr/>
        <a:lstStyle/>
        <a:p>
          <a:endParaRPr lang="en-GB">
            <a:latin typeface="Barlow" panose="00000500000000000000" pitchFamily="2" charset="0"/>
          </a:endParaRPr>
        </a:p>
      </dgm:t>
    </dgm:pt>
    <dgm:pt modelId="{DDC1CD90-DAD7-4CAA-9BCB-373F22A8D55D}" type="sibTrans" cxnId="{EA51D696-CA84-4E62-B481-4706F8837037}">
      <dgm:prSet/>
      <dgm:spPr/>
      <dgm:t>
        <a:bodyPr/>
        <a:lstStyle/>
        <a:p>
          <a:endParaRPr lang="en-GB">
            <a:latin typeface="Barlow" panose="00000500000000000000" pitchFamily="2" charset="0"/>
          </a:endParaRPr>
        </a:p>
      </dgm:t>
    </dgm:pt>
    <dgm:pt modelId="{A3313162-A680-4A48-B410-EFE1E3E05AC0}">
      <dgm:prSet phldrT="[Text]"/>
      <dgm:spPr>
        <a:solidFill>
          <a:srgbClr val="ED0678">
            <a:alpha val="8000"/>
          </a:srgbClr>
        </a:solidFill>
      </dgm:spPr>
      <dgm:t>
        <a:bodyPr/>
        <a:lstStyle/>
        <a:p>
          <a:pPr>
            <a:buClr>
              <a:srgbClr val="F79646"/>
            </a:buClr>
            <a:buNone/>
          </a:pPr>
          <a:r>
            <a:rPr lang="en-GB">
              <a:solidFill>
                <a:schemeClr val="tx1"/>
              </a:solidFill>
              <a:latin typeface="Barlow" panose="00000500000000000000" pitchFamily="2" charset="0"/>
              <a:ea typeface="Helvetica Neue" charset="0"/>
              <a:cs typeface="Helvetica Neue" charset="0"/>
            </a:rPr>
            <a:t>	Someone whose asylum application has been successful. The Government recognises they are unable to return to their country of origin owing to a well-founded fear of being persecuted</a:t>
          </a:r>
          <a:endParaRPr lang="en-GB">
            <a:solidFill>
              <a:schemeClr val="tx1"/>
            </a:solidFill>
            <a:latin typeface="Barlow" panose="00000500000000000000" pitchFamily="2" charset="0"/>
          </a:endParaRPr>
        </a:p>
      </dgm:t>
    </dgm:pt>
    <dgm:pt modelId="{0EAE1FA5-1756-4918-93AD-DBEC8CDA15A3}" type="parTrans" cxnId="{ACF1661A-F841-4B90-9EB4-4AB4F5D38EDE}">
      <dgm:prSet/>
      <dgm:spPr/>
      <dgm:t>
        <a:bodyPr/>
        <a:lstStyle/>
        <a:p>
          <a:endParaRPr lang="en-GB">
            <a:latin typeface="Barlow" panose="00000500000000000000" pitchFamily="2" charset="0"/>
          </a:endParaRPr>
        </a:p>
      </dgm:t>
    </dgm:pt>
    <dgm:pt modelId="{1FB35103-3A3C-4729-8711-1991B052AF96}" type="sibTrans" cxnId="{ACF1661A-F841-4B90-9EB4-4AB4F5D38EDE}">
      <dgm:prSet/>
      <dgm:spPr/>
      <dgm:t>
        <a:bodyPr/>
        <a:lstStyle/>
        <a:p>
          <a:endParaRPr lang="en-GB">
            <a:latin typeface="Barlow" panose="00000500000000000000" pitchFamily="2" charset="0"/>
          </a:endParaRPr>
        </a:p>
      </dgm:t>
    </dgm:pt>
    <dgm:pt modelId="{EE6E2BF1-DA7F-425A-B7A3-F1229233D927}" type="pres">
      <dgm:prSet presAssocID="{DA7051BD-A4DF-400E-96A6-8E96D963DF79}" presName="Name0" presStyleCnt="0">
        <dgm:presLayoutVars>
          <dgm:dir/>
          <dgm:animLvl val="lvl"/>
          <dgm:resizeHandles val="exact"/>
        </dgm:presLayoutVars>
      </dgm:prSet>
      <dgm:spPr/>
    </dgm:pt>
    <dgm:pt modelId="{32640721-D9E6-4D30-B63C-2CDA4CEF74F3}" type="pres">
      <dgm:prSet presAssocID="{BC11A757-F574-4BF8-B74C-721B4371E6F5}" presName="linNode" presStyleCnt="0"/>
      <dgm:spPr/>
    </dgm:pt>
    <dgm:pt modelId="{DDBB5DC1-2D9F-46BF-B850-A5411EBAD77D}" type="pres">
      <dgm:prSet presAssocID="{BC11A757-F574-4BF8-B74C-721B4371E6F5}" presName="parentText" presStyleLbl="node1" presStyleIdx="0" presStyleCnt="4">
        <dgm:presLayoutVars>
          <dgm:chMax val="1"/>
          <dgm:bulletEnabled val="1"/>
        </dgm:presLayoutVars>
      </dgm:prSet>
      <dgm:spPr/>
    </dgm:pt>
    <dgm:pt modelId="{E35159E6-1080-4E10-B1B7-FC2ED6E487C7}" type="pres">
      <dgm:prSet presAssocID="{BC11A757-F574-4BF8-B74C-721B4371E6F5}" presName="descendantText" presStyleLbl="alignAccFollowNode1" presStyleIdx="0" presStyleCnt="4" custLinFactNeighborX="2005" custLinFactNeighborY="3612">
        <dgm:presLayoutVars>
          <dgm:bulletEnabled val="1"/>
        </dgm:presLayoutVars>
      </dgm:prSet>
      <dgm:spPr/>
    </dgm:pt>
    <dgm:pt modelId="{153C787F-2D89-4667-8BA2-C6C4B5F8FA2D}" type="pres">
      <dgm:prSet presAssocID="{364C9B1A-9D38-4707-9407-4A29266880A6}" presName="sp" presStyleCnt="0"/>
      <dgm:spPr/>
    </dgm:pt>
    <dgm:pt modelId="{D77AD6DD-EEF2-4F89-9787-D40CE3430509}" type="pres">
      <dgm:prSet presAssocID="{6E734FCB-5458-4B0A-B57B-933A7F60846C}" presName="linNode" presStyleCnt="0"/>
      <dgm:spPr/>
    </dgm:pt>
    <dgm:pt modelId="{A8CE0ED2-9C77-4268-9979-6300B9949A61}" type="pres">
      <dgm:prSet presAssocID="{6E734FCB-5458-4B0A-B57B-933A7F60846C}" presName="parentText" presStyleLbl="node1" presStyleIdx="1" presStyleCnt="4" custLinFactNeighborX="184">
        <dgm:presLayoutVars>
          <dgm:chMax val="1"/>
          <dgm:bulletEnabled val="1"/>
        </dgm:presLayoutVars>
      </dgm:prSet>
      <dgm:spPr/>
    </dgm:pt>
    <dgm:pt modelId="{AC4933FD-4C4A-42D0-8297-FFCB8E42D875}" type="pres">
      <dgm:prSet presAssocID="{6E734FCB-5458-4B0A-B57B-933A7F60846C}" presName="descendantText" presStyleLbl="alignAccFollowNode1" presStyleIdx="1" presStyleCnt="4">
        <dgm:presLayoutVars>
          <dgm:bulletEnabled val="1"/>
        </dgm:presLayoutVars>
      </dgm:prSet>
      <dgm:spPr/>
    </dgm:pt>
    <dgm:pt modelId="{F9D5C2AC-D9FA-40B4-A2F2-BCC638CD20E3}" type="pres">
      <dgm:prSet presAssocID="{E83447B2-5313-4563-90A4-D314A7E054C8}" presName="sp" presStyleCnt="0"/>
      <dgm:spPr/>
    </dgm:pt>
    <dgm:pt modelId="{B416DA82-A0CE-4191-B46D-A74C8C8D9D01}" type="pres">
      <dgm:prSet presAssocID="{3CF5AE3D-E7B9-415F-805B-4C25951A81FD}" presName="linNode" presStyleCnt="0"/>
      <dgm:spPr/>
    </dgm:pt>
    <dgm:pt modelId="{F10282D6-28AF-4D3D-A605-A9960B482EA8}" type="pres">
      <dgm:prSet presAssocID="{3CF5AE3D-E7B9-415F-805B-4C25951A81FD}" presName="parentText" presStyleLbl="node1" presStyleIdx="2" presStyleCnt="4">
        <dgm:presLayoutVars>
          <dgm:chMax val="1"/>
          <dgm:bulletEnabled val="1"/>
        </dgm:presLayoutVars>
      </dgm:prSet>
      <dgm:spPr/>
    </dgm:pt>
    <dgm:pt modelId="{51632019-146B-420F-90E6-3E962AFDECF8}" type="pres">
      <dgm:prSet presAssocID="{3CF5AE3D-E7B9-415F-805B-4C25951A81FD}" presName="descendantText" presStyleLbl="alignAccFollowNode1" presStyleIdx="2" presStyleCnt="4" custScaleY="169328">
        <dgm:presLayoutVars>
          <dgm:bulletEnabled val="1"/>
        </dgm:presLayoutVars>
      </dgm:prSet>
      <dgm:spPr/>
    </dgm:pt>
    <dgm:pt modelId="{32512B96-0D63-4EB5-AF34-F350E9BD218F}" type="pres">
      <dgm:prSet presAssocID="{A84EC2C0-9C53-4DD5-A64B-85E14117F5DC}" presName="sp" presStyleCnt="0"/>
      <dgm:spPr/>
    </dgm:pt>
    <dgm:pt modelId="{91352E98-BBAC-442B-924F-712829AC08FA}" type="pres">
      <dgm:prSet presAssocID="{C4299F11-2B0D-4CB1-A9A0-5B6364BF0B8E}" presName="linNode" presStyleCnt="0"/>
      <dgm:spPr/>
    </dgm:pt>
    <dgm:pt modelId="{EDD6117A-5557-4BD4-851A-53019910BEB8}" type="pres">
      <dgm:prSet presAssocID="{C4299F11-2B0D-4CB1-A9A0-5B6364BF0B8E}" presName="parentText" presStyleLbl="node1" presStyleIdx="3" presStyleCnt="4">
        <dgm:presLayoutVars>
          <dgm:chMax val="1"/>
          <dgm:bulletEnabled val="1"/>
        </dgm:presLayoutVars>
      </dgm:prSet>
      <dgm:spPr/>
    </dgm:pt>
    <dgm:pt modelId="{431C2711-D79C-486A-B4E1-747CED68A99D}" type="pres">
      <dgm:prSet presAssocID="{C4299F11-2B0D-4CB1-A9A0-5B6364BF0B8E}" presName="descendantText" presStyleLbl="alignAccFollowNode1" presStyleIdx="3" presStyleCnt="4">
        <dgm:presLayoutVars>
          <dgm:bulletEnabled val="1"/>
        </dgm:presLayoutVars>
      </dgm:prSet>
      <dgm:spPr/>
    </dgm:pt>
  </dgm:ptLst>
  <dgm:cxnLst>
    <dgm:cxn modelId="{78DE390E-4824-4088-B238-09E4BF0FB213}" srcId="{DA7051BD-A4DF-400E-96A6-8E96D963DF79}" destId="{C4299F11-2B0D-4CB1-A9A0-5B6364BF0B8E}" srcOrd="3" destOrd="0" parTransId="{07D749C5-A62E-40D9-BD07-11D16C96B1A1}" sibTransId="{862071F6-8843-44C9-B3ED-8F811E3A094D}"/>
    <dgm:cxn modelId="{3A527815-B409-4EBB-9B4E-B20CA9EF8900}" type="presOf" srcId="{3CF5AE3D-E7B9-415F-805B-4C25951A81FD}" destId="{F10282D6-28AF-4D3D-A605-A9960B482EA8}" srcOrd="0" destOrd="0" presId="urn:microsoft.com/office/officeart/2005/8/layout/vList5"/>
    <dgm:cxn modelId="{ACF1661A-F841-4B90-9EB4-4AB4F5D38EDE}" srcId="{3CF5AE3D-E7B9-415F-805B-4C25951A81FD}" destId="{A3313162-A680-4A48-B410-EFE1E3E05AC0}" srcOrd="0" destOrd="0" parTransId="{0EAE1FA5-1756-4918-93AD-DBEC8CDA15A3}" sibTransId="{1FB35103-3A3C-4729-8711-1991B052AF96}"/>
    <dgm:cxn modelId="{FE4AB368-4187-4B60-8E79-EFAAA0478552}" type="presOf" srcId="{AA5202CF-9DB3-4A99-B667-6E8497913793}" destId="{AC4933FD-4C4A-42D0-8297-FFCB8E42D875}" srcOrd="0" destOrd="0" presId="urn:microsoft.com/office/officeart/2005/8/layout/vList5"/>
    <dgm:cxn modelId="{27694E6C-6743-41A8-A92F-95CC6AC4B051}" srcId="{BC11A757-F574-4BF8-B74C-721B4371E6F5}" destId="{A63BB9B0-3B50-4D47-B2E0-98E5346D42AA}" srcOrd="0" destOrd="0" parTransId="{9B2CC09F-C68E-41E4-B114-0D58C0A2D76F}" sibTransId="{54FF44C8-E0C7-42DE-A201-141443E7D0EE}"/>
    <dgm:cxn modelId="{D2C83185-2461-4470-AE12-25329A9F65DA}" type="presOf" srcId="{BC11A757-F574-4BF8-B74C-721B4371E6F5}" destId="{DDBB5DC1-2D9F-46BF-B850-A5411EBAD77D}" srcOrd="0" destOrd="0" presId="urn:microsoft.com/office/officeart/2005/8/layout/vList5"/>
    <dgm:cxn modelId="{6CFDCF8A-E281-4DBA-B3AE-4DB0F3A24574}" srcId="{DA7051BD-A4DF-400E-96A6-8E96D963DF79}" destId="{3CF5AE3D-E7B9-415F-805B-4C25951A81FD}" srcOrd="2" destOrd="0" parTransId="{4E022114-4C81-4053-A646-67F4C8111BB3}" sibTransId="{A84EC2C0-9C53-4DD5-A64B-85E14117F5DC}"/>
    <dgm:cxn modelId="{EA51D696-CA84-4E62-B481-4706F8837037}" srcId="{C4299F11-2B0D-4CB1-A9A0-5B6364BF0B8E}" destId="{E132E90F-5D2F-4654-B30F-49884895A17F}" srcOrd="0" destOrd="0" parTransId="{4AE9D5F4-F08D-4D98-9272-3CA4D8C04632}" sibTransId="{DDC1CD90-DAD7-4CAA-9BCB-373F22A8D55D}"/>
    <dgm:cxn modelId="{DA5A7B9A-8B92-4FFB-9F5E-E0DFAE2DA313}" srcId="{DA7051BD-A4DF-400E-96A6-8E96D963DF79}" destId="{6E734FCB-5458-4B0A-B57B-933A7F60846C}" srcOrd="1" destOrd="0" parTransId="{9F41980D-28C5-482D-922A-9722A4226988}" sibTransId="{E83447B2-5313-4563-90A4-D314A7E054C8}"/>
    <dgm:cxn modelId="{09DECDA2-C4D1-4EFA-8854-2468ABEE073B}" type="presOf" srcId="{C4299F11-2B0D-4CB1-A9A0-5B6364BF0B8E}" destId="{EDD6117A-5557-4BD4-851A-53019910BEB8}" srcOrd="0" destOrd="0" presId="urn:microsoft.com/office/officeart/2005/8/layout/vList5"/>
    <dgm:cxn modelId="{37DC11A6-82E7-4617-8C81-DAF6ECBBA60F}" type="presOf" srcId="{A63BB9B0-3B50-4D47-B2E0-98E5346D42AA}" destId="{E35159E6-1080-4E10-B1B7-FC2ED6E487C7}" srcOrd="0" destOrd="0" presId="urn:microsoft.com/office/officeart/2005/8/layout/vList5"/>
    <dgm:cxn modelId="{F0415BC7-AF81-49AC-84C4-2ED2E51D117F}" type="presOf" srcId="{A3313162-A680-4A48-B410-EFE1E3E05AC0}" destId="{51632019-146B-420F-90E6-3E962AFDECF8}" srcOrd="0" destOrd="0" presId="urn:microsoft.com/office/officeart/2005/8/layout/vList5"/>
    <dgm:cxn modelId="{958CBEC9-79A5-49FA-8286-23583B0A9238}" type="presOf" srcId="{6E734FCB-5458-4B0A-B57B-933A7F60846C}" destId="{A8CE0ED2-9C77-4268-9979-6300B9949A61}" srcOrd="0" destOrd="0" presId="urn:microsoft.com/office/officeart/2005/8/layout/vList5"/>
    <dgm:cxn modelId="{EE0D96CF-6DF5-44D4-9885-745F75F240EB}" type="presOf" srcId="{DA7051BD-A4DF-400E-96A6-8E96D963DF79}" destId="{EE6E2BF1-DA7F-425A-B7A3-F1229233D927}" srcOrd="0" destOrd="0" presId="urn:microsoft.com/office/officeart/2005/8/layout/vList5"/>
    <dgm:cxn modelId="{DDCA8DE0-9CD0-4EF7-AAD3-EA99015D55B6}" srcId="{6E734FCB-5458-4B0A-B57B-933A7F60846C}" destId="{AA5202CF-9DB3-4A99-B667-6E8497913793}" srcOrd="0" destOrd="0" parTransId="{83FFD198-F3BE-4564-9249-8BB1682B7C28}" sibTransId="{EB67FCBD-8763-406A-9524-7AEA9C1564BD}"/>
    <dgm:cxn modelId="{9D1320F3-9318-439D-B4BC-EDAB1476CE1B}" type="presOf" srcId="{E132E90F-5D2F-4654-B30F-49884895A17F}" destId="{431C2711-D79C-486A-B4E1-747CED68A99D}" srcOrd="0" destOrd="0" presId="urn:microsoft.com/office/officeart/2005/8/layout/vList5"/>
    <dgm:cxn modelId="{5222C4FD-CCF6-41C5-AEC1-ACCC4D144132}" srcId="{DA7051BD-A4DF-400E-96A6-8E96D963DF79}" destId="{BC11A757-F574-4BF8-B74C-721B4371E6F5}" srcOrd="0" destOrd="0" parTransId="{FBBDE7D6-675B-4D6E-A4A5-245B5E09CCF7}" sibTransId="{364C9B1A-9D38-4707-9407-4A29266880A6}"/>
    <dgm:cxn modelId="{808FD880-94EE-43B3-A8C3-F3ED5FA407A2}" type="presParOf" srcId="{EE6E2BF1-DA7F-425A-B7A3-F1229233D927}" destId="{32640721-D9E6-4D30-B63C-2CDA4CEF74F3}" srcOrd="0" destOrd="0" presId="urn:microsoft.com/office/officeart/2005/8/layout/vList5"/>
    <dgm:cxn modelId="{7A310B60-6076-4D88-80CD-8455AB8E9A60}" type="presParOf" srcId="{32640721-D9E6-4D30-B63C-2CDA4CEF74F3}" destId="{DDBB5DC1-2D9F-46BF-B850-A5411EBAD77D}" srcOrd="0" destOrd="0" presId="urn:microsoft.com/office/officeart/2005/8/layout/vList5"/>
    <dgm:cxn modelId="{ACE6651F-2CEC-4D19-941E-166365DD87E0}" type="presParOf" srcId="{32640721-D9E6-4D30-B63C-2CDA4CEF74F3}" destId="{E35159E6-1080-4E10-B1B7-FC2ED6E487C7}" srcOrd="1" destOrd="0" presId="urn:microsoft.com/office/officeart/2005/8/layout/vList5"/>
    <dgm:cxn modelId="{8A8F1EE7-DBED-430D-9253-A02F9AE85F89}" type="presParOf" srcId="{EE6E2BF1-DA7F-425A-B7A3-F1229233D927}" destId="{153C787F-2D89-4667-8BA2-C6C4B5F8FA2D}" srcOrd="1" destOrd="0" presId="urn:microsoft.com/office/officeart/2005/8/layout/vList5"/>
    <dgm:cxn modelId="{7F7E0C45-5BD6-40DC-B0DC-FD38B406D3AC}" type="presParOf" srcId="{EE6E2BF1-DA7F-425A-B7A3-F1229233D927}" destId="{D77AD6DD-EEF2-4F89-9787-D40CE3430509}" srcOrd="2" destOrd="0" presId="urn:microsoft.com/office/officeart/2005/8/layout/vList5"/>
    <dgm:cxn modelId="{338DBB74-AF65-4FD6-B53D-D1EE4D295019}" type="presParOf" srcId="{D77AD6DD-EEF2-4F89-9787-D40CE3430509}" destId="{A8CE0ED2-9C77-4268-9979-6300B9949A61}" srcOrd="0" destOrd="0" presId="urn:microsoft.com/office/officeart/2005/8/layout/vList5"/>
    <dgm:cxn modelId="{247E5DDB-1142-46E8-A343-EBB6069E8FD9}" type="presParOf" srcId="{D77AD6DD-EEF2-4F89-9787-D40CE3430509}" destId="{AC4933FD-4C4A-42D0-8297-FFCB8E42D875}" srcOrd="1" destOrd="0" presId="urn:microsoft.com/office/officeart/2005/8/layout/vList5"/>
    <dgm:cxn modelId="{1C2EA4A9-A6A2-4CDC-BC4C-A7DA8160F744}" type="presParOf" srcId="{EE6E2BF1-DA7F-425A-B7A3-F1229233D927}" destId="{F9D5C2AC-D9FA-40B4-A2F2-BCC638CD20E3}" srcOrd="3" destOrd="0" presId="urn:microsoft.com/office/officeart/2005/8/layout/vList5"/>
    <dgm:cxn modelId="{CE600589-ADFB-4E8B-8E6F-96420D4A76DE}" type="presParOf" srcId="{EE6E2BF1-DA7F-425A-B7A3-F1229233D927}" destId="{B416DA82-A0CE-4191-B46D-A74C8C8D9D01}" srcOrd="4" destOrd="0" presId="urn:microsoft.com/office/officeart/2005/8/layout/vList5"/>
    <dgm:cxn modelId="{726E212A-9216-4CC3-BECD-DB742616AB93}" type="presParOf" srcId="{B416DA82-A0CE-4191-B46D-A74C8C8D9D01}" destId="{F10282D6-28AF-4D3D-A605-A9960B482EA8}" srcOrd="0" destOrd="0" presId="urn:microsoft.com/office/officeart/2005/8/layout/vList5"/>
    <dgm:cxn modelId="{FBC547CD-D1F9-4B25-A257-1BA40A8D059A}" type="presParOf" srcId="{B416DA82-A0CE-4191-B46D-A74C8C8D9D01}" destId="{51632019-146B-420F-90E6-3E962AFDECF8}" srcOrd="1" destOrd="0" presId="urn:microsoft.com/office/officeart/2005/8/layout/vList5"/>
    <dgm:cxn modelId="{FA8688C5-93B2-431B-8874-568FABBC5B04}" type="presParOf" srcId="{EE6E2BF1-DA7F-425A-B7A3-F1229233D927}" destId="{32512B96-0D63-4EB5-AF34-F350E9BD218F}" srcOrd="5" destOrd="0" presId="urn:microsoft.com/office/officeart/2005/8/layout/vList5"/>
    <dgm:cxn modelId="{7D24E029-F446-4571-95BD-ED92CB51C21E}" type="presParOf" srcId="{EE6E2BF1-DA7F-425A-B7A3-F1229233D927}" destId="{91352E98-BBAC-442B-924F-712829AC08FA}" srcOrd="6" destOrd="0" presId="urn:microsoft.com/office/officeart/2005/8/layout/vList5"/>
    <dgm:cxn modelId="{68DCF7B9-B79B-42B3-A1E2-5BF43CC27209}" type="presParOf" srcId="{91352E98-BBAC-442B-924F-712829AC08FA}" destId="{EDD6117A-5557-4BD4-851A-53019910BEB8}" srcOrd="0" destOrd="0" presId="urn:microsoft.com/office/officeart/2005/8/layout/vList5"/>
    <dgm:cxn modelId="{E1F02F2C-DAE3-4A68-A233-7EA6C9189CAA}" type="presParOf" srcId="{91352E98-BBAC-442B-924F-712829AC08FA}" destId="{431C2711-D79C-486A-B4E1-747CED68A99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C3179C-F6FC-44E6-8C59-F84B849E8B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BF1E66A-2D24-4E53-8DA5-00F6724B60FB}">
      <dgm:prSet phldrT="[Text]" custT="1"/>
      <dgm:spPr>
        <a:solidFill>
          <a:srgbClr val="E1F2FF"/>
        </a:solidFill>
      </dgm:spPr>
      <dgm:t>
        <a:bodyPr/>
        <a:lstStyle/>
        <a:p>
          <a:r>
            <a:rPr lang="en-GB" sz="2400" b="1" dirty="0">
              <a:solidFill>
                <a:schemeClr val="tx1"/>
              </a:solidFill>
              <a:latin typeface="Barlow" panose="00000500000000000000" pitchFamily="2" charset="0"/>
            </a:rPr>
            <a:t>Proof of ID or address?</a:t>
          </a:r>
        </a:p>
      </dgm:t>
    </dgm:pt>
    <dgm:pt modelId="{DDAC6838-C21A-43B6-B963-952823826D81}" type="parTrans" cxnId="{4BD4F25A-FFB8-461E-8E8E-7F89702F9A7A}">
      <dgm:prSet/>
      <dgm:spPr/>
      <dgm:t>
        <a:bodyPr/>
        <a:lstStyle/>
        <a:p>
          <a:endParaRPr lang="en-GB" sz="4400">
            <a:solidFill>
              <a:schemeClr val="tx1"/>
            </a:solidFill>
            <a:latin typeface="Barlow" panose="00000500000000000000" pitchFamily="2" charset="0"/>
          </a:endParaRPr>
        </a:p>
      </dgm:t>
    </dgm:pt>
    <dgm:pt modelId="{7B793FCA-DA79-4CF8-B6B3-2DA2F2322C14}" type="sibTrans" cxnId="{4BD4F25A-FFB8-461E-8E8E-7F89702F9A7A}">
      <dgm:prSet/>
      <dgm:spPr/>
      <dgm:t>
        <a:bodyPr/>
        <a:lstStyle/>
        <a:p>
          <a:endParaRPr lang="en-GB" sz="4400">
            <a:solidFill>
              <a:schemeClr val="tx1"/>
            </a:solidFill>
            <a:latin typeface="Barlow" panose="00000500000000000000" pitchFamily="2" charset="0"/>
          </a:endParaRPr>
        </a:p>
      </dgm:t>
    </dgm:pt>
    <dgm:pt modelId="{42BDE60D-E04C-4525-B737-B0C46E43CCB0}">
      <dgm:prSet phldrT="[Text]" custT="1"/>
      <dgm:spPr>
        <a:solidFill>
          <a:srgbClr val="FDE3D3"/>
        </a:solidFill>
      </dgm:spPr>
      <dgm:t>
        <a:bodyPr/>
        <a:lstStyle/>
        <a:p>
          <a:r>
            <a:rPr lang="en-GB" sz="1400" dirty="0">
              <a:solidFill>
                <a:schemeClr val="tx1"/>
              </a:solidFill>
              <a:latin typeface="Barlow" panose="00000500000000000000" pitchFamily="2" charset="0"/>
            </a:rPr>
            <a:t>People who are undocumented</a:t>
          </a:r>
        </a:p>
      </dgm:t>
    </dgm:pt>
    <dgm:pt modelId="{E640824E-AE0E-4BBE-AF24-91DB8E8A4023}" type="parTrans" cxnId="{0F0BD5FB-2427-4C6D-AD6A-D9E7CB66B562}">
      <dgm:prSet custT="1"/>
      <dgm:spPr/>
      <dgm:t>
        <a:bodyPr/>
        <a:lstStyle/>
        <a:p>
          <a:endParaRPr lang="en-GB" sz="1400">
            <a:solidFill>
              <a:schemeClr val="tx1"/>
            </a:solidFill>
            <a:latin typeface="Barlow" panose="00000500000000000000" pitchFamily="2" charset="0"/>
          </a:endParaRPr>
        </a:p>
      </dgm:t>
    </dgm:pt>
    <dgm:pt modelId="{47E2779B-077A-4A04-9CBE-DC0E0F74C4AC}" type="sibTrans" cxnId="{0F0BD5FB-2427-4C6D-AD6A-D9E7CB66B562}">
      <dgm:prSet/>
      <dgm:spPr/>
      <dgm:t>
        <a:bodyPr/>
        <a:lstStyle/>
        <a:p>
          <a:endParaRPr lang="en-GB" sz="4400">
            <a:solidFill>
              <a:schemeClr val="tx1"/>
            </a:solidFill>
            <a:latin typeface="Barlow" panose="00000500000000000000" pitchFamily="2" charset="0"/>
          </a:endParaRPr>
        </a:p>
      </dgm:t>
    </dgm:pt>
    <dgm:pt modelId="{55453DFE-E9F0-499B-ADD4-9D48C23F3A77}">
      <dgm:prSet phldrT="[Text]" custT="1"/>
      <dgm:spPr>
        <a:solidFill>
          <a:srgbClr val="FDE3D3"/>
        </a:solidFill>
      </dgm:spPr>
      <dgm:t>
        <a:bodyPr/>
        <a:lstStyle/>
        <a:p>
          <a:r>
            <a:rPr lang="en-GB" sz="1400" dirty="0">
              <a:solidFill>
                <a:schemeClr val="tx1"/>
              </a:solidFill>
              <a:latin typeface="Barlow" panose="00000500000000000000" pitchFamily="2" charset="0"/>
            </a:rPr>
            <a:t>Survivors of trafficking or modern slavery</a:t>
          </a:r>
        </a:p>
      </dgm:t>
    </dgm:pt>
    <dgm:pt modelId="{37BB8DB4-7C48-42B2-89EB-33CB706BF9D2}" type="parTrans" cxnId="{35245B0A-8791-431B-8020-F91BB4DCDAF4}">
      <dgm:prSet custT="1"/>
      <dgm:spPr/>
      <dgm:t>
        <a:bodyPr/>
        <a:lstStyle/>
        <a:p>
          <a:endParaRPr lang="en-GB" sz="1400">
            <a:solidFill>
              <a:schemeClr val="tx1"/>
            </a:solidFill>
            <a:latin typeface="Barlow" panose="00000500000000000000" pitchFamily="2" charset="0"/>
          </a:endParaRPr>
        </a:p>
      </dgm:t>
    </dgm:pt>
    <dgm:pt modelId="{8DD8CB58-7C32-46DA-A846-46C4C1D0F4BE}" type="sibTrans" cxnId="{35245B0A-8791-431B-8020-F91BB4DCDAF4}">
      <dgm:prSet/>
      <dgm:spPr/>
      <dgm:t>
        <a:bodyPr/>
        <a:lstStyle/>
        <a:p>
          <a:endParaRPr lang="en-GB" sz="4400">
            <a:solidFill>
              <a:schemeClr val="tx1"/>
            </a:solidFill>
            <a:latin typeface="Barlow" panose="00000500000000000000" pitchFamily="2" charset="0"/>
          </a:endParaRPr>
        </a:p>
      </dgm:t>
    </dgm:pt>
    <dgm:pt modelId="{CC76ECA4-6E10-474F-8AF6-85397AA526EC}">
      <dgm:prSet phldrT="[Text]" custT="1"/>
      <dgm:spPr>
        <a:solidFill>
          <a:srgbClr val="FDE3D3"/>
        </a:solidFill>
      </dgm:spPr>
      <dgm:t>
        <a:bodyPr/>
        <a:lstStyle/>
        <a:p>
          <a:pPr>
            <a:buClr>
              <a:srgbClr val="005CA7"/>
            </a:buClr>
          </a:pPr>
          <a:r>
            <a:rPr lang="en-GB" sz="1400" b="0" i="0" dirty="0">
              <a:solidFill>
                <a:schemeClr val="tx1"/>
              </a:solidFill>
              <a:effectLst/>
              <a:latin typeface="Barlow" panose="00000500000000000000" pitchFamily="2" charset="0"/>
            </a:rPr>
            <a:t>Children born in the UK to parents without documentation</a:t>
          </a:r>
          <a:endParaRPr lang="en-GB" sz="1400" dirty="0">
            <a:solidFill>
              <a:schemeClr val="tx1"/>
            </a:solidFill>
            <a:latin typeface="Barlow" panose="00000500000000000000" pitchFamily="2" charset="0"/>
          </a:endParaRPr>
        </a:p>
      </dgm:t>
    </dgm:pt>
    <dgm:pt modelId="{E887EF9D-A677-45DC-9BC3-2F00E8513E63}" type="parTrans" cxnId="{487A90BC-E4FF-4F13-A7D5-91953CBA5DD4}">
      <dgm:prSet custT="1"/>
      <dgm:spPr/>
      <dgm:t>
        <a:bodyPr/>
        <a:lstStyle/>
        <a:p>
          <a:endParaRPr lang="en-GB" sz="1400">
            <a:solidFill>
              <a:schemeClr val="tx1"/>
            </a:solidFill>
            <a:latin typeface="Barlow" panose="00000500000000000000" pitchFamily="2" charset="0"/>
          </a:endParaRPr>
        </a:p>
      </dgm:t>
    </dgm:pt>
    <dgm:pt modelId="{BEB2FB11-3781-443C-A509-026C0CE8217A}" type="sibTrans" cxnId="{487A90BC-E4FF-4F13-A7D5-91953CBA5DD4}">
      <dgm:prSet/>
      <dgm:spPr/>
      <dgm:t>
        <a:bodyPr/>
        <a:lstStyle/>
        <a:p>
          <a:endParaRPr lang="en-GB" sz="4400">
            <a:solidFill>
              <a:schemeClr val="tx1"/>
            </a:solidFill>
            <a:latin typeface="Barlow" panose="00000500000000000000" pitchFamily="2" charset="0"/>
          </a:endParaRPr>
        </a:p>
      </dgm:t>
    </dgm:pt>
    <dgm:pt modelId="{5213B0C9-EF8A-49C1-871C-33A50621DFCE}">
      <dgm:prSet phldrT="[Text]" custT="1"/>
      <dgm:spPr>
        <a:solidFill>
          <a:srgbClr val="FDE3D3"/>
        </a:solidFill>
      </dgm:spPr>
      <dgm:t>
        <a:bodyPr/>
        <a:lstStyle/>
        <a:p>
          <a:pPr>
            <a:buClr>
              <a:srgbClr val="005CA7"/>
            </a:buClr>
          </a:pPr>
          <a:r>
            <a:rPr lang="en-GB" sz="1400" dirty="0">
              <a:solidFill>
                <a:schemeClr val="tx1"/>
              </a:solidFill>
              <a:latin typeface="Barlow" panose="00000500000000000000" pitchFamily="2" charset="0"/>
            </a:rPr>
            <a:t>People who cannot afford to renew documents e.g. passport</a:t>
          </a:r>
        </a:p>
      </dgm:t>
    </dgm:pt>
    <dgm:pt modelId="{DD8F5192-9AF2-4C21-89D9-1DCA6DAC1F4F}" type="parTrans" cxnId="{B52BC573-1531-40DF-B6F7-2B0097C05FCB}">
      <dgm:prSet custT="1"/>
      <dgm:spPr/>
      <dgm:t>
        <a:bodyPr/>
        <a:lstStyle/>
        <a:p>
          <a:endParaRPr lang="en-GB" sz="1400">
            <a:solidFill>
              <a:schemeClr val="tx1"/>
            </a:solidFill>
            <a:latin typeface="Barlow" panose="00000500000000000000" pitchFamily="2" charset="0"/>
          </a:endParaRPr>
        </a:p>
      </dgm:t>
    </dgm:pt>
    <dgm:pt modelId="{F9BFE9F7-14B7-4B8A-A89D-11F9EA1CB951}" type="sibTrans" cxnId="{B52BC573-1531-40DF-B6F7-2B0097C05FCB}">
      <dgm:prSet/>
      <dgm:spPr/>
      <dgm:t>
        <a:bodyPr/>
        <a:lstStyle/>
        <a:p>
          <a:endParaRPr lang="en-GB" sz="4400">
            <a:solidFill>
              <a:schemeClr val="tx1"/>
            </a:solidFill>
            <a:latin typeface="Barlow" panose="00000500000000000000" pitchFamily="2" charset="0"/>
          </a:endParaRPr>
        </a:p>
      </dgm:t>
    </dgm:pt>
    <dgm:pt modelId="{AB0A4FCD-3B39-4369-942F-F4CA36BC30F9}">
      <dgm:prSet phldrT="[Text]" custT="1"/>
      <dgm:spPr>
        <a:solidFill>
          <a:srgbClr val="FDE3D3"/>
        </a:solidFill>
      </dgm:spPr>
      <dgm:t>
        <a:bodyPr/>
        <a:lstStyle/>
        <a:p>
          <a:pPr>
            <a:buClr>
              <a:srgbClr val="005CA7"/>
            </a:buClr>
          </a:pPr>
          <a:r>
            <a:rPr lang="en-GB" sz="1400" dirty="0">
              <a:solidFill>
                <a:schemeClr val="tx1"/>
              </a:solidFill>
              <a:latin typeface="Barlow" panose="00000500000000000000" pitchFamily="2" charset="0"/>
              <a:cs typeface="Arial" panose="020B0604020202020204" pitchFamily="34" charset="0"/>
            </a:rPr>
            <a:t>People fleeing domestic abuse </a:t>
          </a:r>
          <a:r>
            <a:rPr lang="en-GB" sz="1400" i="0" dirty="0">
              <a:solidFill>
                <a:schemeClr val="tx1"/>
              </a:solidFill>
              <a:effectLst/>
              <a:latin typeface="Barlow" panose="00000500000000000000" pitchFamily="2" charset="0"/>
            </a:rPr>
            <a:t>staying with friends, family or in a shelter</a:t>
          </a:r>
          <a:endParaRPr lang="en-GB" sz="1400" dirty="0">
            <a:solidFill>
              <a:schemeClr val="tx1"/>
            </a:solidFill>
            <a:latin typeface="Barlow" panose="00000500000000000000" pitchFamily="2" charset="0"/>
          </a:endParaRPr>
        </a:p>
      </dgm:t>
    </dgm:pt>
    <dgm:pt modelId="{2D66CAEB-2F29-4181-BA72-35891FC56B3D}" type="parTrans" cxnId="{928C31AA-C79D-4A88-B308-1101826DEED8}">
      <dgm:prSet custT="1"/>
      <dgm:spPr/>
      <dgm:t>
        <a:bodyPr/>
        <a:lstStyle/>
        <a:p>
          <a:endParaRPr lang="en-GB" sz="1400">
            <a:solidFill>
              <a:schemeClr val="tx1"/>
            </a:solidFill>
            <a:latin typeface="Barlow" panose="00000500000000000000" pitchFamily="2" charset="0"/>
          </a:endParaRPr>
        </a:p>
      </dgm:t>
    </dgm:pt>
    <dgm:pt modelId="{4328BDA8-B228-4C74-A52B-5C1CA0F56A76}" type="sibTrans" cxnId="{928C31AA-C79D-4A88-B308-1101826DEED8}">
      <dgm:prSet/>
      <dgm:spPr/>
      <dgm:t>
        <a:bodyPr/>
        <a:lstStyle/>
        <a:p>
          <a:endParaRPr lang="en-GB" sz="4400">
            <a:solidFill>
              <a:schemeClr val="tx1"/>
            </a:solidFill>
            <a:latin typeface="Barlow" panose="00000500000000000000" pitchFamily="2" charset="0"/>
          </a:endParaRPr>
        </a:p>
      </dgm:t>
    </dgm:pt>
    <dgm:pt modelId="{407D5895-F0C2-4175-A2F7-4D8D513FF46F}">
      <dgm:prSet phldrT="[Text]" custT="1"/>
      <dgm:spPr>
        <a:solidFill>
          <a:srgbClr val="FDE3D3"/>
        </a:solidFill>
      </dgm:spPr>
      <dgm:t>
        <a:bodyPr/>
        <a:lstStyle/>
        <a:p>
          <a:pPr>
            <a:buClr>
              <a:srgbClr val="005CA7"/>
            </a:buClr>
          </a:pPr>
          <a:r>
            <a:rPr lang="en-GB" sz="1400" b="0" i="0" dirty="0">
              <a:solidFill>
                <a:schemeClr val="tx1"/>
              </a:solidFill>
              <a:effectLst/>
              <a:latin typeface="Barlow" panose="00000500000000000000" pitchFamily="2" charset="0"/>
            </a:rPr>
            <a:t>People working in exploitative situations whose’ employer has taken their documents</a:t>
          </a:r>
          <a:endParaRPr lang="en-GB" sz="1400" dirty="0">
            <a:solidFill>
              <a:schemeClr val="tx1"/>
            </a:solidFill>
            <a:latin typeface="Barlow" panose="00000500000000000000" pitchFamily="2" charset="0"/>
          </a:endParaRPr>
        </a:p>
      </dgm:t>
    </dgm:pt>
    <dgm:pt modelId="{B5DA6CD7-2DD1-4D95-A42B-3A718D12C472}" type="parTrans" cxnId="{72662BCC-77C0-4D63-9FE5-B070604EFF35}">
      <dgm:prSet custT="1"/>
      <dgm:spPr/>
      <dgm:t>
        <a:bodyPr/>
        <a:lstStyle/>
        <a:p>
          <a:endParaRPr lang="en-GB" sz="1400">
            <a:solidFill>
              <a:schemeClr val="tx1"/>
            </a:solidFill>
            <a:latin typeface="Barlow" panose="00000500000000000000" pitchFamily="2" charset="0"/>
          </a:endParaRPr>
        </a:p>
      </dgm:t>
    </dgm:pt>
    <dgm:pt modelId="{8EFFA351-D3C1-433B-A5AD-ECEA87EA6C3C}" type="sibTrans" cxnId="{72662BCC-77C0-4D63-9FE5-B070604EFF35}">
      <dgm:prSet/>
      <dgm:spPr/>
      <dgm:t>
        <a:bodyPr/>
        <a:lstStyle/>
        <a:p>
          <a:endParaRPr lang="en-GB" sz="4400">
            <a:solidFill>
              <a:schemeClr val="tx1"/>
            </a:solidFill>
            <a:latin typeface="Barlow" panose="00000500000000000000" pitchFamily="2" charset="0"/>
          </a:endParaRPr>
        </a:p>
      </dgm:t>
    </dgm:pt>
    <dgm:pt modelId="{4C4BAB87-ECE2-4642-B6FC-D00A5B8DCCA5}">
      <dgm:prSet phldrT="[Text]" custT="1"/>
      <dgm:spPr>
        <a:solidFill>
          <a:srgbClr val="FDE3D3"/>
        </a:solidFill>
      </dgm:spPr>
      <dgm:t>
        <a:bodyPr/>
        <a:lstStyle/>
        <a:p>
          <a:pPr>
            <a:buClr>
              <a:srgbClr val="005CA7"/>
            </a:buClr>
          </a:pPr>
          <a:r>
            <a:rPr lang="en-GB" sz="1400" dirty="0">
              <a:solidFill>
                <a:schemeClr val="tx1"/>
              </a:solidFill>
              <a:latin typeface="Barlow" panose="00000500000000000000" pitchFamily="2" charset="0"/>
              <a:cs typeface="Arial" panose="020B0604020202020204" pitchFamily="34" charset="0"/>
            </a:rPr>
            <a:t>People </a:t>
          </a:r>
          <a:r>
            <a:rPr lang="en-GB" sz="1400" b="0" i="0" dirty="0">
              <a:solidFill>
                <a:schemeClr val="tx1"/>
              </a:solidFill>
              <a:latin typeface="Barlow" panose="00000500000000000000" pitchFamily="2" charset="0"/>
            </a:rPr>
            <a:t>seeking asylum and refugees who have lost documents during their journey to the UK</a:t>
          </a:r>
          <a:endParaRPr lang="en-GB" sz="1400" dirty="0">
            <a:solidFill>
              <a:schemeClr val="tx1"/>
            </a:solidFill>
            <a:latin typeface="Barlow" panose="00000500000000000000" pitchFamily="2" charset="0"/>
          </a:endParaRPr>
        </a:p>
      </dgm:t>
    </dgm:pt>
    <dgm:pt modelId="{6B6D70DF-FD94-4EE5-8A4F-CBA7AE90F8A2}" type="parTrans" cxnId="{CA3C5632-7A61-4C83-8C81-58D33C1ADD90}">
      <dgm:prSet custT="1"/>
      <dgm:spPr/>
      <dgm:t>
        <a:bodyPr/>
        <a:lstStyle/>
        <a:p>
          <a:endParaRPr lang="en-GB" sz="1400">
            <a:solidFill>
              <a:schemeClr val="tx1"/>
            </a:solidFill>
            <a:latin typeface="Barlow" panose="00000500000000000000" pitchFamily="2" charset="0"/>
          </a:endParaRPr>
        </a:p>
      </dgm:t>
    </dgm:pt>
    <dgm:pt modelId="{5996D0BE-56B2-4A58-BF0C-D76E599977E2}" type="sibTrans" cxnId="{CA3C5632-7A61-4C83-8C81-58D33C1ADD90}">
      <dgm:prSet/>
      <dgm:spPr/>
      <dgm:t>
        <a:bodyPr/>
        <a:lstStyle/>
        <a:p>
          <a:endParaRPr lang="en-GB" sz="4400">
            <a:solidFill>
              <a:schemeClr val="tx1"/>
            </a:solidFill>
            <a:latin typeface="Barlow" panose="00000500000000000000" pitchFamily="2" charset="0"/>
          </a:endParaRPr>
        </a:p>
      </dgm:t>
    </dgm:pt>
    <dgm:pt modelId="{BBEA5689-EE63-47D2-9BDA-C4ADDD9904DF}">
      <dgm:prSet phldrT="[Text]" custT="1"/>
      <dgm:spPr>
        <a:solidFill>
          <a:srgbClr val="FDE3D3"/>
        </a:solidFill>
      </dgm:spPr>
      <dgm:t>
        <a:bodyPr/>
        <a:lstStyle/>
        <a:p>
          <a:pPr>
            <a:buClr>
              <a:srgbClr val="005CA7"/>
            </a:buClr>
          </a:pPr>
          <a:r>
            <a:rPr lang="en-GB" sz="1400" dirty="0">
              <a:solidFill>
                <a:schemeClr val="tx1"/>
              </a:solidFill>
              <a:latin typeface="Barlow" panose="00000500000000000000" pitchFamily="2" charset="0"/>
              <a:cs typeface="Arial" panose="020B0604020202020204" pitchFamily="34" charset="0"/>
            </a:rPr>
            <a:t>People who have submitted documents to the Home Office for application</a:t>
          </a:r>
          <a:endParaRPr lang="en-GB" sz="1400" dirty="0">
            <a:solidFill>
              <a:schemeClr val="tx1"/>
            </a:solidFill>
            <a:latin typeface="Barlow" panose="00000500000000000000" pitchFamily="2" charset="0"/>
          </a:endParaRPr>
        </a:p>
      </dgm:t>
    </dgm:pt>
    <dgm:pt modelId="{9A501107-30C0-48E8-AAD1-8EC121A2B1E6}" type="parTrans" cxnId="{55B64B97-3763-4770-A54A-7E6E2B86373C}">
      <dgm:prSet custT="1"/>
      <dgm:spPr/>
      <dgm:t>
        <a:bodyPr/>
        <a:lstStyle/>
        <a:p>
          <a:endParaRPr lang="en-GB" sz="1400">
            <a:solidFill>
              <a:schemeClr val="tx1"/>
            </a:solidFill>
            <a:latin typeface="Barlow" panose="00000500000000000000" pitchFamily="2" charset="0"/>
          </a:endParaRPr>
        </a:p>
      </dgm:t>
    </dgm:pt>
    <dgm:pt modelId="{E4BABEE6-600F-43BD-AE4A-59DD29339895}" type="sibTrans" cxnId="{55B64B97-3763-4770-A54A-7E6E2B86373C}">
      <dgm:prSet/>
      <dgm:spPr/>
      <dgm:t>
        <a:bodyPr/>
        <a:lstStyle/>
        <a:p>
          <a:endParaRPr lang="en-GB" sz="4400">
            <a:solidFill>
              <a:schemeClr val="tx1"/>
            </a:solidFill>
            <a:latin typeface="Barlow" panose="00000500000000000000" pitchFamily="2" charset="0"/>
          </a:endParaRPr>
        </a:p>
      </dgm:t>
    </dgm:pt>
    <dgm:pt modelId="{6FA298A8-CB94-4B4A-A561-501F74EBAAD1}">
      <dgm:prSet phldrT="[Text]" custT="1"/>
      <dgm:spPr>
        <a:solidFill>
          <a:srgbClr val="FDE3D3"/>
        </a:solidFill>
      </dgm:spPr>
      <dgm:t>
        <a:bodyPr/>
        <a:lstStyle/>
        <a:p>
          <a:r>
            <a:rPr lang="en-GB" sz="1400" dirty="0">
              <a:solidFill>
                <a:schemeClr val="tx1"/>
              </a:solidFill>
              <a:latin typeface="Barlow" panose="00000500000000000000" pitchFamily="2" charset="0"/>
            </a:rPr>
            <a:t>People living on a boat</a:t>
          </a:r>
        </a:p>
      </dgm:t>
    </dgm:pt>
    <dgm:pt modelId="{391490C4-119E-403F-A4C8-8A1A82575D04}" type="parTrans" cxnId="{0E9018D7-8F2B-4F5F-BCB6-EB0C1035A505}">
      <dgm:prSet custT="1"/>
      <dgm:spPr/>
      <dgm:t>
        <a:bodyPr/>
        <a:lstStyle/>
        <a:p>
          <a:endParaRPr lang="en-GB" sz="1400">
            <a:solidFill>
              <a:schemeClr val="tx1"/>
            </a:solidFill>
            <a:latin typeface="Barlow" panose="00000500000000000000" pitchFamily="2" charset="0"/>
          </a:endParaRPr>
        </a:p>
      </dgm:t>
    </dgm:pt>
    <dgm:pt modelId="{7D03F1CC-44D0-465C-B7F6-A7E33FDF9AC4}" type="sibTrans" cxnId="{0E9018D7-8F2B-4F5F-BCB6-EB0C1035A505}">
      <dgm:prSet/>
      <dgm:spPr/>
      <dgm:t>
        <a:bodyPr/>
        <a:lstStyle/>
        <a:p>
          <a:endParaRPr lang="en-GB" sz="4400">
            <a:solidFill>
              <a:schemeClr val="tx1"/>
            </a:solidFill>
            <a:latin typeface="Barlow" panose="00000500000000000000" pitchFamily="2" charset="0"/>
          </a:endParaRPr>
        </a:p>
      </dgm:t>
    </dgm:pt>
    <dgm:pt modelId="{0C33FE72-DB1C-4DB0-8FE2-EC36EB1136E0}">
      <dgm:prSet phldrT="[Text]" custT="1"/>
      <dgm:spPr>
        <a:solidFill>
          <a:srgbClr val="FDE3D3"/>
        </a:solidFill>
      </dgm:spPr>
      <dgm:t>
        <a:bodyPr/>
        <a:lstStyle/>
        <a:p>
          <a:r>
            <a:rPr lang="en-GB" sz="1400" dirty="0">
              <a:solidFill>
                <a:schemeClr val="tx1"/>
              </a:solidFill>
              <a:latin typeface="Barlow" panose="00000500000000000000" pitchFamily="2" charset="0"/>
            </a:rPr>
            <a:t>People with no fixed address (unstable accommodation, sofa-surfing, street homeless</a:t>
          </a:r>
          <a:endParaRPr lang="en-GB" sz="4000" dirty="0">
            <a:solidFill>
              <a:schemeClr val="tx1"/>
            </a:solidFill>
            <a:latin typeface="Barlow" panose="00000500000000000000" pitchFamily="2" charset="0"/>
          </a:endParaRPr>
        </a:p>
      </dgm:t>
    </dgm:pt>
    <dgm:pt modelId="{21AF4354-1B9C-4D03-86B8-32A4C6603A89}" type="parTrans" cxnId="{E6AFA75D-1799-4DDE-BC42-E7D191E23EEE}">
      <dgm:prSet/>
      <dgm:spPr/>
      <dgm:t>
        <a:bodyPr/>
        <a:lstStyle/>
        <a:p>
          <a:endParaRPr lang="en-GB" sz="4000">
            <a:solidFill>
              <a:schemeClr val="tx1"/>
            </a:solidFill>
            <a:latin typeface="Barlow" panose="00000500000000000000" pitchFamily="2" charset="0"/>
          </a:endParaRPr>
        </a:p>
      </dgm:t>
    </dgm:pt>
    <dgm:pt modelId="{11C65FA9-E1F1-42BF-AD9C-CD6405B22669}" type="sibTrans" cxnId="{E6AFA75D-1799-4DDE-BC42-E7D191E23EEE}">
      <dgm:prSet/>
      <dgm:spPr/>
      <dgm:t>
        <a:bodyPr/>
        <a:lstStyle/>
        <a:p>
          <a:endParaRPr lang="en-GB" sz="4000">
            <a:solidFill>
              <a:schemeClr val="tx1"/>
            </a:solidFill>
            <a:latin typeface="Barlow" panose="00000500000000000000" pitchFamily="2" charset="0"/>
          </a:endParaRPr>
        </a:p>
      </dgm:t>
    </dgm:pt>
    <dgm:pt modelId="{3BFA11AB-BE70-434C-AAC4-FA9C84003EF9}">
      <dgm:prSet phldrT="[Text]" custT="1"/>
      <dgm:spPr>
        <a:solidFill>
          <a:srgbClr val="FDE3D3"/>
        </a:solidFill>
      </dgm:spPr>
      <dgm:t>
        <a:bodyPr/>
        <a:lstStyle/>
        <a:p>
          <a:r>
            <a:rPr lang="en-GB" sz="1400" dirty="0">
              <a:solidFill>
                <a:schemeClr val="tx1"/>
              </a:solidFill>
              <a:latin typeface="Barlow" panose="00000500000000000000" pitchFamily="2" charset="0"/>
            </a:rPr>
            <a:t>Young people leaving care</a:t>
          </a:r>
        </a:p>
      </dgm:t>
    </dgm:pt>
    <dgm:pt modelId="{3742D4FD-E8B6-4397-B363-BB7FF85D8B1C}" type="parTrans" cxnId="{DC57CB7B-8AF3-4699-A5ED-3DF7CF7F2C01}">
      <dgm:prSet/>
      <dgm:spPr/>
      <dgm:t>
        <a:bodyPr/>
        <a:lstStyle/>
        <a:p>
          <a:endParaRPr lang="en-GB">
            <a:solidFill>
              <a:schemeClr val="tx1"/>
            </a:solidFill>
            <a:latin typeface="Barlow" panose="00000500000000000000" pitchFamily="2" charset="0"/>
          </a:endParaRPr>
        </a:p>
      </dgm:t>
    </dgm:pt>
    <dgm:pt modelId="{D660BECD-6F8B-4AA4-AD2E-41825F3E6538}" type="sibTrans" cxnId="{DC57CB7B-8AF3-4699-A5ED-3DF7CF7F2C01}">
      <dgm:prSet/>
      <dgm:spPr/>
      <dgm:t>
        <a:bodyPr/>
        <a:lstStyle/>
        <a:p>
          <a:endParaRPr lang="en-GB">
            <a:solidFill>
              <a:schemeClr val="tx1"/>
            </a:solidFill>
            <a:latin typeface="Barlow" panose="00000500000000000000" pitchFamily="2" charset="0"/>
          </a:endParaRPr>
        </a:p>
      </dgm:t>
    </dgm:pt>
    <dgm:pt modelId="{F639F281-97D6-40D7-9F3E-BAE8D611D530}" type="pres">
      <dgm:prSet presAssocID="{F2C3179C-F6FC-44E6-8C59-F84B849E8B5F}" presName="diagram" presStyleCnt="0">
        <dgm:presLayoutVars>
          <dgm:dir/>
          <dgm:resizeHandles val="exact"/>
        </dgm:presLayoutVars>
      </dgm:prSet>
      <dgm:spPr/>
    </dgm:pt>
    <dgm:pt modelId="{45E89BBB-43C8-45F6-958E-C52C7B2C58AF}" type="pres">
      <dgm:prSet presAssocID="{EBF1E66A-2D24-4E53-8DA5-00F6724B60FB}" presName="node" presStyleLbl="node1" presStyleIdx="0" presStyleCnt="12">
        <dgm:presLayoutVars>
          <dgm:bulletEnabled val="1"/>
        </dgm:presLayoutVars>
      </dgm:prSet>
      <dgm:spPr>
        <a:prstGeom prst="roundRect">
          <a:avLst/>
        </a:prstGeom>
      </dgm:spPr>
    </dgm:pt>
    <dgm:pt modelId="{99837152-3AB6-441D-BF08-6DBDEB502378}" type="pres">
      <dgm:prSet presAssocID="{7B793FCA-DA79-4CF8-B6B3-2DA2F2322C14}" presName="sibTrans" presStyleCnt="0"/>
      <dgm:spPr/>
    </dgm:pt>
    <dgm:pt modelId="{47167A55-04EC-41C8-A0F0-382EB637ABDA}" type="pres">
      <dgm:prSet presAssocID="{0C33FE72-DB1C-4DB0-8FE2-EC36EB1136E0}" presName="node" presStyleLbl="node1" presStyleIdx="1" presStyleCnt="12">
        <dgm:presLayoutVars>
          <dgm:bulletEnabled val="1"/>
        </dgm:presLayoutVars>
      </dgm:prSet>
      <dgm:spPr>
        <a:prstGeom prst="roundRect">
          <a:avLst/>
        </a:prstGeom>
      </dgm:spPr>
    </dgm:pt>
    <dgm:pt modelId="{25C28121-C733-4616-AAFF-3D8D7CD5286D}" type="pres">
      <dgm:prSet presAssocID="{11C65FA9-E1F1-42BF-AD9C-CD6405B22669}" presName="sibTrans" presStyleCnt="0"/>
      <dgm:spPr/>
    </dgm:pt>
    <dgm:pt modelId="{6A389CCE-9BF2-4214-A59C-E6FFF3BFDDA7}" type="pres">
      <dgm:prSet presAssocID="{42BDE60D-E04C-4525-B737-B0C46E43CCB0}" presName="node" presStyleLbl="node1" presStyleIdx="2" presStyleCnt="12">
        <dgm:presLayoutVars>
          <dgm:bulletEnabled val="1"/>
        </dgm:presLayoutVars>
      </dgm:prSet>
      <dgm:spPr>
        <a:prstGeom prst="roundRect">
          <a:avLst/>
        </a:prstGeom>
      </dgm:spPr>
    </dgm:pt>
    <dgm:pt modelId="{5324F47E-91D6-453B-9C40-8108FAE0F34A}" type="pres">
      <dgm:prSet presAssocID="{47E2779B-077A-4A04-9CBE-DC0E0F74C4AC}" presName="sibTrans" presStyleCnt="0"/>
      <dgm:spPr/>
    </dgm:pt>
    <dgm:pt modelId="{8B79AD98-8E81-4FFB-99FC-7E586816DAD9}" type="pres">
      <dgm:prSet presAssocID="{55453DFE-E9F0-499B-ADD4-9D48C23F3A77}" presName="node" presStyleLbl="node1" presStyleIdx="3" presStyleCnt="12">
        <dgm:presLayoutVars>
          <dgm:bulletEnabled val="1"/>
        </dgm:presLayoutVars>
      </dgm:prSet>
      <dgm:spPr>
        <a:prstGeom prst="roundRect">
          <a:avLst/>
        </a:prstGeom>
      </dgm:spPr>
    </dgm:pt>
    <dgm:pt modelId="{DD1DC020-C96C-4212-883A-7B69F79C42CC}" type="pres">
      <dgm:prSet presAssocID="{8DD8CB58-7C32-46DA-A846-46C4C1D0F4BE}" presName="sibTrans" presStyleCnt="0"/>
      <dgm:spPr/>
    </dgm:pt>
    <dgm:pt modelId="{2EC88978-3772-4B0D-BB8C-6A2AF39999F2}" type="pres">
      <dgm:prSet presAssocID="{CC76ECA4-6E10-474F-8AF6-85397AA526EC}" presName="node" presStyleLbl="node1" presStyleIdx="4" presStyleCnt="12">
        <dgm:presLayoutVars>
          <dgm:bulletEnabled val="1"/>
        </dgm:presLayoutVars>
      </dgm:prSet>
      <dgm:spPr>
        <a:prstGeom prst="roundRect">
          <a:avLst/>
        </a:prstGeom>
      </dgm:spPr>
    </dgm:pt>
    <dgm:pt modelId="{7FC30FC9-C04E-4079-907B-79388F5D6F6D}" type="pres">
      <dgm:prSet presAssocID="{BEB2FB11-3781-443C-A509-026C0CE8217A}" presName="sibTrans" presStyleCnt="0"/>
      <dgm:spPr/>
    </dgm:pt>
    <dgm:pt modelId="{1300E6A5-63CA-44FE-BE35-3B17F8B04C4A}" type="pres">
      <dgm:prSet presAssocID="{5213B0C9-EF8A-49C1-871C-33A50621DFCE}" presName="node" presStyleLbl="node1" presStyleIdx="5" presStyleCnt="12">
        <dgm:presLayoutVars>
          <dgm:bulletEnabled val="1"/>
        </dgm:presLayoutVars>
      </dgm:prSet>
      <dgm:spPr>
        <a:prstGeom prst="roundRect">
          <a:avLst/>
        </a:prstGeom>
      </dgm:spPr>
    </dgm:pt>
    <dgm:pt modelId="{2722214D-F0BA-4A2F-A392-FF54F77CA0F2}" type="pres">
      <dgm:prSet presAssocID="{F9BFE9F7-14B7-4B8A-A89D-11F9EA1CB951}" presName="sibTrans" presStyleCnt="0"/>
      <dgm:spPr/>
    </dgm:pt>
    <dgm:pt modelId="{18308EC1-BF18-4ED6-A503-EBAE7DE5AFA6}" type="pres">
      <dgm:prSet presAssocID="{AB0A4FCD-3B39-4369-942F-F4CA36BC30F9}" presName="node" presStyleLbl="node1" presStyleIdx="6" presStyleCnt="12">
        <dgm:presLayoutVars>
          <dgm:bulletEnabled val="1"/>
        </dgm:presLayoutVars>
      </dgm:prSet>
      <dgm:spPr>
        <a:prstGeom prst="roundRect">
          <a:avLst/>
        </a:prstGeom>
      </dgm:spPr>
    </dgm:pt>
    <dgm:pt modelId="{F3FB0442-824B-4123-BAD5-ABD6C6F6EFC5}" type="pres">
      <dgm:prSet presAssocID="{4328BDA8-B228-4C74-A52B-5C1CA0F56A76}" presName="sibTrans" presStyleCnt="0"/>
      <dgm:spPr/>
    </dgm:pt>
    <dgm:pt modelId="{75DD2EB0-9B2E-4C3F-9A4E-D7FDF4D68C04}" type="pres">
      <dgm:prSet presAssocID="{407D5895-F0C2-4175-A2F7-4D8D513FF46F}" presName="node" presStyleLbl="node1" presStyleIdx="7" presStyleCnt="12">
        <dgm:presLayoutVars>
          <dgm:bulletEnabled val="1"/>
        </dgm:presLayoutVars>
      </dgm:prSet>
      <dgm:spPr>
        <a:prstGeom prst="roundRect">
          <a:avLst/>
        </a:prstGeom>
      </dgm:spPr>
    </dgm:pt>
    <dgm:pt modelId="{426960A1-342C-41D0-89E8-B716CD3BE978}" type="pres">
      <dgm:prSet presAssocID="{8EFFA351-D3C1-433B-A5AD-ECEA87EA6C3C}" presName="sibTrans" presStyleCnt="0"/>
      <dgm:spPr/>
    </dgm:pt>
    <dgm:pt modelId="{0B403DA6-7BAC-4611-9715-835B9AB24F5F}" type="pres">
      <dgm:prSet presAssocID="{4C4BAB87-ECE2-4642-B6FC-D00A5B8DCCA5}" presName="node" presStyleLbl="node1" presStyleIdx="8" presStyleCnt="12">
        <dgm:presLayoutVars>
          <dgm:bulletEnabled val="1"/>
        </dgm:presLayoutVars>
      </dgm:prSet>
      <dgm:spPr>
        <a:prstGeom prst="roundRect">
          <a:avLst/>
        </a:prstGeom>
      </dgm:spPr>
    </dgm:pt>
    <dgm:pt modelId="{FEDB91B8-CA47-46DE-8D08-0BCD2C1E6901}" type="pres">
      <dgm:prSet presAssocID="{5996D0BE-56B2-4A58-BF0C-D76E599977E2}" presName="sibTrans" presStyleCnt="0"/>
      <dgm:spPr/>
    </dgm:pt>
    <dgm:pt modelId="{545BAF26-4254-431B-8255-8887E423569F}" type="pres">
      <dgm:prSet presAssocID="{BBEA5689-EE63-47D2-9BDA-C4ADDD9904DF}" presName="node" presStyleLbl="node1" presStyleIdx="9" presStyleCnt="12">
        <dgm:presLayoutVars>
          <dgm:bulletEnabled val="1"/>
        </dgm:presLayoutVars>
      </dgm:prSet>
      <dgm:spPr>
        <a:prstGeom prst="roundRect">
          <a:avLst/>
        </a:prstGeom>
      </dgm:spPr>
    </dgm:pt>
    <dgm:pt modelId="{F830BD37-D552-40BF-9308-FD2FCECE64A9}" type="pres">
      <dgm:prSet presAssocID="{E4BABEE6-600F-43BD-AE4A-59DD29339895}" presName="sibTrans" presStyleCnt="0"/>
      <dgm:spPr/>
    </dgm:pt>
    <dgm:pt modelId="{C2C7E842-00F5-4F32-BBD0-5685E47F3675}" type="pres">
      <dgm:prSet presAssocID="{6FA298A8-CB94-4B4A-A561-501F74EBAAD1}" presName="node" presStyleLbl="node1" presStyleIdx="10" presStyleCnt="12">
        <dgm:presLayoutVars>
          <dgm:bulletEnabled val="1"/>
        </dgm:presLayoutVars>
      </dgm:prSet>
      <dgm:spPr>
        <a:prstGeom prst="roundRect">
          <a:avLst/>
        </a:prstGeom>
      </dgm:spPr>
    </dgm:pt>
    <dgm:pt modelId="{A615ECFD-91E3-459E-AADA-4F9CD09EFF88}" type="pres">
      <dgm:prSet presAssocID="{7D03F1CC-44D0-465C-B7F6-A7E33FDF9AC4}" presName="sibTrans" presStyleCnt="0"/>
      <dgm:spPr/>
    </dgm:pt>
    <dgm:pt modelId="{5A36E6D5-E56F-41AF-B48F-5A68A460311A}" type="pres">
      <dgm:prSet presAssocID="{3BFA11AB-BE70-434C-AAC4-FA9C84003EF9}" presName="node" presStyleLbl="node1" presStyleIdx="11" presStyleCnt="12">
        <dgm:presLayoutVars>
          <dgm:bulletEnabled val="1"/>
        </dgm:presLayoutVars>
      </dgm:prSet>
      <dgm:spPr>
        <a:prstGeom prst="roundRect">
          <a:avLst/>
        </a:prstGeom>
      </dgm:spPr>
    </dgm:pt>
  </dgm:ptLst>
  <dgm:cxnLst>
    <dgm:cxn modelId="{C2461D04-0FB9-49DD-BEA4-67B60CC0CC59}" type="presOf" srcId="{AB0A4FCD-3B39-4369-942F-F4CA36BC30F9}" destId="{18308EC1-BF18-4ED6-A503-EBAE7DE5AFA6}" srcOrd="0" destOrd="0" presId="urn:microsoft.com/office/officeart/2005/8/layout/default"/>
    <dgm:cxn modelId="{35245B0A-8791-431B-8020-F91BB4DCDAF4}" srcId="{F2C3179C-F6FC-44E6-8C59-F84B849E8B5F}" destId="{55453DFE-E9F0-499B-ADD4-9D48C23F3A77}" srcOrd="3" destOrd="0" parTransId="{37BB8DB4-7C48-42B2-89EB-33CB706BF9D2}" sibTransId="{8DD8CB58-7C32-46DA-A846-46C4C1D0F4BE}"/>
    <dgm:cxn modelId="{6467EF2A-D90B-47D9-B11D-3C1195F5EEAF}" type="presOf" srcId="{BBEA5689-EE63-47D2-9BDA-C4ADDD9904DF}" destId="{545BAF26-4254-431B-8255-8887E423569F}" srcOrd="0" destOrd="0" presId="urn:microsoft.com/office/officeart/2005/8/layout/default"/>
    <dgm:cxn modelId="{CA3C5632-7A61-4C83-8C81-58D33C1ADD90}" srcId="{F2C3179C-F6FC-44E6-8C59-F84B849E8B5F}" destId="{4C4BAB87-ECE2-4642-B6FC-D00A5B8DCCA5}" srcOrd="8" destOrd="0" parTransId="{6B6D70DF-FD94-4EE5-8A4F-CBA7AE90F8A2}" sibTransId="{5996D0BE-56B2-4A58-BF0C-D76E599977E2}"/>
    <dgm:cxn modelId="{4808C935-2138-47A2-AE18-AD103A22DB70}" type="presOf" srcId="{0C33FE72-DB1C-4DB0-8FE2-EC36EB1136E0}" destId="{47167A55-04EC-41C8-A0F0-382EB637ABDA}" srcOrd="0" destOrd="0" presId="urn:microsoft.com/office/officeart/2005/8/layout/default"/>
    <dgm:cxn modelId="{E6AFA75D-1799-4DDE-BC42-E7D191E23EEE}" srcId="{F2C3179C-F6FC-44E6-8C59-F84B849E8B5F}" destId="{0C33FE72-DB1C-4DB0-8FE2-EC36EB1136E0}" srcOrd="1" destOrd="0" parTransId="{21AF4354-1B9C-4D03-86B8-32A4C6603A89}" sibTransId="{11C65FA9-E1F1-42BF-AD9C-CD6405B22669}"/>
    <dgm:cxn modelId="{B52BC573-1531-40DF-B6F7-2B0097C05FCB}" srcId="{F2C3179C-F6FC-44E6-8C59-F84B849E8B5F}" destId="{5213B0C9-EF8A-49C1-871C-33A50621DFCE}" srcOrd="5" destOrd="0" parTransId="{DD8F5192-9AF2-4C21-89D9-1DCA6DAC1F4F}" sibTransId="{F9BFE9F7-14B7-4B8A-A89D-11F9EA1CB951}"/>
    <dgm:cxn modelId="{E5E3A577-2EF1-416D-ABEF-3F55570A2562}" type="presOf" srcId="{407D5895-F0C2-4175-A2F7-4D8D513FF46F}" destId="{75DD2EB0-9B2E-4C3F-9A4E-D7FDF4D68C04}" srcOrd="0" destOrd="0" presId="urn:microsoft.com/office/officeart/2005/8/layout/default"/>
    <dgm:cxn modelId="{63CC2879-4780-4C9E-8432-7DFE7D9A6ECA}" type="presOf" srcId="{42BDE60D-E04C-4525-B737-B0C46E43CCB0}" destId="{6A389CCE-9BF2-4214-A59C-E6FFF3BFDDA7}" srcOrd="0" destOrd="0" presId="urn:microsoft.com/office/officeart/2005/8/layout/default"/>
    <dgm:cxn modelId="{4BD4F25A-FFB8-461E-8E8E-7F89702F9A7A}" srcId="{F2C3179C-F6FC-44E6-8C59-F84B849E8B5F}" destId="{EBF1E66A-2D24-4E53-8DA5-00F6724B60FB}" srcOrd="0" destOrd="0" parTransId="{DDAC6838-C21A-43B6-B963-952823826D81}" sibTransId="{7B793FCA-DA79-4CF8-B6B3-2DA2F2322C14}"/>
    <dgm:cxn modelId="{DC57CB7B-8AF3-4699-A5ED-3DF7CF7F2C01}" srcId="{F2C3179C-F6FC-44E6-8C59-F84B849E8B5F}" destId="{3BFA11AB-BE70-434C-AAC4-FA9C84003EF9}" srcOrd="11" destOrd="0" parTransId="{3742D4FD-E8B6-4397-B363-BB7FF85D8B1C}" sibTransId="{D660BECD-6F8B-4AA4-AD2E-41825F3E6538}"/>
    <dgm:cxn modelId="{71E89080-6847-4D39-9402-5518D1F6E39B}" type="presOf" srcId="{5213B0C9-EF8A-49C1-871C-33A50621DFCE}" destId="{1300E6A5-63CA-44FE-BE35-3B17F8B04C4A}" srcOrd="0" destOrd="0" presId="urn:microsoft.com/office/officeart/2005/8/layout/default"/>
    <dgm:cxn modelId="{B0C52189-F921-4FB1-9940-EDD8C4D343BC}" type="presOf" srcId="{F2C3179C-F6FC-44E6-8C59-F84B849E8B5F}" destId="{F639F281-97D6-40D7-9F3E-BAE8D611D530}" srcOrd="0" destOrd="0" presId="urn:microsoft.com/office/officeart/2005/8/layout/default"/>
    <dgm:cxn modelId="{0677D68C-E6A7-4A5C-A047-5C9369158653}" type="presOf" srcId="{CC76ECA4-6E10-474F-8AF6-85397AA526EC}" destId="{2EC88978-3772-4B0D-BB8C-6A2AF39999F2}" srcOrd="0" destOrd="0" presId="urn:microsoft.com/office/officeart/2005/8/layout/default"/>
    <dgm:cxn modelId="{36AAA795-CEE7-402B-8DAF-DBD4F874F8B1}" type="presOf" srcId="{55453DFE-E9F0-499B-ADD4-9D48C23F3A77}" destId="{8B79AD98-8E81-4FFB-99FC-7E586816DAD9}" srcOrd="0" destOrd="0" presId="urn:microsoft.com/office/officeart/2005/8/layout/default"/>
    <dgm:cxn modelId="{55B64B97-3763-4770-A54A-7E6E2B86373C}" srcId="{F2C3179C-F6FC-44E6-8C59-F84B849E8B5F}" destId="{BBEA5689-EE63-47D2-9BDA-C4ADDD9904DF}" srcOrd="9" destOrd="0" parTransId="{9A501107-30C0-48E8-AAD1-8EC121A2B1E6}" sibTransId="{E4BABEE6-600F-43BD-AE4A-59DD29339895}"/>
    <dgm:cxn modelId="{928C31AA-C79D-4A88-B308-1101826DEED8}" srcId="{F2C3179C-F6FC-44E6-8C59-F84B849E8B5F}" destId="{AB0A4FCD-3B39-4369-942F-F4CA36BC30F9}" srcOrd="6" destOrd="0" parTransId="{2D66CAEB-2F29-4181-BA72-35891FC56B3D}" sibTransId="{4328BDA8-B228-4C74-A52B-5C1CA0F56A76}"/>
    <dgm:cxn modelId="{7ACF5BBB-27F8-4560-AB08-2621F30CAF76}" type="presOf" srcId="{4C4BAB87-ECE2-4642-B6FC-D00A5B8DCCA5}" destId="{0B403DA6-7BAC-4611-9715-835B9AB24F5F}" srcOrd="0" destOrd="0" presId="urn:microsoft.com/office/officeart/2005/8/layout/default"/>
    <dgm:cxn modelId="{487A90BC-E4FF-4F13-A7D5-91953CBA5DD4}" srcId="{F2C3179C-F6FC-44E6-8C59-F84B849E8B5F}" destId="{CC76ECA4-6E10-474F-8AF6-85397AA526EC}" srcOrd="4" destOrd="0" parTransId="{E887EF9D-A677-45DC-9BC3-2F00E8513E63}" sibTransId="{BEB2FB11-3781-443C-A509-026C0CE8217A}"/>
    <dgm:cxn modelId="{2585AEC5-B787-47BB-8F64-10E0F9AD044B}" type="presOf" srcId="{EBF1E66A-2D24-4E53-8DA5-00F6724B60FB}" destId="{45E89BBB-43C8-45F6-958E-C52C7B2C58AF}" srcOrd="0" destOrd="0" presId="urn:microsoft.com/office/officeart/2005/8/layout/default"/>
    <dgm:cxn modelId="{72662BCC-77C0-4D63-9FE5-B070604EFF35}" srcId="{F2C3179C-F6FC-44E6-8C59-F84B849E8B5F}" destId="{407D5895-F0C2-4175-A2F7-4D8D513FF46F}" srcOrd="7" destOrd="0" parTransId="{B5DA6CD7-2DD1-4D95-A42B-3A718D12C472}" sibTransId="{8EFFA351-D3C1-433B-A5AD-ECEA87EA6C3C}"/>
    <dgm:cxn modelId="{E3927AD3-CD09-4486-9E39-EBCFF044BEA2}" type="presOf" srcId="{3BFA11AB-BE70-434C-AAC4-FA9C84003EF9}" destId="{5A36E6D5-E56F-41AF-B48F-5A68A460311A}" srcOrd="0" destOrd="0" presId="urn:microsoft.com/office/officeart/2005/8/layout/default"/>
    <dgm:cxn modelId="{0E9018D7-8F2B-4F5F-BCB6-EB0C1035A505}" srcId="{F2C3179C-F6FC-44E6-8C59-F84B849E8B5F}" destId="{6FA298A8-CB94-4B4A-A561-501F74EBAAD1}" srcOrd="10" destOrd="0" parTransId="{391490C4-119E-403F-A4C8-8A1A82575D04}" sibTransId="{7D03F1CC-44D0-465C-B7F6-A7E33FDF9AC4}"/>
    <dgm:cxn modelId="{622360DE-81DC-4AA6-8EFE-41BCB13B1E2B}" type="presOf" srcId="{6FA298A8-CB94-4B4A-A561-501F74EBAAD1}" destId="{C2C7E842-00F5-4F32-BBD0-5685E47F3675}" srcOrd="0" destOrd="0" presId="urn:microsoft.com/office/officeart/2005/8/layout/default"/>
    <dgm:cxn modelId="{0F0BD5FB-2427-4C6D-AD6A-D9E7CB66B562}" srcId="{F2C3179C-F6FC-44E6-8C59-F84B849E8B5F}" destId="{42BDE60D-E04C-4525-B737-B0C46E43CCB0}" srcOrd="2" destOrd="0" parTransId="{E640824E-AE0E-4BBE-AF24-91DB8E8A4023}" sibTransId="{47E2779B-077A-4A04-9CBE-DC0E0F74C4AC}"/>
    <dgm:cxn modelId="{EF56E97C-E3A3-4348-A202-D2051BD676BC}" type="presParOf" srcId="{F639F281-97D6-40D7-9F3E-BAE8D611D530}" destId="{45E89BBB-43C8-45F6-958E-C52C7B2C58AF}" srcOrd="0" destOrd="0" presId="urn:microsoft.com/office/officeart/2005/8/layout/default"/>
    <dgm:cxn modelId="{03BAB274-3545-4957-B048-54E87FB5E213}" type="presParOf" srcId="{F639F281-97D6-40D7-9F3E-BAE8D611D530}" destId="{99837152-3AB6-441D-BF08-6DBDEB502378}" srcOrd="1" destOrd="0" presId="urn:microsoft.com/office/officeart/2005/8/layout/default"/>
    <dgm:cxn modelId="{1EF55B64-A5A0-4B02-9281-743F2EFBB069}" type="presParOf" srcId="{F639F281-97D6-40D7-9F3E-BAE8D611D530}" destId="{47167A55-04EC-41C8-A0F0-382EB637ABDA}" srcOrd="2" destOrd="0" presId="urn:microsoft.com/office/officeart/2005/8/layout/default"/>
    <dgm:cxn modelId="{F061484B-1A40-4075-893D-61762B219F60}" type="presParOf" srcId="{F639F281-97D6-40D7-9F3E-BAE8D611D530}" destId="{25C28121-C733-4616-AAFF-3D8D7CD5286D}" srcOrd="3" destOrd="0" presId="urn:microsoft.com/office/officeart/2005/8/layout/default"/>
    <dgm:cxn modelId="{E0FB8D51-C296-4D30-8E15-510620A293AA}" type="presParOf" srcId="{F639F281-97D6-40D7-9F3E-BAE8D611D530}" destId="{6A389CCE-9BF2-4214-A59C-E6FFF3BFDDA7}" srcOrd="4" destOrd="0" presId="urn:microsoft.com/office/officeart/2005/8/layout/default"/>
    <dgm:cxn modelId="{FB9DB4C8-3A7F-4294-AC29-6253EEA70ED0}" type="presParOf" srcId="{F639F281-97D6-40D7-9F3E-BAE8D611D530}" destId="{5324F47E-91D6-453B-9C40-8108FAE0F34A}" srcOrd="5" destOrd="0" presId="urn:microsoft.com/office/officeart/2005/8/layout/default"/>
    <dgm:cxn modelId="{D552A82B-7E7B-4F6E-8A40-3208E65D38FF}" type="presParOf" srcId="{F639F281-97D6-40D7-9F3E-BAE8D611D530}" destId="{8B79AD98-8E81-4FFB-99FC-7E586816DAD9}" srcOrd="6" destOrd="0" presId="urn:microsoft.com/office/officeart/2005/8/layout/default"/>
    <dgm:cxn modelId="{4D9425DB-2B8E-4824-BAEB-C06DB1D5F334}" type="presParOf" srcId="{F639F281-97D6-40D7-9F3E-BAE8D611D530}" destId="{DD1DC020-C96C-4212-883A-7B69F79C42CC}" srcOrd="7" destOrd="0" presId="urn:microsoft.com/office/officeart/2005/8/layout/default"/>
    <dgm:cxn modelId="{07524E22-0F9E-4694-A2C7-F32E500B3212}" type="presParOf" srcId="{F639F281-97D6-40D7-9F3E-BAE8D611D530}" destId="{2EC88978-3772-4B0D-BB8C-6A2AF39999F2}" srcOrd="8" destOrd="0" presId="urn:microsoft.com/office/officeart/2005/8/layout/default"/>
    <dgm:cxn modelId="{C69C5DA3-FB5A-42E2-830A-0012025A942A}" type="presParOf" srcId="{F639F281-97D6-40D7-9F3E-BAE8D611D530}" destId="{7FC30FC9-C04E-4079-907B-79388F5D6F6D}" srcOrd="9" destOrd="0" presId="urn:microsoft.com/office/officeart/2005/8/layout/default"/>
    <dgm:cxn modelId="{2F57782A-A77A-41B5-8528-E3EC3083C5CE}" type="presParOf" srcId="{F639F281-97D6-40D7-9F3E-BAE8D611D530}" destId="{1300E6A5-63CA-44FE-BE35-3B17F8B04C4A}" srcOrd="10" destOrd="0" presId="urn:microsoft.com/office/officeart/2005/8/layout/default"/>
    <dgm:cxn modelId="{42697D12-EBD7-4B41-860D-3FCCBF6736DA}" type="presParOf" srcId="{F639F281-97D6-40D7-9F3E-BAE8D611D530}" destId="{2722214D-F0BA-4A2F-A392-FF54F77CA0F2}" srcOrd="11" destOrd="0" presId="urn:microsoft.com/office/officeart/2005/8/layout/default"/>
    <dgm:cxn modelId="{8B07B00F-8962-4D30-A97D-6567DB72B9A9}" type="presParOf" srcId="{F639F281-97D6-40D7-9F3E-BAE8D611D530}" destId="{18308EC1-BF18-4ED6-A503-EBAE7DE5AFA6}" srcOrd="12" destOrd="0" presId="urn:microsoft.com/office/officeart/2005/8/layout/default"/>
    <dgm:cxn modelId="{2F4C12BF-9F8D-49DD-A310-2048358E2773}" type="presParOf" srcId="{F639F281-97D6-40D7-9F3E-BAE8D611D530}" destId="{F3FB0442-824B-4123-BAD5-ABD6C6F6EFC5}" srcOrd="13" destOrd="0" presId="urn:microsoft.com/office/officeart/2005/8/layout/default"/>
    <dgm:cxn modelId="{4FB037D5-AA83-491B-AE1F-34DAE5634590}" type="presParOf" srcId="{F639F281-97D6-40D7-9F3E-BAE8D611D530}" destId="{75DD2EB0-9B2E-4C3F-9A4E-D7FDF4D68C04}" srcOrd="14" destOrd="0" presId="urn:microsoft.com/office/officeart/2005/8/layout/default"/>
    <dgm:cxn modelId="{C4504E0E-23C2-46CB-90CC-42A231D5B1A1}" type="presParOf" srcId="{F639F281-97D6-40D7-9F3E-BAE8D611D530}" destId="{426960A1-342C-41D0-89E8-B716CD3BE978}" srcOrd="15" destOrd="0" presId="urn:microsoft.com/office/officeart/2005/8/layout/default"/>
    <dgm:cxn modelId="{F664F211-BAB0-4C2A-888F-7C61FEAA8168}" type="presParOf" srcId="{F639F281-97D6-40D7-9F3E-BAE8D611D530}" destId="{0B403DA6-7BAC-4611-9715-835B9AB24F5F}" srcOrd="16" destOrd="0" presId="urn:microsoft.com/office/officeart/2005/8/layout/default"/>
    <dgm:cxn modelId="{226E55D3-B608-43FF-89D1-45389C7C5BB3}" type="presParOf" srcId="{F639F281-97D6-40D7-9F3E-BAE8D611D530}" destId="{FEDB91B8-CA47-46DE-8D08-0BCD2C1E6901}" srcOrd="17" destOrd="0" presId="urn:microsoft.com/office/officeart/2005/8/layout/default"/>
    <dgm:cxn modelId="{DEE3542A-402B-4001-A463-44AD6625BCA3}" type="presParOf" srcId="{F639F281-97D6-40D7-9F3E-BAE8D611D530}" destId="{545BAF26-4254-431B-8255-8887E423569F}" srcOrd="18" destOrd="0" presId="urn:microsoft.com/office/officeart/2005/8/layout/default"/>
    <dgm:cxn modelId="{9F5CA18A-D98E-4745-A939-C061DEE8E667}" type="presParOf" srcId="{F639F281-97D6-40D7-9F3E-BAE8D611D530}" destId="{F830BD37-D552-40BF-9308-FD2FCECE64A9}" srcOrd="19" destOrd="0" presId="urn:microsoft.com/office/officeart/2005/8/layout/default"/>
    <dgm:cxn modelId="{2153FE54-E6CE-4FDE-B050-32E006571D0A}" type="presParOf" srcId="{F639F281-97D6-40D7-9F3E-BAE8D611D530}" destId="{C2C7E842-00F5-4F32-BBD0-5685E47F3675}" srcOrd="20" destOrd="0" presId="urn:microsoft.com/office/officeart/2005/8/layout/default"/>
    <dgm:cxn modelId="{135ABE85-64F0-4553-97B8-261A9B2F0A6A}" type="presParOf" srcId="{F639F281-97D6-40D7-9F3E-BAE8D611D530}" destId="{A615ECFD-91E3-459E-AADA-4F9CD09EFF88}" srcOrd="21" destOrd="0" presId="urn:microsoft.com/office/officeart/2005/8/layout/default"/>
    <dgm:cxn modelId="{0C526E2C-2D52-4BF1-B269-104AF28D2616}" type="presParOf" srcId="{F639F281-97D6-40D7-9F3E-BAE8D611D530}" destId="{5A36E6D5-E56F-41AF-B48F-5A68A460311A}"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21134A-2149-4677-8A7E-2EEF92E79708}"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GB"/>
        </a:p>
      </dgm:t>
    </dgm:pt>
    <dgm:pt modelId="{75D9B35A-F40E-4505-9EF7-FDFA1FC21579}">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Comply with NHS policy</a:t>
          </a:r>
        </a:p>
      </dgm:t>
    </dgm:pt>
    <dgm:pt modelId="{DC95522B-7061-4DBE-B6EE-A9A5F0373F15}" type="parTrans" cxnId="{FE47359E-0306-440A-8E6D-CC098E46CD6B}">
      <dgm:prSet/>
      <dgm:spPr/>
      <dgm:t>
        <a:bodyPr/>
        <a:lstStyle/>
        <a:p>
          <a:endParaRPr lang="en-GB" sz="2000" b="0">
            <a:latin typeface="Barlow" panose="00000500000000000000" pitchFamily="2" charset="0"/>
            <a:cs typeface="Arial" panose="020B0604020202020204" pitchFamily="34" charset="0"/>
          </a:endParaRPr>
        </a:p>
      </dgm:t>
    </dgm:pt>
    <dgm:pt modelId="{D656ED9D-C019-4C1A-B10F-BF7F51BF072C}" type="sibTrans" cxnId="{FE47359E-0306-440A-8E6D-CC098E46CD6B}">
      <dgm:prSet/>
      <dgm:spPr/>
      <dgm:t>
        <a:bodyPr/>
        <a:lstStyle/>
        <a:p>
          <a:endParaRPr lang="en-GB" sz="2000" b="0">
            <a:latin typeface="Barlow" panose="00000500000000000000" pitchFamily="2" charset="0"/>
            <a:cs typeface="Arial" panose="020B0604020202020204" pitchFamily="34" charset="0"/>
          </a:endParaRPr>
        </a:p>
      </dgm:t>
    </dgm:pt>
    <dgm:pt modelId="{0A9E6FF2-0E2F-446B-AB5A-4ACECE32789E}">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Be part of a supportive national network</a:t>
          </a:r>
        </a:p>
      </dgm:t>
    </dgm:pt>
    <dgm:pt modelId="{BEFC8851-CD0C-4B47-8E5E-E5AC26AE56B0}" type="parTrans" cxnId="{74C6A9DE-6C3B-4D71-88A4-43D41E5DF223}">
      <dgm:prSet/>
      <dgm:spPr/>
      <dgm:t>
        <a:bodyPr/>
        <a:lstStyle/>
        <a:p>
          <a:endParaRPr lang="en-GB" sz="2000" b="0">
            <a:latin typeface="Barlow" panose="00000500000000000000" pitchFamily="2" charset="0"/>
            <a:cs typeface="Arial" panose="020B0604020202020204" pitchFamily="34" charset="0"/>
          </a:endParaRPr>
        </a:p>
      </dgm:t>
    </dgm:pt>
    <dgm:pt modelId="{37DD9360-34FC-41C7-AED6-7C051EC63529}" type="sibTrans" cxnId="{74C6A9DE-6C3B-4D71-88A4-43D41E5DF223}">
      <dgm:prSet/>
      <dgm:spPr/>
      <dgm:t>
        <a:bodyPr/>
        <a:lstStyle/>
        <a:p>
          <a:endParaRPr lang="en-GB" sz="2000" b="0">
            <a:latin typeface="Barlow" panose="00000500000000000000" pitchFamily="2" charset="0"/>
            <a:cs typeface="Arial" panose="020B0604020202020204" pitchFamily="34" charset="0"/>
          </a:endParaRPr>
        </a:p>
      </dgm:t>
    </dgm:pt>
    <dgm:pt modelId="{50C4DBF1-B3B7-44C6-810A-CB2485A2FEFF}">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CQC approved</a:t>
          </a:r>
        </a:p>
      </dgm:t>
    </dgm:pt>
    <dgm:pt modelId="{50086744-39D7-474A-85CE-606BD4FDAC16}" type="parTrans" cxnId="{6F4ADFC9-8D93-4FE4-B2A0-0EE04FD25B55}">
      <dgm:prSet/>
      <dgm:spPr/>
      <dgm:t>
        <a:bodyPr/>
        <a:lstStyle/>
        <a:p>
          <a:endParaRPr lang="en-GB" sz="2000" b="0">
            <a:latin typeface="Barlow" panose="00000500000000000000" pitchFamily="2" charset="0"/>
            <a:cs typeface="Arial" panose="020B0604020202020204" pitchFamily="34" charset="0"/>
          </a:endParaRPr>
        </a:p>
      </dgm:t>
    </dgm:pt>
    <dgm:pt modelId="{18CB5B69-81E5-47E3-8B7D-838E85B20CE6}" type="sibTrans" cxnId="{6F4ADFC9-8D93-4FE4-B2A0-0EE04FD25B55}">
      <dgm:prSet/>
      <dgm:spPr/>
      <dgm:t>
        <a:bodyPr/>
        <a:lstStyle/>
        <a:p>
          <a:endParaRPr lang="en-GB" sz="2000" b="0">
            <a:latin typeface="Barlow" panose="00000500000000000000" pitchFamily="2" charset="0"/>
            <a:cs typeface="Arial" panose="020B0604020202020204" pitchFamily="34" charset="0"/>
          </a:endParaRPr>
        </a:p>
      </dgm:t>
    </dgm:pt>
    <dgm:pt modelId="{769B5C87-CC4A-4F16-8571-0AE05E282B6C}">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Improve efficiency and communication in the registration process</a:t>
          </a:r>
        </a:p>
      </dgm:t>
    </dgm:pt>
    <dgm:pt modelId="{432AE4E5-573A-4328-9B58-B30259AAB7FD}" type="parTrans" cxnId="{42EB7F36-150B-4D64-A4EA-FABBEFBB0A8A}">
      <dgm:prSet/>
      <dgm:spPr/>
      <dgm:t>
        <a:bodyPr/>
        <a:lstStyle/>
        <a:p>
          <a:endParaRPr lang="en-GB" sz="2000" b="0">
            <a:latin typeface="Barlow" panose="00000500000000000000" pitchFamily="2" charset="0"/>
            <a:cs typeface="Arial" panose="020B0604020202020204" pitchFamily="34" charset="0"/>
          </a:endParaRPr>
        </a:p>
      </dgm:t>
    </dgm:pt>
    <dgm:pt modelId="{5A4BFE27-6D51-44DE-81E9-3A92FEFEF2FA}" type="sibTrans" cxnId="{42EB7F36-150B-4D64-A4EA-FABBEFBB0A8A}">
      <dgm:prSet/>
      <dgm:spPr/>
      <dgm:t>
        <a:bodyPr/>
        <a:lstStyle/>
        <a:p>
          <a:endParaRPr lang="en-GB" sz="2000" b="0">
            <a:latin typeface="Barlow" panose="00000500000000000000" pitchFamily="2" charset="0"/>
            <a:cs typeface="Arial" panose="020B0604020202020204" pitchFamily="34" charset="0"/>
          </a:endParaRPr>
        </a:p>
      </dgm:t>
    </dgm:pt>
    <dgm:pt modelId="{B2E233C7-76FF-4972-9CAE-5C2EEE7B2EED}">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Improve patient experience</a:t>
          </a:r>
        </a:p>
      </dgm:t>
    </dgm:pt>
    <dgm:pt modelId="{D0ED97EC-EF0F-4247-8013-0C23652E20F9}" type="parTrans" cxnId="{4D96085A-8AAD-4101-BB26-06E3147059E4}">
      <dgm:prSet/>
      <dgm:spPr/>
      <dgm:t>
        <a:bodyPr/>
        <a:lstStyle/>
        <a:p>
          <a:endParaRPr lang="en-GB" sz="2000" b="0">
            <a:latin typeface="Barlow" panose="00000500000000000000" pitchFamily="2" charset="0"/>
            <a:cs typeface="Arial" panose="020B0604020202020204" pitchFamily="34" charset="0"/>
          </a:endParaRPr>
        </a:p>
      </dgm:t>
    </dgm:pt>
    <dgm:pt modelId="{06E9FF87-A935-4D79-B7CD-5AB1B942E68B}" type="sibTrans" cxnId="{4D96085A-8AAD-4101-BB26-06E3147059E4}">
      <dgm:prSet/>
      <dgm:spPr/>
      <dgm:t>
        <a:bodyPr/>
        <a:lstStyle/>
        <a:p>
          <a:endParaRPr lang="en-GB" sz="2000" b="0">
            <a:latin typeface="Barlow" panose="00000500000000000000" pitchFamily="2" charset="0"/>
            <a:cs typeface="Arial" panose="020B0604020202020204" pitchFamily="34" charset="0"/>
          </a:endParaRPr>
        </a:p>
      </dgm:t>
    </dgm:pt>
    <dgm:pt modelId="{04ADD595-F7DC-4D26-A5FF-424C366AFF3E}">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Meet the needs of your community</a:t>
          </a:r>
        </a:p>
      </dgm:t>
    </dgm:pt>
    <dgm:pt modelId="{0600B8FB-3AA0-4C04-BB87-529510C0AE45}" type="parTrans" cxnId="{DD7FE6D8-564F-4EC5-8C9C-385AC621825F}">
      <dgm:prSet/>
      <dgm:spPr/>
      <dgm:t>
        <a:bodyPr/>
        <a:lstStyle/>
        <a:p>
          <a:endParaRPr lang="en-GB" sz="2000" b="0">
            <a:latin typeface="Barlow" panose="00000500000000000000" pitchFamily="2" charset="0"/>
            <a:cs typeface="Arial" panose="020B0604020202020204" pitchFamily="34" charset="0"/>
          </a:endParaRPr>
        </a:p>
      </dgm:t>
    </dgm:pt>
    <dgm:pt modelId="{E0548DB2-CB9C-41BC-BEC6-8438E63A2286}" type="sibTrans" cxnId="{DD7FE6D8-564F-4EC5-8C9C-385AC621825F}">
      <dgm:prSet/>
      <dgm:spPr/>
      <dgm:t>
        <a:bodyPr/>
        <a:lstStyle/>
        <a:p>
          <a:endParaRPr lang="en-GB" sz="2000" b="0">
            <a:latin typeface="Barlow" panose="00000500000000000000" pitchFamily="2" charset="0"/>
            <a:cs typeface="Arial" panose="020B0604020202020204" pitchFamily="34" charset="0"/>
          </a:endParaRPr>
        </a:p>
      </dgm:t>
    </dgm:pt>
    <dgm:pt modelId="{3639FB1F-64F1-4221-9872-4F1B512665C3}">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Support staff learning and skills building</a:t>
          </a:r>
        </a:p>
      </dgm:t>
    </dgm:pt>
    <dgm:pt modelId="{ED330364-C8F8-4109-9008-E42CF8683479}" type="parTrans" cxnId="{7395A6AA-5082-4E2B-9739-5397A88196CD}">
      <dgm:prSet/>
      <dgm:spPr/>
      <dgm:t>
        <a:bodyPr/>
        <a:lstStyle/>
        <a:p>
          <a:endParaRPr lang="en-GB" sz="2000" b="0">
            <a:latin typeface="Barlow" panose="00000500000000000000" pitchFamily="2" charset="0"/>
            <a:cs typeface="Arial" panose="020B0604020202020204" pitchFamily="34" charset="0"/>
          </a:endParaRPr>
        </a:p>
      </dgm:t>
    </dgm:pt>
    <dgm:pt modelId="{FD826272-68E4-4AD7-B34C-861878EB3BE4}" type="sibTrans" cxnId="{7395A6AA-5082-4E2B-9739-5397A88196CD}">
      <dgm:prSet/>
      <dgm:spPr/>
      <dgm:t>
        <a:bodyPr/>
        <a:lstStyle/>
        <a:p>
          <a:endParaRPr lang="en-GB" sz="2000" b="0">
            <a:latin typeface="Barlow" panose="00000500000000000000" pitchFamily="2" charset="0"/>
            <a:cs typeface="Arial" panose="020B0604020202020204" pitchFamily="34" charset="0"/>
          </a:endParaRPr>
        </a:p>
      </dgm:t>
    </dgm:pt>
    <dgm:pt modelId="{146B538C-53AC-4C65-858B-3A0B72BF6ADF}">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Share good practice</a:t>
          </a:r>
        </a:p>
      </dgm:t>
    </dgm:pt>
    <dgm:pt modelId="{135E1819-E00C-4A64-948B-2DBE002A4202}" type="parTrans" cxnId="{96EA3A37-C1B9-460D-AC54-01504D272A3D}">
      <dgm:prSet/>
      <dgm:spPr/>
      <dgm:t>
        <a:bodyPr/>
        <a:lstStyle/>
        <a:p>
          <a:endParaRPr lang="en-GB" sz="2000" b="0">
            <a:latin typeface="Barlow" panose="00000500000000000000" pitchFamily="2" charset="0"/>
            <a:cs typeface="Arial" panose="020B0604020202020204" pitchFamily="34" charset="0"/>
          </a:endParaRPr>
        </a:p>
      </dgm:t>
    </dgm:pt>
    <dgm:pt modelId="{D63C238E-466F-4D19-A019-C7ECD38BC311}" type="sibTrans" cxnId="{96EA3A37-C1B9-460D-AC54-01504D272A3D}">
      <dgm:prSet/>
      <dgm:spPr/>
      <dgm:t>
        <a:bodyPr/>
        <a:lstStyle/>
        <a:p>
          <a:endParaRPr lang="en-GB" sz="2000" b="0">
            <a:latin typeface="Barlow" panose="00000500000000000000" pitchFamily="2" charset="0"/>
            <a:cs typeface="Arial" panose="020B0604020202020204" pitchFamily="34" charset="0"/>
          </a:endParaRPr>
        </a:p>
      </dgm:t>
    </dgm:pt>
    <dgm:pt modelId="{13F7E347-E2C6-4407-A1CB-6879ADDB4AD1}">
      <dgm:prSet phldrT="[Text]" custT="1"/>
      <dgm:spPr>
        <a:ln>
          <a:noFill/>
        </a:ln>
      </dgm:spPr>
      <dgm:t>
        <a:bodyPr/>
        <a:lstStyle/>
        <a:p>
          <a:pPr>
            <a:buClrTx/>
            <a:buSzTx/>
            <a:buFont typeface="Arial" panose="020B0604020202020204" pitchFamily="34" charset="0"/>
            <a:buChar char="•"/>
          </a:pPr>
          <a:r>
            <a:rPr lang="en-GB" sz="1400" b="0">
              <a:solidFill>
                <a:srgbClr val="005CA7"/>
              </a:solidFill>
              <a:latin typeface="Barlow" panose="00000500000000000000" pitchFamily="2" charset="0"/>
              <a:ea typeface="Helvetica Neue" charset="0"/>
              <a:cs typeface="Arial" panose="020B0604020202020204" pitchFamily="34" charset="0"/>
            </a:rPr>
            <a:t>Ensure lack of documents, immigration status and language do not prevent registration </a:t>
          </a:r>
          <a:endParaRPr lang="en-GB" sz="1400" b="0">
            <a:solidFill>
              <a:srgbClr val="005CA7"/>
            </a:solidFill>
            <a:latin typeface="Barlow" panose="00000500000000000000" pitchFamily="2" charset="0"/>
            <a:cs typeface="Arial" panose="020B0604020202020204" pitchFamily="34" charset="0"/>
          </a:endParaRPr>
        </a:p>
      </dgm:t>
    </dgm:pt>
    <dgm:pt modelId="{5895E66F-559E-4E14-9B62-84C6F2F38DCD}" type="parTrans" cxnId="{4B8B78B0-DCB9-456D-B4D9-0882C7923627}">
      <dgm:prSet/>
      <dgm:spPr/>
      <dgm:t>
        <a:bodyPr/>
        <a:lstStyle/>
        <a:p>
          <a:endParaRPr lang="en-GB" sz="2000" b="0">
            <a:latin typeface="Barlow" panose="00000500000000000000" pitchFamily="2" charset="0"/>
            <a:cs typeface="Arial" panose="020B0604020202020204" pitchFamily="34" charset="0"/>
          </a:endParaRPr>
        </a:p>
      </dgm:t>
    </dgm:pt>
    <dgm:pt modelId="{0FFC49C6-80EF-4ECF-9BDF-87D50E667DF5}" type="sibTrans" cxnId="{4B8B78B0-DCB9-456D-B4D9-0882C7923627}">
      <dgm:prSet/>
      <dgm:spPr/>
      <dgm:t>
        <a:bodyPr/>
        <a:lstStyle/>
        <a:p>
          <a:endParaRPr lang="en-GB" sz="2000" b="0">
            <a:latin typeface="Barlow" panose="00000500000000000000" pitchFamily="2" charset="0"/>
            <a:cs typeface="Arial" panose="020B0604020202020204" pitchFamily="34" charset="0"/>
          </a:endParaRPr>
        </a:p>
      </dgm:t>
    </dgm:pt>
    <dgm:pt modelId="{5DEAB538-075B-4110-9F4B-AC45CA44B7D5}" type="pres">
      <dgm:prSet presAssocID="{4521134A-2149-4677-8A7E-2EEF92E79708}" presName="Name0" presStyleCnt="0">
        <dgm:presLayoutVars>
          <dgm:dir/>
          <dgm:resizeHandles val="exact"/>
        </dgm:presLayoutVars>
      </dgm:prSet>
      <dgm:spPr/>
    </dgm:pt>
    <dgm:pt modelId="{0A411490-013D-4EFE-AF4B-F02B476CA703}" type="pres">
      <dgm:prSet presAssocID="{75D9B35A-F40E-4505-9EF7-FDFA1FC21579}" presName="composite" presStyleCnt="0"/>
      <dgm:spPr/>
    </dgm:pt>
    <dgm:pt modelId="{57C14C99-8A8E-40EF-B5AF-1DBE105F1F9A}" type="pres">
      <dgm:prSet presAssocID="{75D9B35A-F40E-4505-9EF7-FDFA1FC21579}" presName="rect1" presStyleLbl="trAlignAcc1" presStyleIdx="0" presStyleCnt="9">
        <dgm:presLayoutVars>
          <dgm:bulletEnabled val="1"/>
        </dgm:presLayoutVars>
      </dgm:prSet>
      <dgm:spPr>
        <a:prstGeom prst="roundRect">
          <a:avLst/>
        </a:prstGeom>
      </dgm:spPr>
    </dgm:pt>
    <dgm:pt modelId="{C9E000B5-B4D2-495D-A424-83E44C4BF08C}" type="pres">
      <dgm:prSet presAssocID="{75D9B35A-F40E-4505-9EF7-FDFA1FC21579}" presName="rect2" presStyleLbl="fgImgPlace1" presStyleIdx="0" presStyleCnt="9"/>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ontract with solid fill"/>
        </a:ext>
      </dgm:extLst>
    </dgm:pt>
    <dgm:pt modelId="{07976320-9B33-4809-882A-7709AC41AE6D}" type="pres">
      <dgm:prSet presAssocID="{D656ED9D-C019-4C1A-B10F-BF7F51BF072C}" presName="sibTrans" presStyleCnt="0"/>
      <dgm:spPr/>
    </dgm:pt>
    <dgm:pt modelId="{1E6833BD-7306-4DE4-9C24-6BE9DEEB3094}" type="pres">
      <dgm:prSet presAssocID="{0A9E6FF2-0E2F-446B-AB5A-4ACECE32789E}" presName="composite" presStyleCnt="0"/>
      <dgm:spPr/>
    </dgm:pt>
    <dgm:pt modelId="{DAC0C256-D247-4C33-86E0-EFE9117F28C3}" type="pres">
      <dgm:prSet presAssocID="{0A9E6FF2-0E2F-446B-AB5A-4ACECE32789E}" presName="rect1" presStyleLbl="trAlignAcc1" presStyleIdx="1" presStyleCnt="9">
        <dgm:presLayoutVars>
          <dgm:bulletEnabled val="1"/>
        </dgm:presLayoutVars>
      </dgm:prSet>
      <dgm:spPr>
        <a:prstGeom prst="roundRect">
          <a:avLst/>
        </a:prstGeom>
      </dgm:spPr>
    </dgm:pt>
    <dgm:pt modelId="{905CDE2B-5FCE-43BB-BACC-AA36BE678B79}" type="pres">
      <dgm:prSet presAssocID="{0A9E6FF2-0E2F-446B-AB5A-4ACECE32789E}" presName="rect2" presStyleLbl="fgImgPlac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onnections with solid fill"/>
        </a:ext>
      </dgm:extLst>
    </dgm:pt>
    <dgm:pt modelId="{8C0C3A1F-46D3-4A22-A7AA-E064509D6F0C}" type="pres">
      <dgm:prSet presAssocID="{37DD9360-34FC-41C7-AED6-7C051EC63529}" presName="sibTrans" presStyleCnt="0"/>
      <dgm:spPr/>
    </dgm:pt>
    <dgm:pt modelId="{64341F73-8C6E-4A34-A4C5-8220119B7EA1}" type="pres">
      <dgm:prSet presAssocID="{3639FB1F-64F1-4221-9872-4F1B512665C3}" presName="composite" presStyleCnt="0"/>
      <dgm:spPr/>
    </dgm:pt>
    <dgm:pt modelId="{600D36B4-8BF8-4720-9A76-5328E6B58295}" type="pres">
      <dgm:prSet presAssocID="{3639FB1F-64F1-4221-9872-4F1B512665C3}" presName="rect1" presStyleLbl="trAlignAcc1" presStyleIdx="2" presStyleCnt="9">
        <dgm:presLayoutVars>
          <dgm:bulletEnabled val="1"/>
        </dgm:presLayoutVars>
      </dgm:prSet>
      <dgm:spPr>
        <a:prstGeom prst="roundRect">
          <a:avLst/>
        </a:prstGeom>
      </dgm:spPr>
    </dgm:pt>
    <dgm:pt modelId="{28AE8B93-91CC-486F-A639-5154D11FEBEF}" type="pres">
      <dgm:prSet presAssocID="{3639FB1F-64F1-4221-9872-4F1B512665C3}" presName="rect2" presStyleLbl="fgImgPlac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Classroom outline"/>
        </a:ext>
      </dgm:extLst>
    </dgm:pt>
    <dgm:pt modelId="{42214D1E-731C-4BC5-99CF-D132B8A8D597}" type="pres">
      <dgm:prSet presAssocID="{FD826272-68E4-4AD7-B34C-861878EB3BE4}" presName="sibTrans" presStyleCnt="0"/>
      <dgm:spPr/>
    </dgm:pt>
    <dgm:pt modelId="{D13EA3BD-E063-49DE-B474-795E1A311FB9}" type="pres">
      <dgm:prSet presAssocID="{146B538C-53AC-4C65-858B-3A0B72BF6ADF}" presName="composite" presStyleCnt="0"/>
      <dgm:spPr/>
    </dgm:pt>
    <dgm:pt modelId="{C9CCF18F-0A26-419A-A8DB-3800185FF7A7}" type="pres">
      <dgm:prSet presAssocID="{146B538C-53AC-4C65-858B-3A0B72BF6ADF}" presName="rect1" presStyleLbl="trAlignAcc1" presStyleIdx="3" presStyleCnt="9">
        <dgm:presLayoutVars>
          <dgm:bulletEnabled val="1"/>
        </dgm:presLayoutVars>
      </dgm:prSet>
      <dgm:spPr>
        <a:prstGeom prst="roundRect">
          <a:avLst/>
        </a:prstGeom>
      </dgm:spPr>
    </dgm:pt>
    <dgm:pt modelId="{65839B69-EDA6-40A3-BCF3-200205690FC0}" type="pres">
      <dgm:prSet presAssocID="{146B538C-53AC-4C65-858B-3A0B72BF6ADF}" presName="rect2" presStyleLbl="fgImgPlac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Badge Tick outline"/>
        </a:ext>
      </dgm:extLst>
    </dgm:pt>
    <dgm:pt modelId="{AA6BD3E7-95DC-4B0F-96F7-D3E4CC84B801}" type="pres">
      <dgm:prSet presAssocID="{D63C238E-466F-4D19-A019-C7ECD38BC311}" presName="sibTrans" presStyleCnt="0"/>
      <dgm:spPr/>
    </dgm:pt>
    <dgm:pt modelId="{F0A4F48A-9B32-4708-AAE5-CA32778E6688}" type="pres">
      <dgm:prSet presAssocID="{50C4DBF1-B3B7-44C6-810A-CB2485A2FEFF}" presName="composite" presStyleCnt="0"/>
      <dgm:spPr/>
    </dgm:pt>
    <dgm:pt modelId="{4970E438-840A-4EC6-83EB-6143BF3B8163}" type="pres">
      <dgm:prSet presAssocID="{50C4DBF1-B3B7-44C6-810A-CB2485A2FEFF}" presName="rect1" presStyleLbl="trAlignAcc1" presStyleIdx="4" presStyleCnt="9">
        <dgm:presLayoutVars>
          <dgm:bulletEnabled val="1"/>
        </dgm:presLayoutVars>
      </dgm:prSet>
      <dgm:spPr>
        <a:prstGeom prst="roundRect">
          <a:avLst/>
        </a:prstGeom>
      </dgm:spPr>
    </dgm:pt>
    <dgm:pt modelId="{8709A164-EFB6-4159-9BE4-9D8DC6D5CBBF}" type="pres">
      <dgm:prSet presAssocID="{50C4DBF1-B3B7-44C6-810A-CB2485A2FEFF}" presName="rect2" presStyleLbl="fgImgPlac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CheckList with solid fill"/>
        </a:ext>
      </dgm:extLst>
    </dgm:pt>
    <dgm:pt modelId="{707A8B62-8859-4551-B1E9-17C3BFD77651}" type="pres">
      <dgm:prSet presAssocID="{18CB5B69-81E5-47E3-8B7D-838E85B20CE6}" presName="sibTrans" presStyleCnt="0"/>
      <dgm:spPr/>
    </dgm:pt>
    <dgm:pt modelId="{65C191BB-7AB6-4B9A-9408-CA266A0311ED}" type="pres">
      <dgm:prSet presAssocID="{769B5C87-CC4A-4F16-8571-0AE05E282B6C}" presName="composite" presStyleCnt="0"/>
      <dgm:spPr/>
    </dgm:pt>
    <dgm:pt modelId="{DC810217-746F-48C8-9435-1D26EC210EBC}" type="pres">
      <dgm:prSet presAssocID="{769B5C87-CC4A-4F16-8571-0AE05E282B6C}" presName="rect1" presStyleLbl="trAlignAcc1" presStyleIdx="5" presStyleCnt="9">
        <dgm:presLayoutVars>
          <dgm:bulletEnabled val="1"/>
        </dgm:presLayoutVars>
      </dgm:prSet>
      <dgm:spPr>
        <a:prstGeom prst="roundRect">
          <a:avLst/>
        </a:prstGeom>
      </dgm:spPr>
    </dgm:pt>
    <dgm:pt modelId="{F3983D1A-75F2-45D7-A221-024484E42A8A}" type="pres">
      <dgm:prSet presAssocID="{769B5C87-CC4A-4F16-8571-0AE05E282B6C}" presName="rect2" presStyleLbl="fgImgPlace1" presStyleIdx="5" presStyleCnt="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Stopwatch with solid fill"/>
        </a:ext>
      </dgm:extLst>
    </dgm:pt>
    <dgm:pt modelId="{B396CFC7-E63D-42A2-8445-D613C293274D}" type="pres">
      <dgm:prSet presAssocID="{5A4BFE27-6D51-44DE-81E9-3A92FEFEF2FA}" presName="sibTrans" presStyleCnt="0"/>
      <dgm:spPr/>
    </dgm:pt>
    <dgm:pt modelId="{E2482610-2184-40EC-815D-859AEB4F8C60}" type="pres">
      <dgm:prSet presAssocID="{B2E233C7-76FF-4972-9CAE-5C2EEE7B2EED}" presName="composite" presStyleCnt="0"/>
      <dgm:spPr/>
    </dgm:pt>
    <dgm:pt modelId="{EA1306D7-BC1C-44CC-80A8-2FF6FC8C3218}" type="pres">
      <dgm:prSet presAssocID="{B2E233C7-76FF-4972-9CAE-5C2EEE7B2EED}" presName="rect1" presStyleLbl="trAlignAcc1" presStyleIdx="6" presStyleCnt="9">
        <dgm:presLayoutVars>
          <dgm:bulletEnabled val="1"/>
        </dgm:presLayoutVars>
      </dgm:prSet>
      <dgm:spPr>
        <a:prstGeom prst="roundRect">
          <a:avLst/>
        </a:prstGeom>
      </dgm:spPr>
    </dgm:pt>
    <dgm:pt modelId="{343B8DA5-7DAC-485C-9013-01D58B269EB5}" type="pres">
      <dgm:prSet presAssocID="{B2E233C7-76FF-4972-9CAE-5C2EEE7B2EED}" presName="rect2" presStyleLbl="fgImgPlac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dgm:spPr>
      <dgm:extLst>
        <a:ext uri="{E40237B7-FDA0-4F09-8148-C483321AD2D9}">
          <dgm14:cNvPr xmlns:dgm14="http://schemas.microsoft.com/office/drawing/2010/diagram" id="0" name="" descr="Family with two children outline"/>
        </a:ext>
      </dgm:extLst>
    </dgm:pt>
    <dgm:pt modelId="{DE084E44-224A-49B5-81E8-FC9B9BF12EF8}" type="pres">
      <dgm:prSet presAssocID="{06E9FF87-A935-4D79-B7CD-5AB1B942E68B}" presName="sibTrans" presStyleCnt="0"/>
      <dgm:spPr/>
    </dgm:pt>
    <dgm:pt modelId="{60FFBE79-5067-41E6-9BB1-78A27970DDB7}" type="pres">
      <dgm:prSet presAssocID="{04ADD595-F7DC-4D26-A5FF-424C366AFF3E}" presName="composite" presStyleCnt="0"/>
      <dgm:spPr/>
    </dgm:pt>
    <dgm:pt modelId="{FB03156C-E64B-4FF5-B78C-C93D1F026259}" type="pres">
      <dgm:prSet presAssocID="{04ADD595-F7DC-4D26-A5FF-424C366AFF3E}" presName="rect1" presStyleLbl="trAlignAcc1" presStyleIdx="7" presStyleCnt="9">
        <dgm:presLayoutVars>
          <dgm:bulletEnabled val="1"/>
        </dgm:presLayoutVars>
      </dgm:prSet>
      <dgm:spPr>
        <a:prstGeom prst="roundRect">
          <a:avLst/>
        </a:prstGeom>
      </dgm:spPr>
    </dgm:pt>
    <dgm:pt modelId="{318B9451-45BA-4A76-8CF9-8913042A19E0}" type="pres">
      <dgm:prSet presAssocID="{04ADD595-F7DC-4D26-A5FF-424C366AFF3E}" presName="rect2" presStyleLbl="fgImgPlac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dgm:spPr>
      <dgm:extLst>
        <a:ext uri="{E40237B7-FDA0-4F09-8148-C483321AD2D9}">
          <dgm14:cNvPr xmlns:dgm14="http://schemas.microsoft.com/office/drawing/2010/diagram" id="0" name="" descr="Neighbourhood with solid fill"/>
        </a:ext>
      </dgm:extLst>
    </dgm:pt>
    <dgm:pt modelId="{7C288E09-5086-4607-B2B1-A00ED1ADDDED}" type="pres">
      <dgm:prSet presAssocID="{E0548DB2-CB9C-41BC-BEC6-8438E63A2286}" presName="sibTrans" presStyleCnt="0"/>
      <dgm:spPr/>
    </dgm:pt>
    <dgm:pt modelId="{031E75DE-BDBB-4715-9371-8AEDFE5FD239}" type="pres">
      <dgm:prSet presAssocID="{13F7E347-E2C6-4407-A1CB-6879ADDB4AD1}" presName="composite" presStyleCnt="0"/>
      <dgm:spPr/>
    </dgm:pt>
    <dgm:pt modelId="{700B5F09-2D62-442D-ACE7-AE4847D8F57F}" type="pres">
      <dgm:prSet presAssocID="{13F7E347-E2C6-4407-A1CB-6879ADDB4AD1}" presName="rect1" presStyleLbl="trAlignAcc1" presStyleIdx="8" presStyleCnt="9">
        <dgm:presLayoutVars>
          <dgm:bulletEnabled val="1"/>
        </dgm:presLayoutVars>
      </dgm:prSet>
      <dgm:spPr>
        <a:prstGeom prst="roundRect">
          <a:avLst/>
        </a:prstGeom>
      </dgm:spPr>
    </dgm:pt>
    <dgm:pt modelId="{42E4E691-7B6D-423D-9DE1-7053056F7411}" type="pres">
      <dgm:prSet presAssocID="{13F7E347-E2C6-4407-A1CB-6879ADDB4AD1}" presName="rect2" presStyleLbl="fgImgPlace1" presStyleIdx="8" presStyleCnt="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l="-25000" r="-25000"/>
          </a:stretch>
        </a:blipFill>
      </dgm:spPr>
      <dgm:extLst>
        <a:ext uri="{E40237B7-FDA0-4F09-8148-C483321AD2D9}">
          <dgm14:cNvPr xmlns:dgm14="http://schemas.microsoft.com/office/drawing/2010/diagram" id="0" name="" descr="Employee badge outline"/>
        </a:ext>
      </dgm:extLst>
    </dgm:pt>
  </dgm:ptLst>
  <dgm:cxnLst>
    <dgm:cxn modelId="{DE7B311B-EFAD-4310-BA3E-D49F16F739F7}" type="presOf" srcId="{B2E233C7-76FF-4972-9CAE-5C2EEE7B2EED}" destId="{EA1306D7-BC1C-44CC-80A8-2FF6FC8C3218}" srcOrd="0" destOrd="0" presId="urn:microsoft.com/office/officeart/2008/layout/PictureStrips"/>
    <dgm:cxn modelId="{DC81901B-33B4-4221-9962-F7855902B3B6}" type="presOf" srcId="{04ADD595-F7DC-4D26-A5FF-424C366AFF3E}" destId="{FB03156C-E64B-4FF5-B78C-C93D1F026259}" srcOrd="0" destOrd="0" presId="urn:microsoft.com/office/officeart/2008/layout/PictureStrips"/>
    <dgm:cxn modelId="{42EB7F36-150B-4D64-A4EA-FABBEFBB0A8A}" srcId="{4521134A-2149-4677-8A7E-2EEF92E79708}" destId="{769B5C87-CC4A-4F16-8571-0AE05E282B6C}" srcOrd="5" destOrd="0" parTransId="{432AE4E5-573A-4328-9B58-B30259AAB7FD}" sibTransId="{5A4BFE27-6D51-44DE-81E9-3A92FEFEF2FA}"/>
    <dgm:cxn modelId="{96EA3A37-C1B9-460D-AC54-01504D272A3D}" srcId="{4521134A-2149-4677-8A7E-2EEF92E79708}" destId="{146B538C-53AC-4C65-858B-3A0B72BF6ADF}" srcOrd="3" destOrd="0" parTransId="{135E1819-E00C-4A64-948B-2DBE002A4202}" sibTransId="{D63C238E-466F-4D19-A019-C7ECD38BC311}"/>
    <dgm:cxn modelId="{5B75BB37-CD46-4870-8F7E-157D0A3346A7}" type="presOf" srcId="{769B5C87-CC4A-4F16-8571-0AE05E282B6C}" destId="{DC810217-746F-48C8-9435-1D26EC210EBC}" srcOrd="0" destOrd="0" presId="urn:microsoft.com/office/officeart/2008/layout/PictureStrips"/>
    <dgm:cxn modelId="{1B0AB140-E749-4085-BB6F-9437B501269A}" type="presOf" srcId="{50C4DBF1-B3B7-44C6-810A-CB2485A2FEFF}" destId="{4970E438-840A-4EC6-83EB-6143BF3B8163}" srcOrd="0" destOrd="0" presId="urn:microsoft.com/office/officeart/2008/layout/PictureStrips"/>
    <dgm:cxn modelId="{4D96085A-8AAD-4101-BB26-06E3147059E4}" srcId="{4521134A-2149-4677-8A7E-2EEF92E79708}" destId="{B2E233C7-76FF-4972-9CAE-5C2EEE7B2EED}" srcOrd="6" destOrd="0" parTransId="{D0ED97EC-EF0F-4247-8013-0C23652E20F9}" sibTransId="{06E9FF87-A935-4D79-B7CD-5AB1B942E68B}"/>
    <dgm:cxn modelId="{9E5F5C7C-6E92-461D-AED7-16DB132531A8}" type="presOf" srcId="{146B538C-53AC-4C65-858B-3A0B72BF6ADF}" destId="{C9CCF18F-0A26-419A-A8DB-3800185FF7A7}" srcOrd="0" destOrd="0" presId="urn:microsoft.com/office/officeart/2008/layout/PictureStrips"/>
    <dgm:cxn modelId="{FE47359E-0306-440A-8E6D-CC098E46CD6B}" srcId="{4521134A-2149-4677-8A7E-2EEF92E79708}" destId="{75D9B35A-F40E-4505-9EF7-FDFA1FC21579}" srcOrd="0" destOrd="0" parTransId="{DC95522B-7061-4DBE-B6EE-A9A5F0373F15}" sibTransId="{D656ED9D-C019-4C1A-B10F-BF7F51BF072C}"/>
    <dgm:cxn modelId="{944AF09E-0935-4084-B4A6-E609A5EB0FD7}" type="presOf" srcId="{4521134A-2149-4677-8A7E-2EEF92E79708}" destId="{5DEAB538-075B-4110-9F4B-AC45CA44B7D5}" srcOrd="0" destOrd="0" presId="urn:microsoft.com/office/officeart/2008/layout/PictureStrips"/>
    <dgm:cxn modelId="{5DB093A7-5137-4D48-93B1-0CB574958FAE}" type="presOf" srcId="{3639FB1F-64F1-4221-9872-4F1B512665C3}" destId="{600D36B4-8BF8-4720-9A76-5328E6B58295}" srcOrd="0" destOrd="0" presId="urn:microsoft.com/office/officeart/2008/layout/PictureStrips"/>
    <dgm:cxn modelId="{7395A6AA-5082-4E2B-9739-5397A88196CD}" srcId="{4521134A-2149-4677-8A7E-2EEF92E79708}" destId="{3639FB1F-64F1-4221-9872-4F1B512665C3}" srcOrd="2" destOrd="0" parTransId="{ED330364-C8F8-4109-9008-E42CF8683479}" sibTransId="{FD826272-68E4-4AD7-B34C-861878EB3BE4}"/>
    <dgm:cxn modelId="{4B8B78B0-DCB9-456D-B4D9-0882C7923627}" srcId="{4521134A-2149-4677-8A7E-2EEF92E79708}" destId="{13F7E347-E2C6-4407-A1CB-6879ADDB4AD1}" srcOrd="8" destOrd="0" parTransId="{5895E66F-559E-4E14-9B62-84C6F2F38DCD}" sibTransId="{0FFC49C6-80EF-4ECF-9BDF-87D50E667DF5}"/>
    <dgm:cxn modelId="{6F9BC0B4-A912-4B90-A354-AA4F8FA5F2E9}" type="presOf" srcId="{13F7E347-E2C6-4407-A1CB-6879ADDB4AD1}" destId="{700B5F09-2D62-442D-ACE7-AE4847D8F57F}" srcOrd="0" destOrd="0" presId="urn:microsoft.com/office/officeart/2008/layout/PictureStrips"/>
    <dgm:cxn modelId="{B7D6AAB8-B501-4BE0-A93A-AD98376DD36B}" type="presOf" srcId="{75D9B35A-F40E-4505-9EF7-FDFA1FC21579}" destId="{57C14C99-8A8E-40EF-B5AF-1DBE105F1F9A}" srcOrd="0" destOrd="0" presId="urn:microsoft.com/office/officeart/2008/layout/PictureStrips"/>
    <dgm:cxn modelId="{6F4ADFC9-8D93-4FE4-B2A0-0EE04FD25B55}" srcId="{4521134A-2149-4677-8A7E-2EEF92E79708}" destId="{50C4DBF1-B3B7-44C6-810A-CB2485A2FEFF}" srcOrd="4" destOrd="0" parTransId="{50086744-39D7-474A-85CE-606BD4FDAC16}" sibTransId="{18CB5B69-81E5-47E3-8B7D-838E85B20CE6}"/>
    <dgm:cxn modelId="{6E4823D6-54E8-469D-A651-EBB0C687B6A8}" type="presOf" srcId="{0A9E6FF2-0E2F-446B-AB5A-4ACECE32789E}" destId="{DAC0C256-D247-4C33-86E0-EFE9117F28C3}" srcOrd="0" destOrd="0" presId="urn:microsoft.com/office/officeart/2008/layout/PictureStrips"/>
    <dgm:cxn modelId="{DD7FE6D8-564F-4EC5-8C9C-385AC621825F}" srcId="{4521134A-2149-4677-8A7E-2EEF92E79708}" destId="{04ADD595-F7DC-4D26-A5FF-424C366AFF3E}" srcOrd="7" destOrd="0" parTransId="{0600B8FB-3AA0-4C04-BB87-529510C0AE45}" sibTransId="{E0548DB2-CB9C-41BC-BEC6-8438E63A2286}"/>
    <dgm:cxn modelId="{74C6A9DE-6C3B-4D71-88A4-43D41E5DF223}" srcId="{4521134A-2149-4677-8A7E-2EEF92E79708}" destId="{0A9E6FF2-0E2F-446B-AB5A-4ACECE32789E}" srcOrd="1" destOrd="0" parTransId="{BEFC8851-CD0C-4B47-8E5E-E5AC26AE56B0}" sibTransId="{37DD9360-34FC-41C7-AED6-7C051EC63529}"/>
    <dgm:cxn modelId="{DC84D9D2-F869-49A7-A13E-2A4882CFF8A7}" type="presParOf" srcId="{5DEAB538-075B-4110-9F4B-AC45CA44B7D5}" destId="{0A411490-013D-4EFE-AF4B-F02B476CA703}" srcOrd="0" destOrd="0" presId="urn:microsoft.com/office/officeart/2008/layout/PictureStrips"/>
    <dgm:cxn modelId="{5B1D22C6-844E-4759-B76D-71B9737E7E5D}" type="presParOf" srcId="{0A411490-013D-4EFE-AF4B-F02B476CA703}" destId="{57C14C99-8A8E-40EF-B5AF-1DBE105F1F9A}" srcOrd="0" destOrd="0" presId="urn:microsoft.com/office/officeart/2008/layout/PictureStrips"/>
    <dgm:cxn modelId="{695EC024-DE52-42D8-8A97-02CAF32B0AAA}" type="presParOf" srcId="{0A411490-013D-4EFE-AF4B-F02B476CA703}" destId="{C9E000B5-B4D2-495D-A424-83E44C4BF08C}" srcOrd="1" destOrd="0" presId="urn:microsoft.com/office/officeart/2008/layout/PictureStrips"/>
    <dgm:cxn modelId="{F546E82E-FD7E-4C34-859C-F84BF1BF89F6}" type="presParOf" srcId="{5DEAB538-075B-4110-9F4B-AC45CA44B7D5}" destId="{07976320-9B33-4809-882A-7709AC41AE6D}" srcOrd="1" destOrd="0" presId="urn:microsoft.com/office/officeart/2008/layout/PictureStrips"/>
    <dgm:cxn modelId="{109A1509-E8D9-4C36-A66B-5B004F55A8CC}" type="presParOf" srcId="{5DEAB538-075B-4110-9F4B-AC45CA44B7D5}" destId="{1E6833BD-7306-4DE4-9C24-6BE9DEEB3094}" srcOrd="2" destOrd="0" presId="urn:microsoft.com/office/officeart/2008/layout/PictureStrips"/>
    <dgm:cxn modelId="{C6139204-E6C4-4A92-92DF-28FBD6CD22E9}" type="presParOf" srcId="{1E6833BD-7306-4DE4-9C24-6BE9DEEB3094}" destId="{DAC0C256-D247-4C33-86E0-EFE9117F28C3}" srcOrd="0" destOrd="0" presId="urn:microsoft.com/office/officeart/2008/layout/PictureStrips"/>
    <dgm:cxn modelId="{38A7383C-6B8A-41A1-AFE4-0C12725A466C}" type="presParOf" srcId="{1E6833BD-7306-4DE4-9C24-6BE9DEEB3094}" destId="{905CDE2B-5FCE-43BB-BACC-AA36BE678B79}" srcOrd="1" destOrd="0" presId="urn:microsoft.com/office/officeart/2008/layout/PictureStrips"/>
    <dgm:cxn modelId="{322FE38C-0A9E-48DE-9419-7E6538663E87}" type="presParOf" srcId="{5DEAB538-075B-4110-9F4B-AC45CA44B7D5}" destId="{8C0C3A1F-46D3-4A22-A7AA-E064509D6F0C}" srcOrd="3" destOrd="0" presId="urn:microsoft.com/office/officeart/2008/layout/PictureStrips"/>
    <dgm:cxn modelId="{0CEA9755-F763-42F3-9FF4-33F833EF726B}" type="presParOf" srcId="{5DEAB538-075B-4110-9F4B-AC45CA44B7D5}" destId="{64341F73-8C6E-4A34-A4C5-8220119B7EA1}" srcOrd="4" destOrd="0" presId="urn:microsoft.com/office/officeart/2008/layout/PictureStrips"/>
    <dgm:cxn modelId="{9429481A-3D73-4171-9777-902F0A70F637}" type="presParOf" srcId="{64341F73-8C6E-4A34-A4C5-8220119B7EA1}" destId="{600D36B4-8BF8-4720-9A76-5328E6B58295}" srcOrd="0" destOrd="0" presId="urn:microsoft.com/office/officeart/2008/layout/PictureStrips"/>
    <dgm:cxn modelId="{B72DAC5B-8CB1-4343-824F-B3593FEE3589}" type="presParOf" srcId="{64341F73-8C6E-4A34-A4C5-8220119B7EA1}" destId="{28AE8B93-91CC-486F-A639-5154D11FEBEF}" srcOrd="1" destOrd="0" presId="urn:microsoft.com/office/officeart/2008/layout/PictureStrips"/>
    <dgm:cxn modelId="{C596D9D5-FDD7-43CD-A0DA-87AC843C9BE2}" type="presParOf" srcId="{5DEAB538-075B-4110-9F4B-AC45CA44B7D5}" destId="{42214D1E-731C-4BC5-99CF-D132B8A8D597}" srcOrd="5" destOrd="0" presId="urn:microsoft.com/office/officeart/2008/layout/PictureStrips"/>
    <dgm:cxn modelId="{1255CC3C-D625-4D44-8959-C6CA861921DA}" type="presParOf" srcId="{5DEAB538-075B-4110-9F4B-AC45CA44B7D5}" destId="{D13EA3BD-E063-49DE-B474-795E1A311FB9}" srcOrd="6" destOrd="0" presId="urn:microsoft.com/office/officeart/2008/layout/PictureStrips"/>
    <dgm:cxn modelId="{E328841F-64A9-434A-BEC1-D5126A66913F}" type="presParOf" srcId="{D13EA3BD-E063-49DE-B474-795E1A311FB9}" destId="{C9CCF18F-0A26-419A-A8DB-3800185FF7A7}" srcOrd="0" destOrd="0" presId="urn:microsoft.com/office/officeart/2008/layout/PictureStrips"/>
    <dgm:cxn modelId="{6DBA8258-CC3C-44EF-92B5-DEA7DBB85A65}" type="presParOf" srcId="{D13EA3BD-E063-49DE-B474-795E1A311FB9}" destId="{65839B69-EDA6-40A3-BCF3-200205690FC0}" srcOrd="1" destOrd="0" presId="urn:microsoft.com/office/officeart/2008/layout/PictureStrips"/>
    <dgm:cxn modelId="{6E8626FE-885C-43B5-879C-74F73A9E38B7}" type="presParOf" srcId="{5DEAB538-075B-4110-9F4B-AC45CA44B7D5}" destId="{AA6BD3E7-95DC-4B0F-96F7-D3E4CC84B801}" srcOrd="7" destOrd="0" presId="urn:microsoft.com/office/officeart/2008/layout/PictureStrips"/>
    <dgm:cxn modelId="{CE1C4365-429B-4B32-867C-066AB69A294F}" type="presParOf" srcId="{5DEAB538-075B-4110-9F4B-AC45CA44B7D5}" destId="{F0A4F48A-9B32-4708-AAE5-CA32778E6688}" srcOrd="8" destOrd="0" presId="urn:microsoft.com/office/officeart/2008/layout/PictureStrips"/>
    <dgm:cxn modelId="{42E4DC9C-7F30-403C-A42B-0DE9D307E6AA}" type="presParOf" srcId="{F0A4F48A-9B32-4708-AAE5-CA32778E6688}" destId="{4970E438-840A-4EC6-83EB-6143BF3B8163}" srcOrd="0" destOrd="0" presId="urn:microsoft.com/office/officeart/2008/layout/PictureStrips"/>
    <dgm:cxn modelId="{55FBC11C-192A-4E4B-9BCB-5468896D45A0}" type="presParOf" srcId="{F0A4F48A-9B32-4708-AAE5-CA32778E6688}" destId="{8709A164-EFB6-4159-9BE4-9D8DC6D5CBBF}" srcOrd="1" destOrd="0" presId="urn:microsoft.com/office/officeart/2008/layout/PictureStrips"/>
    <dgm:cxn modelId="{7A41CFCB-DF49-4C48-A820-559B03F39007}" type="presParOf" srcId="{5DEAB538-075B-4110-9F4B-AC45CA44B7D5}" destId="{707A8B62-8859-4551-B1E9-17C3BFD77651}" srcOrd="9" destOrd="0" presId="urn:microsoft.com/office/officeart/2008/layout/PictureStrips"/>
    <dgm:cxn modelId="{A914EC97-6F8F-48D4-B245-9721A2FC389C}" type="presParOf" srcId="{5DEAB538-075B-4110-9F4B-AC45CA44B7D5}" destId="{65C191BB-7AB6-4B9A-9408-CA266A0311ED}" srcOrd="10" destOrd="0" presId="urn:microsoft.com/office/officeart/2008/layout/PictureStrips"/>
    <dgm:cxn modelId="{DDD3747F-B630-4105-9E56-AE82BA0B21C6}" type="presParOf" srcId="{65C191BB-7AB6-4B9A-9408-CA266A0311ED}" destId="{DC810217-746F-48C8-9435-1D26EC210EBC}" srcOrd="0" destOrd="0" presId="urn:microsoft.com/office/officeart/2008/layout/PictureStrips"/>
    <dgm:cxn modelId="{BDC94E07-E8D2-40C4-9947-35AB493D1661}" type="presParOf" srcId="{65C191BB-7AB6-4B9A-9408-CA266A0311ED}" destId="{F3983D1A-75F2-45D7-A221-024484E42A8A}" srcOrd="1" destOrd="0" presId="urn:microsoft.com/office/officeart/2008/layout/PictureStrips"/>
    <dgm:cxn modelId="{73632450-FBDA-4412-A777-737177EC233A}" type="presParOf" srcId="{5DEAB538-075B-4110-9F4B-AC45CA44B7D5}" destId="{B396CFC7-E63D-42A2-8445-D613C293274D}" srcOrd="11" destOrd="0" presId="urn:microsoft.com/office/officeart/2008/layout/PictureStrips"/>
    <dgm:cxn modelId="{B919A8C5-3461-427F-86D5-BF47B96117DB}" type="presParOf" srcId="{5DEAB538-075B-4110-9F4B-AC45CA44B7D5}" destId="{E2482610-2184-40EC-815D-859AEB4F8C60}" srcOrd="12" destOrd="0" presId="urn:microsoft.com/office/officeart/2008/layout/PictureStrips"/>
    <dgm:cxn modelId="{09841DD8-4764-41C2-9566-9466DF593B61}" type="presParOf" srcId="{E2482610-2184-40EC-815D-859AEB4F8C60}" destId="{EA1306D7-BC1C-44CC-80A8-2FF6FC8C3218}" srcOrd="0" destOrd="0" presId="urn:microsoft.com/office/officeart/2008/layout/PictureStrips"/>
    <dgm:cxn modelId="{D3A3CE70-44C0-481B-B26C-FA471437BE4B}" type="presParOf" srcId="{E2482610-2184-40EC-815D-859AEB4F8C60}" destId="{343B8DA5-7DAC-485C-9013-01D58B269EB5}" srcOrd="1" destOrd="0" presId="urn:microsoft.com/office/officeart/2008/layout/PictureStrips"/>
    <dgm:cxn modelId="{16B3256F-FF8F-4A99-AD27-6D9068EC5F40}" type="presParOf" srcId="{5DEAB538-075B-4110-9F4B-AC45CA44B7D5}" destId="{DE084E44-224A-49B5-81E8-FC9B9BF12EF8}" srcOrd="13" destOrd="0" presId="urn:microsoft.com/office/officeart/2008/layout/PictureStrips"/>
    <dgm:cxn modelId="{D4CA809F-DC31-4394-986E-B4899ED0D4FE}" type="presParOf" srcId="{5DEAB538-075B-4110-9F4B-AC45CA44B7D5}" destId="{60FFBE79-5067-41E6-9BB1-78A27970DDB7}" srcOrd="14" destOrd="0" presId="urn:microsoft.com/office/officeart/2008/layout/PictureStrips"/>
    <dgm:cxn modelId="{07141B3E-1848-42B7-B085-3FFB151BB75A}" type="presParOf" srcId="{60FFBE79-5067-41E6-9BB1-78A27970DDB7}" destId="{FB03156C-E64B-4FF5-B78C-C93D1F026259}" srcOrd="0" destOrd="0" presId="urn:microsoft.com/office/officeart/2008/layout/PictureStrips"/>
    <dgm:cxn modelId="{C14E88A4-56B9-4320-9EF8-425FD104C5C7}" type="presParOf" srcId="{60FFBE79-5067-41E6-9BB1-78A27970DDB7}" destId="{318B9451-45BA-4A76-8CF9-8913042A19E0}" srcOrd="1" destOrd="0" presId="urn:microsoft.com/office/officeart/2008/layout/PictureStrips"/>
    <dgm:cxn modelId="{6A944AD0-EFF2-4AB7-8C68-FA11F71651A0}" type="presParOf" srcId="{5DEAB538-075B-4110-9F4B-AC45CA44B7D5}" destId="{7C288E09-5086-4607-B2B1-A00ED1ADDDED}" srcOrd="15" destOrd="0" presId="urn:microsoft.com/office/officeart/2008/layout/PictureStrips"/>
    <dgm:cxn modelId="{81D9B065-0427-4201-AEAF-24D8DAD9379F}" type="presParOf" srcId="{5DEAB538-075B-4110-9F4B-AC45CA44B7D5}" destId="{031E75DE-BDBB-4715-9371-8AEDFE5FD239}" srcOrd="16" destOrd="0" presId="urn:microsoft.com/office/officeart/2008/layout/PictureStrips"/>
    <dgm:cxn modelId="{7AAC3425-73A6-4378-881E-F1D5206B275A}" type="presParOf" srcId="{031E75DE-BDBB-4715-9371-8AEDFE5FD239}" destId="{700B5F09-2D62-442D-ACE7-AE4847D8F57F}" srcOrd="0" destOrd="0" presId="urn:microsoft.com/office/officeart/2008/layout/PictureStrips"/>
    <dgm:cxn modelId="{1BADE19D-E843-4F6E-85C2-FC6CF7FF4499}" type="presParOf" srcId="{031E75DE-BDBB-4715-9371-8AEDFE5FD239}" destId="{42E4E691-7B6D-423D-9DE1-7053056F7411}" srcOrd="1" destOrd="0" presId="urn:microsoft.com/office/officeart/2008/layout/PictureStrips"/>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7DC24B-FF08-42F2-BCD4-8B47804055C6}" type="doc">
      <dgm:prSet loTypeId="urn:microsoft.com/office/officeart/2005/8/layout/bProcess3" loCatId="process" qsTypeId="urn:microsoft.com/office/officeart/2005/8/quickstyle/simple1" qsCatId="simple" csTypeId="urn:microsoft.com/office/officeart/2005/8/colors/accent1_2" csCatId="accent1" phldr="1"/>
      <dgm:spPr/>
    </dgm:pt>
    <dgm:pt modelId="{3EEBC3BF-90AA-4311-87C7-284848A35354}">
      <dgm:prSet phldrT="[Text]" custT="1"/>
      <dgm:spPr>
        <a:solidFill>
          <a:srgbClr val="008876"/>
        </a:solidFill>
      </dgm:spPr>
      <dgm:t>
        <a:bodyPr/>
        <a:lstStyle/>
        <a:p>
          <a:pPr algn="ctr"/>
          <a:r>
            <a:rPr lang="en-GB" sz="1800" b="1" dirty="0">
              <a:latin typeface="Barlow" panose="00000500000000000000" pitchFamily="2" charset="0"/>
            </a:rPr>
            <a:t>1. Sign</a:t>
          </a:r>
          <a:r>
            <a:rPr lang="en-GB" sz="1800" dirty="0">
              <a:latin typeface="Barlow" panose="00000500000000000000" pitchFamily="2" charset="0"/>
            </a:rPr>
            <a:t> the Safe Surgeries declaration + nominate practice lead</a:t>
          </a:r>
        </a:p>
      </dgm:t>
    </dgm:pt>
    <dgm:pt modelId="{D27E1A0F-DED2-4364-B8F4-4DED0BAD36C9}" type="parTrans" cxnId="{7F2718B7-E00A-4D29-8AB9-EB1C4DE60829}">
      <dgm:prSet/>
      <dgm:spPr/>
      <dgm:t>
        <a:bodyPr/>
        <a:lstStyle/>
        <a:p>
          <a:pPr algn="ctr"/>
          <a:endParaRPr lang="en-GB" sz="1800">
            <a:latin typeface="Barlow" panose="00000500000000000000" pitchFamily="2" charset="0"/>
          </a:endParaRPr>
        </a:p>
      </dgm:t>
    </dgm:pt>
    <dgm:pt modelId="{23C6B7AD-25C0-49A7-BC1E-70A03CA78C78}" type="sibTrans" cxnId="{7F2718B7-E00A-4D29-8AB9-EB1C4DE60829}">
      <dgm:prSet custT="1"/>
      <dgm:spPr>
        <a:ln w="28575">
          <a:solidFill>
            <a:srgbClr val="005CA7"/>
          </a:solidFill>
        </a:ln>
      </dgm:spPr>
      <dgm:t>
        <a:bodyPr/>
        <a:lstStyle/>
        <a:p>
          <a:pPr algn="ctr"/>
          <a:endParaRPr lang="en-GB" sz="1800">
            <a:latin typeface="Barlow" panose="00000500000000000000" pitchFamily="2" charset="0"/>
          </a:endParaRPr>
        </a:p>
      </dgm:t>
    </dgm:pt>
    <dgm:pt modelId="{8375976F-E906-4911-A492-F1ACAE65F83A}">
      <dgm:prSet phldrT="[Text]" custT="1"/>
      <dgm:spPr>
        <a:solidFill>
          <a:srgbClr val="92278F"/>
        </a:solidFill>
      </dgm:spPr>
      <dgm:t>
        <a:bodyPr/>
        <a:lstStyle/>
        <a:p>
          <a:pPr algn="ctr"/>
          <a:r>
            <a:rPr lang="en-GB" sz="1800" b="1" dirty="0">
              <a:solidFill>
                <a:schemeClr val="bg1"/>
              </a:solidFill>
              <a:latin typeface="Barlow" panose="00000500000000000000" pitchFamily="2" charset="0"/>
            </a:rPr>
            <a:t>2. Complete</a:t>
          </a:r>
          <a:r>
            <a:rPr lang="en-GB" sz="1800" dirty="0">
              <a:solidFill>
                <a:schemeClr val="bg1"/>
              </a:solidFill>
              <a:latin typeface="Barlow" panose="00000500000000000000" pitchFamily="2" charset="0"/>
            </a:rPr>
            <a:t> Safe Surgeries </a:t>
          </a:r>
          <a:r>
            <a:rPr lang="en-GB" sz="1800" dirty="0">
              <a:solidFill>
                <a:schemeClr val="bg1"/>
              </a:solidFill>
              <a:latin typeface="Barlow"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training</a:t>
          </a:r>
          <a:r>
            <a:rPr lang="en-GB" sz="1800" dirty="0">
              <a:latin typeface="Barlow" panose="00000500000000000000" pitchFamily="2" charset="0"/>
            </a:rPr>
            <a:t> and review </a:t>
          </a:r>
          <a:r>
            <a:rPr lang="en-GB" sz="1800" dirty="0">
              <a:solidFill>
                <a:schemeClr val="bg1"/>
              </a:solidFill>
              <a:latin typeface="Barlow" panose="000005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resources</a:t>
          </a:r>
          <a:endParaRPr lang="en-GB" sz="1800" dirty="0">
            <a:solidFill>
              <a:schemeClr val="bg1"/>
            </a:solidFill>
            <a:latin typeface="Barlow" panose="00000500000000000000" pitchFamily="2" charset="0"/>
          </a:endParaRPr>
        </a:p>
      </dgm:t>
    </dgm:pt>
    <dgm:pt modelId="{2587DF2B-D8FC-4B28-A01E-B5A409CB1661}" type="parTrans" cxnId="{0D321180-97BD-4FF3-A3E5-EA57193889E7}">
      <dgm:prSet/>
      <dgm:spPr/>
      <dgm:t>
        <a:bodyPr/>
        <a:lstStyle/>
        <a:p>
          <a:pPr algn="ctr"/>
          <a:endParaRPr lang="en-GB" sz="1800">
            <a:latin typeface="Barlow" panose="00000500000000000000" pitchFamily="2" charset="0"/>
          </a:endParaRPr>
        </a:p>
      </dgm:t>
    </dgm:pt>
    <dgm:pt modelId="{A0F30813-C55F-4EBD-AB2A-C20B3D245AF8}" type="sibTrans" cxnId="{0D321180-97BD-4FF3-A3E5-EA57193889E7}">
      <dgm:prSet custT="1"/>
      <dgm:spPr>
        <a:ln w="28575">
          <a:solidFill>
            <a:srgbClr val="005CA7"/>
          </a:solidFill>
        </a:ln>
      </dgm:spPr>
      <dgm:t>
        <a:bodyPr/>
        <a:lstStyle/>
        <a:p>
          <a:pPr algn="ctr"/>
          <a:endParaRPr lang="en-GB" sz="1800">
            <a:latin typeface="Barlow" panose="00000500000000000000" pitchFamily="2" charset="0"/>
          </a:endParaRPr>
        </a:p>
      </dgm:t>
    </dgm:pt>
    <dgm:pt modelId="{ABBCC622-1A47-4B8C-A668-CBACAE2E6627}">
      <dgm:prSet custT="1"/>
      <dgm:spPr>
        <a:solidFill>
          <a:srgbClr val="ED0677"/>
        </a:solidFill>
      </dgm:spPr>
      <dgm:t>
        <a:bodyPr/>
        <a:lstStyle/>
        <a:p>
          <a:pPr algn="ctr"/>
          <a:r>
            <a:rPr lang="en-GB" sz="1800" b="1" dirty="0">
              <a:latin typeface="Barlow" panose="00000500000000000000" pitchFamily="2" charset="0"/>
            </a:rPr>
            <a:t>3. Review</a:t>
          </a:r>
          <a:r>
            <a:rPr lang="en-GB" sz="1800" dirty="0">
              <a:latin typeface="Barlow" panose="00000500000000000000" pitchFamily="2" charset="0"/>
            </a:rPr>
            <a:t> practice registration policy</a:t>
          </a:r>
          <a:endParaRPr lang="en-GB" sz="1800" dirty="0">
            <a:solidFill>
              <a:schemeClr val="bg1"/>
            </a:solidFill>
            <a:latin typeface="Barlow" panose="00000500000000000000" pitchFamily="2" charset="0"/>
          </a:endParaRPr>
        </a:p>
      </dgm:t>
    </dgm:pt>
    <dgm:pt modelId="{5874DFC5-6A2D-400E-AFE8-5A6F940E1FCE}" type="parTrans" cxnId="{B7A1835C-3CDF-4CC3-8AAA-AE806B95A813}">
      <dgm:prSet/>
      <dgm:spPr/>
      <dgm:t>
        <a:bodyPr/>
        <a:lstStyle/>
        <a:p>
          <a:pPr algn="ctr"/>
          <a:endParaRPr lang="en-GB" sz="1800">
            <a:latin typeface="Barlow" panose="00000500000000000000" pitchFamily="2" charset="0"/>
          </a:endParaRPr>
        </a:p>
      </dgm:t>
    </dgm:pt>
    <dgm:pt modelId="{C66D367B-3C42-4C60-BA93-4EC04ABCABA4}" type="sibTrans" cxnId="{B7A1835C-3CDF-4CC3-8AAA-AE806B95A813}">
      <dgm:prSet custT="1"/>
      <dgm:spPr>
        <a:ln w="28575">
          <a:solidFill>
            <a:srgbClr val="005CA7"/>
          </a:solidFill>
        </a:ln>
      </dgm:spPr>
      <dgm:t>
        <a:bodyPr/>
        <a:lstStyle/>
        <a:p>
          <a:pPr algn="ctr"/>
          <a:endParaRPr lang="en-GB" sz="1800">
            <a:latin typeface="Barlow" panose="00000500000000000000" pitchFamily="2" charset="0"/>
          </a:endParaRPr>
        </a:p>
      </dgm:t>
    </dgm:pt>
    <dgm:pt modelId="{EFB2A034-C513-4D5D-9F94-70DCD5EEE278}">
      <dgm:prSet custT="1"/>
      <dgm:spPr>
        <a:solidFill>
          <a:srgbClr val="F37321"/>
        </a:solidFill>
      </dgm:spPr>
      <dgm:t>
        <a:bodyPr/>
        <a:lstStyle/>
        <a:p>
          <a:pPr algn="ctr"/>
          <a:r>
            <a:rPr lang="en-GB" sz="1800" b="1" dirty="0">
              <a:latin typeface="Barlow" panose="00000500000000000000" pitchFamily="2" charset="0"/>
            </a:rPr>
            <a:t>5. Engage</a:t>
          </a:r>
          <a:r>
            <a:rPr lang="en-GB" sz="1800" dirty="0">
              <a:latin typeface="Barlow" panose="00000500000000000000" pitchFamily="2" charset="0"/>
            </a:rPr>
            <a:t> with the Safe Surgeries network and update DOTW</a:t>
          </a:r>
        </a:p>
      </dgm:t>
    </dgm:pt>
    <dgm:pt modelId="{37547C07-EE9B-453D-9597-30BCDB6597E0}" type="parTrans" cxnId="{4A696EE5-F1A5-4F92-998F-3779818C0813}">
      <dgm:prSet/>
      <dgm:spPr/>
      <dgm:t>
        <a:bodyPr/>
        <a:lstStyle/>
        <a:p>
          <a:pPr algn="ctr"/>
          <a:endParaRPr lang="en-GB" sz="1800">
            <a:latin typeface="Barlow" panose="00000500000000000000" pitchFamily="2" charset="0"/>
          </a:endParaRPr>
        </a:p>
      </dgm:t>
    </dgm:pt>
    <dgm:pt modelId="{5BF048A1-701A-498B-85D5-E17A1F4099F5}" type="sibTrans" cxnId="{4A696EE5-F1A5-4F92-998F-3779818C0813}">
      <dgm:prSet/>
      <dgm:spPr/>
      <dgm:t>
        <a:bodyPr/>
        <a:lstStyle/>
        <a:p>
          <a:pPr algn="ctr"/>
          <a:endParaRPr lang="en-GB" sz="1800">
            <a:latin typeface="Barlow" panose="00000500000000000000" pitchFamily="2" charset="0"/>
          </a:endParaRPr>
        </a:p>
      </dgm:t>
    </dgm:pt>
    <dgm:pt modelId="{B4830F24-9F14-4BBB-BA3D-1CDF54EC329A}">
      <dgm:prSet custT="1"/>
      <dgm:spPr>
        <a:solidFill>
          <a:srgbClr val="B9D54D"/>
        </a:solidFill>
      </dgm:spPr>
      <dgm:t>
        <a:bodyPr/>
        <a:lstStyle/>
        <a:p>
          <a:pPr algn="ctr"/>
          <a:r>
            <a:rPr lang="en-GB" sz="1800" b="1" dirty="0">
              <a:solidFill>
                <a:schemeClr val="bg1"/>
              </a:solidFill>
              <a:latin typeface="Barlow" panose="00000500000000000000" pitchFamily="2" charset="0"/>
            </a:rPr>
            <a:t>4. Display</a:t>
          </a:r>
          <a:r>
            <a:rPr lang="en-GB" sz="1800" dirty="0">
              <a:latin typeface="Barlow" panose="00000500000000000000" pitchFamily="2" charset="0"/>
            </a:rPr>
            <a:t> </a:t>
          </a:r>
          <a:r>
            <a:rPr lang="en-GB" sz="1800" dirty="0">
              <a:solidFill>
                <a:schemeClr val="bg1"/>
              </a:solidFill>
              <a:latin typeface="Barlow"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posters</a:t>
          </a:r>
          <a:r>
            <a:rPr lang="en-GB" sz="1800" dirty="0">
              <a:solidFill>
                <a:schemeClr val="bg1"/>
              </a:solidFill>
              <a:latin typeface="Barlow" panose="00000500000000000000" pitchFamily="2" charset="0"/>
            </a:rPr>
            <a:t> in practice and update website</a:t>
          </a:r>
        </a:p>
      </dgm:t>
    </dgm:pt>
    <dgm:pt modelId="{4EB28EB4-C127-4909-BE68-49845F05F7AF}" type="parTrans" cxnId="{BA25AE2E-A7B2-4CAB-8361-DEBCD8AA487E}">
      <dgm:prSet/>
      <dgm:spPr/>
      <dgm:t>
        <a:bodyPr/>
        <a:lstStyle/>
        <a:p>
          <a:endParaRPr lang="en-GB">
            <a:latin typeface="Barlow" panose="00000500000000000000" pitchFamily="2" charset="0"/>
          </a:endParaRPr>
        </a:p>
      </dgm:t>
    </dgm:pt>
    <dgm:pt modelId="{A8080ACE-FC00-4D08-8CC2-E9D6A51E0264}" type="sibTrans" cxnId="{BA25AE2E-A7B2-4CAB-8361-DEBCD8AA487E}">
      <dgm:prSet/>
      <dgm:spPr>
        <a:ln w="28575">
          <a:solidFill>
            <a:srgbClr val="005CA7"/>
          </a:solidFill>
        </a:ln>
      </dgm:spPr>
      <dgm:t>
        <a:bodyPr/>
        <a:lstStyle/>
        <a:p>
          <a:endParaRPr lang="en-GB">
            <a:latin typeface="Barlow" panose="00000500000000000000" pitchFamily="2" charset="0"/>
          </a:endParaRPr>
        </a:p>
      </dgm:t>
    </dgm:pt>
    <dgm:pt modelId="{BC097B2D-BBC0-4559-AF19-0E5AEF2A8E6E}" type="pres">
      <dgm:prSet presAssocID="{8A7DC24B-FF08-42F2-BCD4-8B47804055C6}" presName="Name0" presStyleCnt="0">
        <dgm:presLayoutVars>
          <dgm:dir/>
          <dgm:resizeHandles val="exact"/>
        </dgm:presLayoutVars>
      </dgm:prSet>
      <dgm:spPr/>
    </dgm:pt>
    <dgm:pt modelId="{602EC151-702A-4FD8-B715-3F9CD53C1A05}" type="pres">
      <dgm:prSet presAssocID="{3EEBC3BF-90AA-4311-87C7-284848A35354}" presName="node" presStyleLbl="node1" presStyleIdx="0" presStyleCnt="5">
        <dgm:presLayoutVars>
          <dgm:bulletEnabled val="1"/>
        </dgm:presLayoutVars>
      </dgm:prSet>
      <dgm:spPr>
        <a:prstGeom prst="roundRect">
          <a:avLst/>
        </a:prstGeom>
      </dgm:spPr>
    </dgm:pt>
    <dgm:pt modelId="{38AB2554-CE87-4EF2-B610-54631AC983C5}" type="pres">
      <dgm:prSet presAssocID="{23C6B7AD-25C0-49A7-BC1E-70A03CA78C78}" presName="sibTrans" presStyleLbl="sibTrans1D1" presStyleIdx="0" presStyleCnt="4"/>
      <dgm:spPr/>
    </dgm:pt>
    <dgm:pt modelId="{AC939B70-E7D6-4149-B2DB-881A32DACE54}" type="pres">
      <dgm:prSet presAssocID="{23C6B7AD-25C0-49A7-BC1E-70A03CA78C78}" presName="connectorText" presStyleLbl="sibTrans1D1" presStyleIdx="0" presStyleCnt="4"/>
      <dgm:spPr/>
    </dgm:pt>
    <dgm:pt modelId="{781FCA4A-F5DF-44AD-8996-2224509477DF}" type="pres">
      <dgm:prSet presAssocID="{8375976F-E906-4911-A492-F1ACAE65F83A}" presName="node" presStyleLbl="node1" presStyleIdx="1" presStyleCnt="5">
        <dgm:presLayoutVars>
          <dgm:bulletEnabled val="1"/>
        </dgm:presLayoutVars>
      </dgm:prSet>
      <dgm:spPr>
        <a:prstGeom prst="roundRect">
          <a:avLst/>
        </a:prstGeom>
      </dgm:spPr>
    </dgm:pt>
    <dgm:pt modelId="{027EE9F0-1BA4-464E-8EDE-A279CAD41A76}" type="pres">
      <dgm:prSet presAssocID="{A0F30813-C55F-4EBD-AB2A-C20B3D245AF8}" presName="sibTrans" presStyleLbl="sibTrans1D1" presStyleIdx="1" presStyleCnt="4"/>
      <dgm:spPr/>
    </dgm:pt>
    <dgm:pt modelId="{8FE1D5F6-0D36-4F70-9084-BFDF117314BE}" type="pres">
      <dgm:prSet presAssocID="{A0F30813-C55F-4EBD-AB2A-C20B3D245AF8}" presName="connectorText" presStyleLbl="sibTrans1D1" presStyleIdx="1" presStyleCnt="4"/>
      <dgm:spPr/>
    </dgm:pt>
    <dgm:pt modelId="{0E58F54C-8B5B-41D3-9A82-E4302A97A56A}" type="pres">
      <dgm:prSet presAssocID="{ABBCC622-1A47-4B8C-A668-CBACAE2E6627}" presName="node" presStyleLbl="node1" presStyleIdx="2" presStyleCnt="5">
        <dgm:presLayoutVars>
          <dgm:bulletEnabled val="1"/>
        </dgm:presLayoutVars>
      </dgm:prSet>
      <dgm:spPr>
        <a:prstGeom prst="roundRect">
          <a:avLst/>
        </a:prstGeom>
      </dgm:spPr>
    </dgm:pt>
    <dgm:pt modelId="{A6CD1308-6AC8-48A4-B780-363D94096799}" type="pres">
      <dgm:prSet presAssocID="{C66D367B-3C42-4C60-BA93-4EC04ABCABA4}" presName="sibTrans" presStyleLbl="sibTrans1D1" presStyleIdx="2" presStyleCnt="4"/>
      <dgm:spPr/>
    </dgm:pt>
    <dgm:pt modelId="{76E92D19-E2EB-4DB9-9CC6-549FFB05F91D}" type="pres">
      <dgm:prSet presAssocID="{C66D367B-3C42-4C60-BA93-4EC04ABCABA4}" presName="connectorText" presStyleLbl="sibTrans1D1" presStyleIdx="2" presStyleCnt="4"/>
      <dgm:spPr/>
    </dgm:pt>
    <dgm:pt modelId="{CDCF0B98-1851-4AEA-ABA3-C1E39EF8BD03}" type="pres">
      <dgm:prSet presAssocID="{B4830F24-9F14-4BBB-BA3D-1CDF54EC329A}" presName="node" presStyleLbl="node1" presStyleIdx="3" presStyleCnt="5">
        <dgm:presLayoutVars>
          <dgm:bulletEnabled val="1"/>
        </dgm:presLayoutVars>
      </dgm:prSet>
      <dgm:spPr>
        <a:prstGeom prst="roundRect">
          <a:avLst/>
        </a:prstGeom>
      </dgm:spPr>
    </dgm:pt>
    <dgm:pt modelId="{198D33A8-861F-4495-9156-61160C954F46}" type="pres">
      <dgm:prSet presAssocID="{A8080ACE-FC00-4D08-8CC2-E9D6A51E0264}" presName="sibTrans" presStyleLbl="sibTrans1D1" presStyleIdx="3" presStyleCnt="4"/>
      <dgm:spPr/>
    </dgm:pt>
    <dgm:pt modelId="{EC5185C9-23DA-4317-8CBC-8556DF14A752}" type="pres">
      <dgm:prSet presAssocID="{A8080ACE-FC00-4D08-8CC2-E9D6A51E0264}" presName="connectorText" presStyleLbl="sibTrans1D1" presStyleIdx="3" presStyleCnt="4"/>
      <dgm:spPr/>
    </dgm:pt>
    <dgm:pt modelId="{40D5B7CC-1E8F-4829-AFFF-E2AEEB813A08}" type="pres">
      <dgm:prSet presAssocID="{EFB2A034-C513-4D5D-9F94-70DCD5EEE278}" presName="node" presStyleLbl="node1" presStyleIdx="4" presStyleCnt="5">
        <dgm:presLayoutVars>
          <dgm:bulletEnabled val="1"/>
        </dgm:presLayoutVars>
      </dgm:prSet>
      <dgm:spPr>
        <a:prstGeom prst="roundRect">
          <a:avLst/>
        </a:prstGeom>
      </dgm:spPr>
    </dgm:pt>
  </dgm:ptLst>
  <dgm:cxnLst>
    <dgm:cxn modelId="{9460012C-2C22-437E-91C8-E569397A210A}" type="presOf" srcId="{C66D367B-3C42-4C60-BA93-4EC04ABCABA4}" destId="{76E92D19-E2EB-4DB9-9CC6-549FFB05F91D}" srcOrd="1" destOrd="0" presId="urn:microsoft.com/office/officeart/2005/8/layout/bProcess3"/>
    <dgm:cxn modelId="{BA25AE2E-A7B2-4CAB-8361-DEBCD8AA487E}" srcId="{8A7DC24B-FF08-42F2-BCD4-8B47804055C6}" destId="{B4830F24-9F14-4BBB-BA3D-1CDF54EC329A}" srcOrd="3" destOrd="0" parTransId="{4EB28EB4-C127-4909-BE68-49845F05F7AF}" sibTransId="{A8080ACE-FC00-4D08-8CC2-E9D6A51E0264}"/>
    <dgm:cxn modelId="{AA633D37-2562-441A-8725-1077F0E6B2B2}" type="presOf" srcId="{8A7DC24B-FF08-42F2-BCD4-8B47804055C6}" destId="{BC097B2D-BBC0-4559-AF19-0E5AEF2A8E6E}" srcOrd="0" destOrd="0" presId="urn:microsoft.com/office/officeart/2005/8/layout/bProcess3"/>
    <dgm:cxn modelId="{B7A1835C-3CDF-4CC3-8AAA-AE806B95A813}" srcId="{8A7DC24B-FF08-42F2-BCD4-8B47804055C6}" destId="{ABBCC622-1A47-4B8C-A668-CBACAE2E6627}" srcOrd="2" destOrd="0" parTransId="{5874DFC5-6A2D-400E-AFE8-5A6F940E1FCE}" sibTransId="{C66D367B-3C42-4C60-BA93-4EC04ABCABA4}"/>
    <dgm:cxn modelId="{6CBF474A-716B-40A5-95B4-2A8870743D7C}" type="presOf" srcId="{A0F30813-C55F-4EBD-AB2A-C20B3D245AF8}" destId="{8FE1D5F6-0D36-4F70-9084-BFDF117314BE}" srcOrd="1" destOrd="0" presId="urn:microsoft.com/office/officeart/2005/8/layout/bProcess3"/>
    <dgm:cxn modelId="{AD9FE06A-4762-4FA6-A8D4-66775FB7B256}" type="presOf" srcId="{3EEBC3BF-90AA-4311-87C7-284848A35354}" destId="{602EC151-702A-4FD8-B715-3F9CD53C1A05}" srcOrd="0" destOrd="0" presId="urn:microsoft.com/office/officeart/2005/8/layout/bProcess3"/>
    <dgm:cxn modelId="{3213F27D-6BE5-4657-80BC-0270F099F557}" type="presOf" srcId="{23C6B7AD-25C0-49A7-BC1E-70A03CA78C78}" destId="{38AB2554-CE87-4EF2-B610-54631AC983C5}" srcOrd="0" destOrd="0" presId="urn:microsoft.com/office/officeart/2005/8/layout/bProcess3"/>
    <dgm:cxn modelId="{0D321180-97BD-4FF3-A3E5-EA57193889E7}" srcId="{8A7DC24B-FF08-42F2-BCD4-8B47804055C6}" destId="{8375976F-E906-4911-A492-F1ACAE65F83A}" srcOrd="1" destOrd="0" parTransId="{2587DF2B-D8FC-4B28-A01E-B5A409CB1661}" sibTransId="{A0F30813-C55F-4EBD-AB2A-C20B3D245AF8}"/>
    <dgm:cxn modelId="{30E3E49F-B456-4E33-8873-38A41A1DAD1D}" type="presOf" srcId="{EFB2A034-C513-4D5D-9F94-70DCD5EEE278}" destId="{40D5B7CC-1E8F-4829-AFFF-E2AEEB813A08}" srcOrd="0" destOrd="0" presId="urn:microsoft.com/office/officeart/2005/8/layout/bProcess3"/>
    <dgm:cxn modelId="{7F2718B7-E00A-4D29-8AB9-EB1C4DE60829}" srcId="{8A7DC24B-FF08-42F2-BCD4-8B47804055C6}" destId="{3EEBC3BF-90AA-4311-87C7-284848A35354}" srcOrd="0" destOrd="0" parTransId="{D27E1A0F-DED2-4364-B8F4-4DED0BAD36C9}" sibTransId="{23C6B7AD-25C0-49A7-BC1E-70A03CA78C78}"/>
    <dgm:cxn modelId="{8C8DAAD7-F03C-4EA2-8357-43DC6D9C8C60}" type="presOf" srcId="{ABBCC622-1A47-4B8C-A668-CBACAE2E6627}" destId="{0E58F54C-8B5B-41D3-9A82-E4302A97A56A}" srcOrd="0" destOrd="0" presId="urn:microsoft.com/office/officeart/2005/8/layout/bProcess3"/>
    <dgm:cxn modelId="{A3B65DDA-8CD1-4D1C-8538-20083F94BC7A}" type="presOf" srcId="{23C6B7AD-25C0-49A7-BC1E-70A03CA78C78}" destId="{AC939B70-E7D6-4149-B2DB-881A32DACE54}" srcOrd="1" destOrd="0" presId="urn:microsoft.com/office/officeart/2005/8/layout/bProcess3"/>
    <dgm:cxn modelId="{2F9CECDB-48D2-4BA7-8F31-BF5C34C9CB0F}" type="presOf" srcId="{B4830F24-9F14-4BBB-BA3D-1CDF54EC329A}" destId="{CDCF0B98-1851-4AEA-ABA3-C1E39EF8BD03}" srcOrd="0" destOrd="0" presId="urn:microsoft.com/office/officeart/2005/8/layout/bProcess3"/>
    <dgm:cxn modelId="{CF17E9E1-184F-48B3-B128-E8B7652EE675}" type="presOf" srcId="{C66D367B-3C42-4C60-BA93-4EC04ABCABA4}" destId="{A6CD1308-6AC8-48A4-B780-363D94096799}" srcOrd="0" destOrd="0" presId="urn:microsoft.com/office/officeart/2005/8/layout/bProcess3"/>
    <dgm:cxn modelId="{C335BCE2-F9C4-4241-89E3-F51833492D7A}" type="presOf" srcId="{A8080ACE-FC00-4D08-8CC2-E9D6A51E0264}" destId="{EC5185C9-23DA-4317-8CBC-8556DF14A752}" srcOrd="1" destOrd="0" presId="urn:microsoft.com/office/officeart/2005/8/layout/bProcess3"/>
    <dgm:cxn modelId="{4A696EE5-F1A5-4F92-998F-3779818C0813}" srcId="{8A7DC24B-FF08-42F2-BCD4-8B47804055C6}" destId="{EFB2A034-C513-4D5D-9F94-70DCD5EEE278}" srcOrd="4" destOrd="0" parTransId="{37547C07-EE9B-453D-9597-30BCDB6597E0}" sibTransId="{5BF048A1-701A-498B-85D5-E17A1F4099F5}"/>
    <dgm:cxn modelId="{30BC48EC-1FE3-4D90-9BA1-B1299A0E2EF5}" type="presOf" srcId="{A8080ACE-FC00-4D08-8CC2-E9D6A51E0264}" destId="{198D33A8-861F-4495-9156-61160C954F46}" srcOrd="0" destOrd="0" presId="urn:microsoft.com/office/officeart/2005/8/layout/bProcess3"/>
    <dgm:cxn modelId="{7CB4F7EF-DFFA-4328-947F-45BCC0104D18}" type="presOf" srcId="{8375976F-E906-4911-A492-F1ACAE65F83A}" destId="{781FCA4A-F5DF-44AD-8996-2224509477DF}" srcOrd="0" destOrd="0" presId="urn:microsoft.com/office/officeart/2005/8/layout/bProcess3"/>
    <dgm:cxn modelId="{1E1BDCF2-B58D-45AC-8A8C-51AC4740D9A0}" type="presOf" srcId="{A0F30813-C55F-4EBD-AB2A-C20B3D245AF8}" destId="{027EE9F0-1BA4-464E-8EDE-A279CAD41A76}" srcOrd="0" destOrd="0" presId="urn:microsoft.com/office/officeart/2005/8/layout/bProcess3"/>
    <dgm:cxn modelId="{301BFCD7-FDDE-4036-8DA3-DE95B776E7A9}" type="presParOf" srcId="{BC097B2D-BBC0-4559-AF19-0E5AEF2A8E6E}" destId="{602EC151-702A-4FD8-B715-3F9CD53C1A05}" srcOrd="0" destOrd="0" presId="urn:microsoft.com/office/officeart/2005/8/layout/bProcess3"/>
    <dgm:cxn modelId="{599FCE6A-7E91-48FB-A27B-74D3D8FA0E93}" type="presParOf" srcId="{BC097B2D-BBC0-4559-AF19-0E5AEF2A8E6E}" destId="{38AB2554-CE87-4EF2-B610-54631AC983C5}" srcOrd="1" destOrd="0" presId="urn:microsoft.com/office/officeart/2005/8/layout/bProcess3"/>
    <dgm:cxn modelId="{A854D05A-DBF3-41F6-B22D-4092316C310E}" type="presParOf" srcId="{38AB2554-CE87-4EF2-B610-54631AC983C5}" destId="{AC939B70-E7D6-4149-B2DB-881A32DACE54}" srcOrd="0" destOrd="0" presId="urn:microsoft.com/office/officeart/2005/8/layout/bProcess3"/>
    <dgm:cxn modelId="{479997EE-1C14-43EB-A419-95A1EE5B8843}" type="presParOf" srcId="{BC097B2D-BBC0-4559-AF19-0E5AEF2A8E6E}" destId="{781FCA4A-F5DF-44AD-8996-2224509477DF}" srcOrd="2" destOrd="0" presId="urn:microsoft.com/office/officeart/2005/8/layout/bProcess3"/>
    <dgm:cxn modelId="{AF092069-88E0-4B0F-87BB-45A13B819A51}" type="presParOf" srcId="{BC097B2D-BBC0-4559-AF19-0E5AEF2A8E6E}" destId="{027EE9F0-1BA4-464E-8EDE-A279CAD41A76}" srcOrd="3" destOrd="0" presId="urn:microsoft.com/office/officeart/2005/8/layout/bProcess3"/>
    <dgm:cxn modelId="{0A51D32C-7F55-4A0A-9E66-658E5CEB5436}" type="presParOf" srcId="{027EE9F0-1BA4-464E-8EDE-A279CAD41A76}" destId="{8FE1D5F6-0D36-4F70-9084-BFDF117314BE}" srcOrd="0" destOrd="0" presId="urn:microsoft.com/office/officeart/2005/8/layout/bProcess3"/>
    <dgm:cxn modelId="{01E64BC7-693C-461E-B9BA-AC3192708321}" type="presParOf" srcId="{BC097B2D-BBC0-4559-AF19-0E5AEF2A8E6E}" destId="{0E58F54C-8B5B-41D3-9A82-E4302A97A56A}" srcOrd="4" destOrd="0" presId="urn:microsoft.com/office/officeart/2005/8/layout/bProcess3"/>
    <dgm:cxn modelId="{03A0E125-28DA-4A70-AAAC-2A5175F12D55}" type="presParOf" srcId="{BC097B2D-BBC0-4559-AF19-0E5AEF2A8E6E}" destId="{A6CD1308-6AC8-48A4-B780-363D94096799}" srcOrd="5" destOrd="0" presId="urn:microsoft.com/office/officeart/2005/8/layout/bProcess3"/>
    <dgm:cxn modelId="{84C7F5DB-92D0-4DC4-9328-53B963725C9F}" type="presParOf" srcId="{A6CD1308-6AC8-48A4-B780-363D94096799}" destId="{76E92D19-E2EB-4DB9-9CC6-549FFB05F91D}" srcOrd="0" destOrd="0" presId="urn:microsoft.com/office/officeart/2005/8/layout/bProcess3"/>
    <dgm:cxn modelId="{99F2D00D-0814-4507-A35B-CA3F27BD81F7}" type="presParOf" srcId="{BC097B2D-BBC0-4559-AF19-0E5AEF2A8E6E}" destId="{CDCF0B98-1851-4AEA-ABA3-C1E39EF8BD03}" srcOrd="6" destOrd="0" presId="urn:microsoft.com/office/officeart/2005/8/layout/bProcess3"/>
    <dgm:cxn modelId="{E87F5221-4292-43E4-AA0C-96E973C2B1C6}" type="presParOf" srcId="{BC097B2D-BBC0-4559-AF19-0E5AEF2A8E6E}" destId="{198D33A8-861F-4495-9156-61160C954F46}" srcOrd="7" destOrd="0" presId="urn:microsoft.com/office/officeart/2005/8/layout/bProcess3"/>
    <dgm:cxn modelId="{0FE39858-EB5F-4268-A416-A82CE05FB33B}" type="presParOf" srcId="{198D33A8-861F-4495-9156-61160C954F46}" destId="{EC5185C9-23DA-4317-8CBC-8556DF14A752}" srcOrd="0" destOrd="0" presId="urn:microsoft.com/office/officeart/2005/8/layout/bProcess3"/>
    <dgm:cxn modelId="{E4434C67-E2D4-4C47-B50B-098269AA1E94}" type="presParOf" srcId="{BC097B2D-BBC0-4559-AF19-0E5AEF2A8E6E}" destId="{40D5B7CC-1E8F-4829-AFFF-E2AEEB813A08}"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A80FBD-1E9A-46AB-ADAD-902ED1F5CA6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9F25815-6863-4932-AD67-5A9124F4B87B}">
      <dgm:prSet custT="1"/>
      <dgm:spPr/>
      <dgm:t>
        <a:bodyPr/>
        <a:lstStyle/>
        <a:p>
          <a:pPr>
            <a:lnSpc>
              <a:spcPct val="100000"/>
            </a:lnSpc>
          </a:pPr>
          <a:r>
            <a:rPr lang="en-GB" sz="1800" dirty="0">
              <a:latin typeface="Barlow" panose="00000500000000000000" pitchFamily="2" charset="0"/>
            </a:rPr>
            <a:t>Patients can access free secondary care if they are </a:t>
          </a:r>
          <a:r>
            <a:rPr lang="en-GB" sz="1800" b="1" dirty="0">
              <a:latin typeface="Barlow" panose="00000500000000000000" pitchFamily="2" charset="0"/>
            </a:rPr>
            <a:t>ordinarily resident </a:t>
          </a:r>
          <a:r>
            <a:rPr lang="en-GB" sz="1800" dirty="0">
              <a:latin typeface="Barlow" panose="00000500000000000000" pitchFamily="2" charset="0"/>
            </a:rPr>
            <a:t>(or above exemptions apply)</a:t>
          </a:r>
          <a:endParaRPr lang="en-US" sz="1800" dirty="0">
            <a:latin typeface="Barlow" panose="00000500000000000000" pitchFamily="2" charset="0"/>
          </a:endParaRPr>
        </a:p>
      </dgm:t>
    </dgm:pt>
    <dgm:pt modelId="{6A93AC0C-E31C-4F21-A255-C471127A32CD}" type="parTrans" cxnId="{056CC7F7-496F-4423-BCEA-BA749076EB82}">
      <dgm:prSet/>
      <dgm:spPr/>
      <dgm:t>
        <a:bodyPr/>
        <a:lstStyle/>
        <a:p>
          <a:endParaRPr lang="en-US" sz="2800">
            <a:latin typeface="Barlow" panose="00000500000000000000" pitchFamily="2" charset="0"/>
          </a:endParaRPr>
        </a:p>
      </dgm:t>
    </dgm:pt>
    <dgm:pt modelId="{EB4670A8-FF27-4B52-8BB4-5182D4145889}" type="sibTrans" cxnId="{056CC7F7-496F-4423-BCEA-BA749076EB82}">
      <dgm:prSet/>
      <dgm:spPr/>
      <dgm:t>
        <a:bodyPr/>
        <a:lstStyle/>
        <a:p>
          <a:pPr>
            <a:lnSpc>
              <a:spcPct val="100000"/>
            </a:lnSpc>
          </a:pPr>
          <a:endParaRPr lang="en-US" sz="2800">
            <a:latin typeface="Barlow" panose="00000500000000000000" pitchFamily="2" charset="0"/>
          </a:endParaRPr>
        </a:p>
      </dgm:t>
    </dgm:pt>
    <dgm:pt modelId="{2112ADE8-30F0-41E7-8C8B-89343E43F012}">
      <dgm:prSet custT="1"/>
      <dgm:spPr/>
      <dgm:t>
        <a:bodyPr/>
        <a:lstStyle/>
        <a:p>
          <a:pPr>
            <a:lnSpc>
              <a:spcPct val="100000"/>
            </a:lnSpc>
          </a:pPr>
          <a:r>
            <a:rPr lang="en-GB" sz="1800">
              <a:latin typeface="Barlow" panose="00000500000000000000" pitchFamily="2" charset="0"/>
            </a:rPr>
            <a:t>Residing </a:t>
          </a:r>
          <a:r>
            <a:rPr lang="en-GB" sz="1800" b="1">
              <a:latin typeface="Barlow" panose="00000500000000000000" pitchFamily="2" charset="0"/>
            </a:rPr>
            <a:t>lawfully</a:t>
          </a:r>
          <a:r>
            <a:rPr lang="en-GB" sz="1800">
              <a:latin typeface="Barlow" panose="00000500000000000000" pitchFamily="2" charset="0"/>
            </a:rPr>
            <a:t> and </a:t>
          </a:r>
          <a:r>
            <a:rPr lang="en-GB" sz="1800" b="1">
              <a:latin typeface="Barlow" panose="00000500000000000000" pitchFamily="2" charset="0"/>
            </a:rPr>
            <a:t>voluntarily</a:t>
          </a:r>
          <a:r>
            <a:rPr lang="en-GB" sz="1800">
              <a:latin typeface="Barlow" panose="00000500000000000000" pitchFamily="2" charset="0"/>
            </a:rPr>
            <a:t> in the UK for </a:t>
          </a:r>
          <a:r>
            <a:rPr lang="en-GB" sz="1800" b="1">
              <a:latin typeface="Barlow" panose="00000500000000000000" pitchFamily="2" charset="0"/>
            </a:rPr>
            <a:t>settled</a:t>
          </a:r>
          <a:r>
            <a:rPr lang="en-GB" sz="1800">
              <a:latin typeface="Barlow" panose="00000500000000000000" pitchFamily="2" charset="0"/>
            </a:rPr>
            <a:t> purposes</a:t>
          </a:r>
          <a:endParaRPr lang="en-US" sz="1800">
            <a:latin typeface="Barlow" panose="00000500000000000000" pitchFamily="2" charset="0"/>
          </a:endParaRPr>
        </a:p>
      </dgm:t>
    </dgm:pt>
    <dgm:pt modelId="{093C188B-1E6F-4613-B510-FD58BE082330}" type="parTrans" cxnId="{486E4E93-A742-47A7-AB6C-AFDC0CAA38A2}">
      <dgm:prSet/>
      <dgm:spPr/>
      <dgm:t>
        <a:bodyPr/>
        <a:lstStyle/>
        <a:p>
          <a:endParaRPr lang="en-US" sz="2800">
            <a:latin typeface="Barlow" panose="00000500000000000000" pitchFamily="2" charset="0"/>
          </a:endParaRPr>
        </a:p>
      </dgm:t>
    </dgm:pt>
    <dgm:pt modelId="{78DF3978-B5A0-4C16-A4C5-C517E9DD0AC1}" type="sibTrans" cxnId="{486E4E93-A742-47A7-AB6C-AFDC0CAA38A2}">
      <dgm:prSet/>
      <dgm:spPr/>
      <dgm:t>
        <a:bodyPr/>
        <a:lstStyle/>
        <a:p>
          <a:pPr>
            <a:lnSpc>
              <a:spcPct val="100000"/>
            </a:lnSpc>
          </a:pPr>
          <a:endParaRPr lang="en-US" sz="2800">
            <a:latin typeface="Barlow" panose="00000500000000000000" pitchFamily="2" charset="0"/>
          </a:endParaRPr>
        </a:p>
      </dgm:t>
    </dgm:pt>
    <dgm:pt modelId="{C0A16825-8EC7-436E-A000-F10F686CF340}">
      <dgm:prSet custT="1"/>
      <dgm:spPr/>
      <dgm:t>
        <a:bodyPr/>
        <a:lstStyle/>
        <a:p>
          <a:pPr>
            <a:lnSpc>
              <a:spcPct val="100000"/>
            </a:lnSpc>
          </a:pPr>
          <a:r>
            <a:rPr lang="en-GB" sz="1800" b="1" dirty="0">
              <a:latin typeface="Barlow" panose="00000500000000000000" pitchFamily="2" charset="0"/>
            </a:rPr>
            <a:t>Case-by-case</a:t>
          </a:r>
          <a:r>
            <a:rPr lang="en-GB" sz="1800" dirty="0">
              <a:latin typeface="Barlow" panose="00000500000000000000" pitchFamily="2" charset="0"/>
            </a:rPr>
            <a:t> basis</a:t>
          </a:r>
          <a:endParaRPr lang="en-US" sz="1800" dirty="0">
            <a:latin typeface="Barlow" panose="00000500000000000000" pitchFamily="2" charset="0"/>
          </a:endParaRPr>
        </a:p>
      </dgm:t>
    </dgm:pt>
    <dgm:pt modelId="{A7037AC0-7B6A-4BBE-A344-1B6C700CF260}" type="parTrans" cxnId="{1C0D366B-4226-4289-AC89-0BAED3117721}">
      <dgm:prSet/>
      <dgm:spPr/>
      <dgm:t>
        <a:bodyPr/>
        <a:lstStyle/>
        <a:p>
          <a:endParaRPr lang="en-US" sz="2800">
            <a:latin typeface="Barlow" panose="00000500000000000000" pitchFamily="2" charset="0"/>
          </a:endParaRPr>
        </a:p>
      </dgm:t>
    </dgm:pt>
    <dgm:pt modelId="{3204403B-46A0-4E7E-B628-A80596B1579F}" type="sibTrans" cxnId="{1C0D366B-4226-4289-AC89-0BAED3117721}">
      <dgm:prSet/>
      <dgm:spPr/>
      <dgm:t>
        <a:bodyPr/>
        <a:lstStyle/>
        <a:p>
          <a:pPr>
            <a:lnSpc>
              <a:spcPct val="100000"/>
            </a:lnSpc>
          </a:pPr>
          <a:endParaRPr lang="en-US" sz="2800">
            <a:latin typeface="Barlow" panose="00000500000000000000" pitchFamily="2" charset="0"/>
          </a:endParaRPr>
        </a:p>
      </dgm:t>
    </dgm:pt>
    <dgm:pt modelId="{CB6D396E-6820-4EEE-9D3F-6A32CDA37C8D}">
      <dgm:prSet custT="1"/>
      <dgm:spPr/>
      <dgm:t>
        <a:bodyPr/>
        <a:lstStyle/>
        <a:p>
          <a:pPr>
            <a:lnSpc>
              <a:spcPct val="100000"/>
            </a:lnSpc>
          </a:pPr>
          <a:r>
            <a:rPr lang="en-GB" sz="1800" dirty="0">
              <a:latin typeface="Barlow" panose="00000500000000000000" pitchFamily="2" charset="0"/>
            </a:rPr>
            <a:t>Anyone who is subject to immigration control cannot be ordinarily resident unless they have Indefinite Leave to Remain, or pre-settled or settled status (EUSS)</a:t>
          </a:r>
          <a:endParaRPr lang="en-US" sz="1800" dirty="0">
            <a:latin typeface="Barlow" panose="00000500000000000000" pitchFamily="2" charset="0"/>
          </a:endParaRPr>
        </a:p>
      </dgm:t>
    </dgm:pt>
    <dgm:pt modelId="{1315A536-7D0C-4D26-B58D-CA5B47FE98F1}" type="parTrans" cxnId="{33419D88-F1A0-4869-8FB8-9A39C41A1C3B}">
      <dgm:prSet/>
      <dgm:spPr/>
      <dgm:t>
        <a:bodyPr/>
        <a:lstStyle/>
        <a:p>
          <a:endParaRPr lang="en-US" sz="2800">
            <a:latin typeface="Barlow" panose="00000500000000000000" pitchFamily="2" charset="0"/>
          </a:endParaRPr>
        </a:p>
      </dgm:t>
    </dgm:pt>
    <dgm:pt modelId="{D7CB52F5-7DE2-485D-BF4C-77BDBB0CE99E}" type="sibTrans" cxnId="{33419D88-F1A0-4869-8FB8-9A39C41A1C3B}">
      <dgm:prSet/>
      <dgm:spPr/>
      <dgm:t>
        <a:bodyPr/>
        <a:lstStyle/>
        <a:p>
          <a:pPr>
            <a:lnSpc>
              <a:spcPct val="100000"/>
            </a:lnSpc>
          </a:pPr>
          <a:endParaRPr lang="en-US" sz="2800">
            <a:latin typeface="Barlow" panose="00000500000000000000" pitchFamily="2" charset="0"/>
          </a:endParaRPr>
        </a:p>
      </dgm:t>
    </dgm:pt>
    <dgm:pt modelId="{A693CFA7-7BF4-436A-836C-9ECC2E20B9B1}">
      <dgm:prSet custT="1"/>
      <dgm:spPr/>
      <dgm:t>
        <a:bodyPr/>
        <a:lstStyle/>
        <a:p>
          <a:pPr>
            <a:lnSpc>
              <a:spcPct val="100000"/>
            </a:lnSpc>
          </a:pPr>
          <a:r>
            <a:rPr lang="en-GB" sz="1800">
              <a:latin typeface="Barlow" panose="00000500000000000000" pitchFamily="2" charset="0"/>
            </a:rPr>
            <a:t>An </a:t>
          </a:r>
          <a:r>
            <a:rPr lang="en-GB" sz="1800" b="1">
              <a:latin typeface="Barlow" panose="00000500000000000000" pitchFamily="2" charset="0"/>
            </a:rPr>
            <a:t>overseas visitor </a:t>
          </a:r>
          <a:r>
            <a:rPr lang="en-GB" sz="1800">
              <a:latin typeface="Barlow" panose="00000500000000000000" pitchFamily="2" charset="0"/>
            </a:rPr>
            <a:t>is defined in the Charging Regulations as anyone who is not ordinarily resident in the UK</a:t>
          </a:r>
          <a:endParaRPr lang="en-US" sz="1800">
            <a:latin typeface="Barlow" panose="00000500000000000000" pitchFamily="2" charset="0"/>
          </a:endParaRPr>
        </a:p>
      </dgm:t>
    </dgm:pt>
    <dgm:pt modelId="{83F80190-D6AA-4CF1-B461-EA82406B49D4}" type="parTrans" cxnId="{DE4A2396-6B50-4CC2-9A50-C4B85292AB60}">
      <dgm:prSet/>
      <dgm:spPr/>
      <dgm:t>
        <a:bodyPr/>
        <a:lstStyle/>
        <a:p>
          <a:endParaRPr lang="en-US" sz="2800">
            <a:latin typeface="Barlow" panose="00000500000000000000" pitchFamily="2" charset="0"/>
          </a:endParaRPr>
        </a:p>
      </dgm:t>
    </dgm:pt>
    <dgm:pt modelId="{9657F114-7BF2-452E-BE14-DC8286123A7A}" type="sibTrans" cxnId="{DE4A2396-6B50-4CC2-9A50-C4B85292AB60}">
      <dgm:prSet/>
      <dgm:spPr/>
      <dgm:t>
        <a:bodyPr/>
        <a:lstStyle/>
        <a:p>
          <a:endParaRPr lang="en-US" sz="2800">
            <a:latin typeface="Barlow" panose="00000500000000000000" pitchFamily="2" charset="0"/>
          </a:endParaRPr>
        </a:p>
      </dgm:t>
    </dgm:pt>
    <dgm:pt modelId="{A842E5DE-654F-4FF9-9280-A560FBADE3CB}" type="pres">
      <dgm:prSet presAssocID="{9CA80FBD-1E9A-46AB-ADAD-902ED1F5CA65}" presName="root" presStyleCnt="0">
        <dgm:presLayoutVars>
          <dgm:dir/>
          <dgm:resizeHandles val="exact"/>
        </dgm:presLayoutVars>
      </dgm:prSet>
      <dgm:spPr/>
    </dgm:pt>
    <dgm:pt modelId="{26E8F252-8E33-434A-AC7A-E16C492A8038}" type="pres">
      <dgm:prSet presAssocID="{9CA80FBD-1E9A-46AB-ADAD-902ED1F5CA65}" presName="container" presStyleCnt="0">
        <dgm:presLayoutVars>
          <dgm:dir/>
          <dgm:resizeHandles val="exact"/>
        </dgm:presLayoutVars>
      </dgm:prSet>
      <dgm:spPr/>
    </dgm:pt>
    <dgm:pt modelId="{B8FBFE0D-9D1C-4BA5-9D13-C56126CCFD9D}" type="pres">
      <dgm:prSet presAssocID="{A9F25815-6863-4932-AD67-5A9124F4B87B}" presName="compNode" presStyleCnt="0"/>
      <dgm:spPr/>
    </dgm:pt>
    <dgm:pt modelId="{C141C85A-2FE0-4B48-8239-89E7009E3708}" type="pres">
      <dgm:prSet presAssocID="{A9F25815-6863-4932-AD67-5A9124F4B87B}" presName="iconBgRect" presStyleLbl="bgShp" presStyleIdx="0" presStyleCnt="5"/>
      <dgm:spPr>
        <a:solidFill>
          <a:srgbClr val="F5DBF4"/>
        </a:solidFill>
      </dgm:spPr>
    </dgm:pt>
    <dgm:pt modelId="{27EF3C2C-A3F2-495D-9F16-79469B72398A}" type="pres">
      <dgm:prSet presAssocID="{A9F25815-6863-4932-AD67-5A9124F4B8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93652BE2-D97E-4F4C-9F80-088B137F3EF4}" type="pres">
      <dgm:prSet presAssocID="{A9F25815-6863-4932-AD67-5A9124F4B87B}" presName="spaceRect" presStyleCnt="0"/>
      <dgm:spPr/>
    </dgm:pt>
    <dgm:pt modelId="{96DF34B6-8DF5-4C65-95EF-76C077F75886}" type="pres">
      <dgm:prSet presAssocID="{A9F25815-6863-4932-AD67-5A9124F4B87B}" presName="textRect" presStyleLbl="revTx" presStyleIdx="0" presStyleCnt="5">
        <dgm:presLayoutVars>
          <dgm:chMax val="1"/>
          <dgm:chPref val="1"/>
        </dgm:presLayoutVars>
      </dgm:prSet>
      <dgm:spPr/>
    </dgm:pt>
    <dgm:pt modelId="{F9BF6560-89F9-4617-8CD0-909D0A951967}" type="pres">
      <dgm:prSet presAssocID="{EB4670A8-FF27-4B52-8BB4-5182D4145889}" presName="sibTrans" presStyleLbl="sibTrans2D1" presStyleIdx="0" presStyleCnt="0"/>
      <dgm:spPr/>
    </dgm:pt>
    <dgm:pt modelId="{80F92960-24C0-424F-A79F-06F6B193C8F2}" type="pres">
      <dgm:prSet presAssocID="{2112ADE8-30F0-41E7-8C8B-89343E43F012}" presName="compNode" presStyleCnt="0"/>
      <dgm:spPr/>
    </dgm:pt>
    <dgm:pt modelId="{67ECCF1A-B171-4CF6-A7F6-AF588BF5C1FD}" type="pres">
      <dgm:prSet presAssocID="{2112ADE8-30F0-41E7-8C8B-89343E43F012}" presName="iconBgRect" presStyleLbl="bgShp" presStyleIdx="1" presStyleCnt="5"/>
      <dgm:spPr>
        <a:solidFill>
          <a:srgbClr val="F5DBF4"/>
        </a:solidFill>
      </dgm:spPr>
    </dgm:pt>
    <dgm:pt modelId="{60A6CE57-E1C6-4056-B21E-A3DB31D8616E}" type="pres">
      <dgm:prSet presAssocID="{2112ADE8-30F0-41E7-8C8B-89343E43F01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75906A44-ED31-4DE1-8BC2-F30A1E73F100}" type="pres">
      <dgm:prSet presAssocID="{2112ADE8-30F0-41E7-8C8B-89343E43F012}" presName="spaceRect" presStyleCnt="0"/>
      <dgm:spPr/>
    </dgm:pt>
    <dgm:pt modelId="{36EFE63E-2B34-4051-90BF-056824F32052}" type="pres">
      <dgm:prSet presAssocID="{2112ADE8-30F0-41E7-8C8B-89343E43F012}" presName="textRect" presStyleLbl="revTx" presStyleIdx="1" presStyleCnt="5">
        <dgm:presLayoutVars>
          <dgm:chMax val="1"/>
          <dgm:chPref val="1"/>
        </dgm:presLayoutVars>
      </dgm:prSet>
      <dgm:spPr/>
    </dgm:pt>
    <dgm:pt modelId="{145010CA-56F9-4662-A8E7-6A34FB6FD4A3}" type="pres">
      <dgm:prSet presAssocID="{78DF3978-B5A0-4C16-A4C5-C517E9DD0AC1}" presName="sibTrans" presStyleLbl="sibTrans2D1" presStyleIdx="0" presStyleCnt="0"/>
      <dgm:spPr/>
    </dgm:pt>
    <dgm:pt modelId="{ABB28E79-345E-4BEA-A9B9-6A671CBB8268}" type="pres">
      <dgm:prSet presAssocID="{C0A16825-8EC7-436E-A000-F10F686CF340}" presName="compNode" presStyleCnt="0"/>
      <dgm:spPr/>
    </dgm:pt>
    <dgm:pt modelId="{323C17AD-54F1-446F-A68B-85D7E5E83389}" type="pres">
      <dgm:prSet presAssocID="{C0A16825-8EC7-436E-A000-F10F686CF340}" presName="iconBgRect" presStyleLbl="bgShp" presStyleIdx="2" presStyleCnt="5"/>
      <dgm:spPr>
        <a:solidFill>
          <a:srgbClr val="F5DBF4"/>
        </a:solidFill>
      </dgm:spPr>
    </dgm:pt>
    <dgm:pt modelId="{510259E3-F5B9-4805-A2D3-55333D2DB1BB}" type="pres">
      <dgm:prSet presAssocID="{C0A16825-8EC7-436E-A000-F10F686CF34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7F437910-2586-4802-A848-EC177D478737}" type="pres">
      <dgm:prSet presAssocID="{C0A16825-8EC7-436E-A000-F10F686CF340}" presName="spaceRect" presStyleCnt="0"/>
      <dgm:spPr/>
    </dgm:pt>
    <dgm:pt modelId="{74A7A674-4F91-46C1-9EE4-5E6EA208DD80}" type="pres">
      <dgm:prSet presAssocID="{C0A16825-8EC7-436E-A000-F10F686CF340}" presName="textRect" presStyleLbl="revTx" presStyleIdx="2" presStyleCnt="5">
        <dgm:presLayoutVars>
          <dgm:chMax val="1"/>
          <dgm:chPref val="1"/>
        </dgm:presLayoutVars>
      </dgm:prSet>
      <dgm:spPr/>
    </dgm:pt>
    <dgm:pt modelId="{4836DE30-E9AC-40A8-96F8-9F3FB51C8D4B}" type="pres">
      <dgm:prSet presAssocID="{3204403B-46A0-4E7E-B628-A80596B1579F}" presName="sibTrans" presStyleLbl="sibTrans2D1" presStyleIdx="0" presStyleCnt="0"/>
      <dgm:spPr/>
    </dgm:pt>
    <dgm:pt modelId="{96D270B1-38A7-429E-8046-7B4024493EFC}" type="pres">
      <dgm:prSet presAssocID="{CB6D396E-6820-4EEE-9D3F-6A32CDA37C8D}" presName="compNode" presStyleCnt="0"/>
      <dgm:spPr/>
    </dgm:pt>
    <dgm:pt modelId="{C14A6943-6BBC-490C-AC19-48DA60B28553}" type="pres">
      <dgm:prSet presAssocID="{CB6D396E-6820-4EEE-9D3F-6A32CDA37C8D}" presName="iconBgRect" presStyleLbl="bgShp" presStyleIdx="3" presStyleCnt="5"/>
      <dgm:spPr>
        <a:solidFill>
          <a:srgbClr val="F5DBF4"/>
        </a:solidFill>
      </dgm:spPr>
    </dgm:pt>
    <dgm:pt modelId="{AD272836-666F-45B0-A210-7F1019F85922}" type="pres">
      <dgm:prSet presAssocID="{CB6D396E-6820-4EEE-9D3F-6A32CDA37C8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Irritant"/>
        </a:ext>
      </dgm:extLst>
    </dgm:pt>
    <dgm:pt modelId="{DE2D4905-1CD0-436A-A63F-67E21DB6DD37}" type="pres">
      <dgm:prSet presAssocID="{CB6D396E-6820-4EEE-9D3F-6A32CDA37C8D}" presName="spaceRect" presStyleCnt="0"/>
      <dgm:spPr/>
    </dgm:pt>
    <dgm:pt modelId="{DDB5358B-66D6-4C20-8C4D-C483BA53F1AC}" type="pres">
      <dgm:prSet presAssocID="{CB6D396E-6820-4EEE-9D3F-6A32CDA37C8D}" presName="textRect" presStyleLbl="revTx" presStyleIdx="3" presStyleCnt="5">
        <dgm:presLayoutVars>
          <dgm:chMax val="1"/>
          <dgm:chPref val="1"/>
        </dgm:presLayoutVars>
      </dgm:prSet>
      <dgm:spPr/>
    </dgm:pt>
    <dgm:pt modelId="{904FC081-4147-432E-9E72-426BE588624A}" type="pres">
      <dgm:prSet presAssocID="{D7CB52F5-7DE2-485D-BF4C-77BDBB0CE99E}" presName="sibTrans" presStyleLbl="sibTrans2D1" presStyleIdx="0" presStyleCnt="0"/>
      <dgm:spPr/>
    </dgm:pt>
    <dgm:pt modelId="{B769D44D-BD06-427E-B579-EFAAF21B35B2}" type="pres">
      <dgm:prSet presAssocID="{A693CFA7-7BF4-436A-836C-9ECC2E20B9B1}" presName="compNode" presStyleCnt="0"/>
      <dgm:spPr/>
    </dgm:pt>
    <dgm:pt modelId="{94B1F1E7-B154-408B-970F-AA58DB410D38}" type="pres">
      <dgm:prSet presAssocID="{A693CFA7-7BF4-436A-836C-9ECC2E20B9B1}" presName="iconBgRect" presStyleLbl="bgShp" presStyleIdx="4" presStyleCnt="5"/>
      <dgm:spPr>
        <a:solidFill>
          <a:srgbClr val="F5DBF4"/>
        </a:solidFill>
      </dgm:spPr>
    </dgm:pt>
    <dgm:pt modelId="{D0DF2966-ACDD-40CD-8AF5-745FDC265802}" type="pres">
      <dgm:prSet presAssocID="{A693CFA7-7BF4-436A-836C-9ECC2E20B9B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Judge"/>
        </a:ext>
      </dgm:extLst>
    </dgm:pt>
    <dgm:pt modelId="{E96CC180-F655-4DF4-87D4-C87BF074C925}" type="pres">
      <dgm:prSet presAssocID="{A693CFA7-7BF4-436A-836C-9ECC2E20B9B1}" presName="spaceRect" presStyleCnt="0"/>
      <dgm:spPr/>
    </dgm:pt>
    <dgm:pt modelId="{2FCBECE8-CD34-4698-8F27-3F6C48EBFD7A}" type="pres">
      <dgm:prSet presAssocID="{A693CFA7-7BF4-436A-836C-9ECC2E20B9B1}" presName="textRect" presStyleLbl="revTx" presStyleIdx="4" presStyleCnt="5">
        <dgm:presLayoutVars>
          <dgm:chMax val="1"/>
          <dgm:chPref val="1"/>
        </dgm:presLayoutVars>
      </dgm:prSet>
      <dgm:spPr/>
    </dgm:pt>
  </dgm:ptLst>
  <dgm:cxnLst>
    <dgm:cxn modelId="{FC849C11-B1D5-4E36-8242-E3DE95A3B0FC}" type="presOf" srcId="{78DF3978-B5A0-4C16-A4C5-C517E9DD0AC1}" destId="{145010CA-56F9-4662-A8E7-6A34FB6FD4A3}" srcOrd="0" destOrd="0" presId="urn:microsoft.com/office/officeart/2018/2/layout/IconCircleList"/>
    <dgm:cxn modelId="{1C0D366B-4226-4289-AC89-0BAED3117721}" srcId="{9CA80FBD-1E9A-46AB-ADAD-902ED1F5CA65}" destId="{C0A16825-8EC7-436E-A000-F10F686CF340}" srcOrd="2" destOrd="0" parTransId="{A7037AC0-7B6A-4BBE-A344-1B6C700CF260}" sibTransId="{3204403B-46A0-4E7E-B628-A80596B1579F}"/>
    <dgm:cxn modelId="{072A224D-89D6-48BB-80DF-F4BA94B9D6F3}" type="presOf" srcId="{9CA80FBD-1E9A-46AB-ADAD-902ED1F5CA65}" destId="{A842E5DE-654F-4FF9-9280-A560FBADE3CB}" srcOrd="0" destOrd="0" presId="urn:microsoft.com/office/officeart/2018/2/layout/IconCircleList"/>
    <dgm:cxn modelId="{8DE64D7B-7191-464F-A8C6-758D671D30F4}" type="presOf" srcId="{D7CB52F5-7DE2-485D-BF4C-77BDBB0CE99E}" destId="{904FC081-4147-432E-9E72-426BE588624A}" srcOrd="0" destOrd="0" presId="urn:microsoft.com/office/officeart/2018/2/layout/IconCircleList"/>
    <dgm:cxn modelId="{33419D88-F1A0-4869-8FB8-9A39C41A1C3B}" srcId="{9CA80FBD-1E9A-46AB-ADAD-902ED1F5CA65}" destId="{CB6D396E-6820-4EEE-9D3F-6A32CDA37C8D}" srcOrd="3" destOrd="0" parTransId="{1315A536-7D0C-4D26-B58D-CA5B47FE98F1}" sibTransId="{D7CB52F5-7DE2-485D-BF4C-77BDBB0CE99E}"/>
    <dgm:cxn modelId="{73A21089-9F68-4F33-ABE7-F761883D38FC}" type="presOf" srcId="{A693CFA7-7BF4-436A-836C-9ECC2E20B9B1}" destId="{2FCBECE8-CD34-4698-8F27-3F6C48EBFD7A}" srcOrd="0" destOrd="0" presId="urn:microsoft.com/office/officeart/2018/2/layout/IconCircleList"/>
    <dgm:cxn modelId="{486E4E93-A742-47A7-AB6C-AFDC0CAA38A2}" srcId="{9CA80FBD-1E9A-46AB-ADAD-902ED1F5CA65}" destId="{2112ADE8-30F0-41E7-8C8B-89343E43F012}" srcOrd="1" destOrd="0" parTransId="{093C188B-1E6F-4613-B510-FD58BE082330}" sibTransId="{78DF3978-B5A0-4C16-A4C5-C517E9DD0AC1}"/>
    <dgm:cxn modelId="{DE4A2396-6B50-4CC2-9A50-C4B85292AB60}" srcId="{9CA80FBD-1E9A-46AB-ADAD-902ED1F5CA65}" destId="{A693CFA7-7BF4-436A-836C-9ECC2E20B9B1}" srcOrd="4" destOrd="0" parTransId="{83F80190-D6AA-4CF1-B461-EA82406B49D4}" sibTransId="{9657F114-7BF2-452E-BE14-DC8286123A7A}"/>
    <dgm:cxn modelId="{672194A3-61C9-43FF-84C0-1EFE12915A82}" type="presOf" srcId="{A9F25815-6863-4932-AD67-5A9124F4B87B}" destId="{96DF34B6-8DF5-4C65-95EF-76C077F75886}" srcOrd="0" destOrd="0" presId="urn:microsoft.com/office/officeart/2018/2/layout/IconCircleList"/>
    <dgm:cxn modelId="{5E33D5C1-5D15-47CC-A476-13170B8CF77C}" type="presOf" srcId="{EB4670A8-FF27-4B52-8BB4-5182D4145889}" destId="{F9BF6560-89F9-4617-8CD0-909D0A951967}" srcOrd="0" destOrd="0" presId="urn:microsoft.com/office/officeart/2018/2/layout/IconCircleList"/>
    <dgm:cxn modelId="{4A2429C5-D706-4C84-B694-5FAF9F0E1A39}" type="presOf" srcId="{CB6D396E-6820-4EEE-9D3F-6A32CDA37C8D}" destId="{DDB5358B-66D6-4C20-8C4D-C483BA53F1AC}" srcOrd="0" destOrd="0" presId="urn:microsoft.com/office/officeart/2018/2/layout/IconCircleList"/>
    <dgm:cxn modelId="{9745E2D8-3979-48C1-972E-B2BAFD369296}" type="presOf" srcId="{2112ADE8-30F0-41E7-8C8B-89343E43F012}" destId="{36EFE63E-2B34-4051-90BF-056824F32052}" srcOrd="0" destOrd="0" presId="urn:microsoft.com/office/officeart/2018/2/layout/IconCircleList"/>
    <dgm:cxn modelId="{C82882E1-A770-4727-B546-37B1ADA1A52D}" type="presOf" srcId="{3204403B-46A0-4E7E-B628-A80596B1579F}" destId="{4836DE30-E9AC-40A8-96F8-9F3FB51C8D4B}" srcOrd="0" destOrd="0" presId="urn:microsoft.com/office/officeart/2018/2/layout/IconCircleList"/>
    <dgm:cxn modelId="{056CC7F7-496F-4423-BCEA-BA749076EB82}" srcId="{9CA80FBD-1E9A-46AB-ADAD-902ED1F5CA65}" destId="{A9F25815-6863-4932-AD67-5A9124F4B87B}" srcOrd="0" destOrd="0" parTransId="{6A93AC0C-E31C-4F21-A255-C471127A32CD}" sibTransId="{EB4670A8-FF27-4B52-8BB4-5182D4145889}"/>
    <dgm:cxn modelId="{46CA47F9-6BFC-4A16-B26C-CE875A54D437}" type="presOf" srcId="{C0A16825-8EC7-436E-A000-F10F686CF340}" destId="{74A7A674-4F91-46C1-9EE4-5E6EA208DD80}" srcOrd="0" destOrd="0" presId="urn:microsoft.com/office/officeart/2018/2/layout/IconCircleList"/>
    <dgm:cxn modelId="{4DD0C634-7DC8-4CB9-84DD-26AD85511E0D}" type="presParOf" srcId="{A842E5DE-654F-4FF9-9280-A560FBADE3CB}" destId="{26E8F252-8E33-434A-AC7A-E16C492A8038}" srcOrd="0" destOrd="0" presId="urn:microsoft.com/office/officeart/2018/2/layout/IconCircleList"/>
    <dgm:cxn modelId="{95A0E94E-C05C-4337-B7D7-42872B3B7323}" type="presParOf" srcId="{26E8F252-8E33-434A-AC7A-E16C492A8038}" destId="{B8FBFE0D-9D1C-4BA5-9D13-C56126CCFD9D}" srcOrd="0" destOrd="0" presId="urn:microsoft.com/office/officeart/2018/2/layout/IconCircleList"/>
    <dgm:cxn modelId="{37794CC8-5EDC-4066-99C8-E203ABA6C751}" type="presParOf" srcId="{B8FBFE0D-9D1C-4BA5-9D13-C56126CCFD9D}" destId="{C141C85A-2FE0-4B48-8239-89E7009E3708}" srcOrd="0" destOrd="0" presId="urn:microsoft.com/office/officeart/2018/2/layout/IconCircleList"/>
    <dgm:cxn modelId="{477B8739-EA9A-4648-B465-8B87B6B9667A}" type="presParOf" srcId="{B8FBFE0D-9D1C-4BA5-9D13-C56126CCFD9D}" destId="{27EF3C2C-A3F2-495D-9F16-79469B72398A}" srcOrd="1" destOrd="0" presId="urn:microsoft.com/office/officeart/2018/2/layout/IconCircleList"/>
    <dgm:cxn modelId="{099A6895-E40E-489B-BB83-A1B9A59846B6}" type="presParOf" srcId="{B8FBFE0D-9D1C-4BA5-9D13-C56126CCFD9D}" destId="{93652BE2-D97E-4F4C-9F80-088B137F3EF4}" srcOrd="2" destOrd="0" presId="urn:microsoft.com/office/officeart/2018/2/layout/IconCircleList"/>
    <dgm:cxn modelId="{A9C6F9A7-5A0F-4D60-A1E5-27C931E30E76}" type="presParOf" srcId="{B8FBFE0D-9D1C-4BA5-9D13-C56126CCFD9D}" destId="{96DF34B6-8DF5-4C65-95EF-76C077F75886}" srcOrd="3" destOrd="0" presId="urn:microsoft.com/office/officeart/2018/2/layout/IconCircleList"/>
    <dgm:cxn modelId="{17A83F33-3B16-4B1C-8DB0-C9E800DC4DA3}" type="presParOf" srcId="{26E8F252-8E33-434A-AC7A-E16C492A8038}" destId="{F9BF6560-89F9-4617-8CD0-909D0A951967}" srcOrd="1" destOrd="0" presId="urn:microsoft.com/office/officeart/2018/2/layout/IconCircleList"/>
    <dgm:cxn modelId="{B457AC92-CB73-4C7A-903F-92304DDC3D68}" type="presParOf" srcId="{26E8F252-8E33-434A-AC7A-E16C492A8038}" destId="{80F92960-24C0-424F-A79F-06F6B193C8F2}" srcOrd="2" destOrd="0" presId="urn:microsoft.com/office/officeart/2018/2/layout/IconCircleList"/>
    <dgm:cxn modelId="{0BE07CDB-ED5A-459B-9642-0C12FD950D27}" type="presParOf" srcId="{80F92960-24C0-424F-A79F-06F6B193C8F2}" destId="{67ECCF1A-B171-4CF6-A7F6-AF588BF5C1FD}" srcOrd="0" destOrd="0" presId="urn:microsoft.com/office/officeart/2018/2/layout/IconCircleList"/>
    <dgm:cxn modelId="{282B8B22-E114-44D9-B630-3D5CD53F1B6C}" type="presParOf" srcId="{80F92960-24C0-424F-A79F-06F6B193C8F2}" destId="{60A6CE57-E1C6-4056-B21E-A3DB31D8616E}" srcOrd="1" destOrd="0" presId="urn:microsoft.com/office/officeart/2018/2/layout/IconCircleList"/>
    <dgm:cxn modelId="{1662D8B4-AF1B-434E-A4EB-871624F559D0}" type="presParOf" srcId="{80F92960-24C0-424F-A79F-06F6B193C8F2}" destId="{75906A44-ED31-4DE1-8BC2-F30A1E73F100}" srcOrd="2" destOrd="0" presId="urn:microsoft.com/office/officeart/2018/2/layout/IconCircleList"/>
    <dgm:cxn modelId="{877E6883-C93E-4866-9F4F-21A04FBC001E}" type="presParOf" srcId="{80F92960-24C0-424F-A79F-06F6B193C8F2}" destId="{36EFE63E-2B34-4051-90BF-056824F32052}" srcOrd="3" destOrd="0" presId="urn:microsoft.com/office/officeart/2018/2/layout/IconCircleList"/>
    <dgm:cxn modelId="{6B86DF86-EE13-4EEB-BCD6-45F45C1BFB08}" type="presParOf" srcId="{26E8F252-8E33-434A-AC7A-E16C492A8038}" destId="{145010CA-56F9-4662-A8E7-6A34FB6FD4A3}" srcOrd="3" destOrd="0" presId="urn:microsoft.com/office/officeart/2018/2/layout/IconCircleList"/>
    <dgm:cxn modelId="{732025FF-9CA2-4C78-935A-E2C6C0BB138B}" type="presParOf" srcId="{26E8F252-8E33-434A-AC7A-E16C492A8038}" destId="{ABB28E79-345E-4BEA-A9B9-6A671CBB8268}" srcOrd="4" destOrd="0" presId="urn:microsoft.com/office/officeart/2018/2/layout/IconCircleList"/>
    <dgm:cxn modelId="{41066CAE-D5CF-4DFF-A07F-CCC6200793F8}" type="presParOf" srcId="{ABB28E79-345E-4BEA-A9B9-6A671CBB8268}" destId="{323C17AD-54F1-446F-A68B-85D7E5E83389}" srcOrd="0" destOrd="0" presId="urn:microsoft.com/office/officeart/2018/2/layout/IconCircleList"/>
    <dgm:cxn modelId="{A280AFD4-A9D0-402A-A7F5-3CDA7D28862A}" type="presParOf" srcId="{ABB28E79-345E-4BEA-A9B9-6A671CBB8268}" destId="{510259E3-F5B9-4805-A2D3-55333D2DB1BB}" srcOrd="1" destOrd="0" presId="urn:microsoft.com/office/officeart/2018/2/layout/IconCircleList"/>
    <dgm:cxn modelId="{A1E28132-FC85-43E2-A57C-2A13AAD116EE}" type="presParOf" srcId="{ABB28E79-345E-4BEA-A9B9-6A671CBB8268}" destId="{7F437910-2586-4802-A848-EC177D478737}" srcOrd="2" destOrd="0" presId="urn:microsoft.com/office/officeart/2018/2/layout/IconCircleList"/>
    <dgm:cxn modelId="{8015B33C-A017-49AE-A0C6-713A72E7242D}" type="presParOf" srcId="{ABB28E79-345E-4BEA-A9B9-6A671CBB8268}" destId="{74A7A674-4F91-46C1-9EE4-5E6EA208DD80}" srcOrd="3" destOrd="0" presId="urn:microsoft.com/office/officeart/2018/2/layout/IconCircleList"/>
    <dgm:cxn modelId="{BFF62285-A182-44A1-93C7-7A0A4A66B666}" type="presParOf" srcId="{26E8F252-8E33-434A-AC7A-E16C492A8038}" destId="{4836DE30-E9AC-40A8-96F8-9F3FB51C8D4B}" srcOrd="5" destOrd="0" presId="urn:microsoft.com/office/officeart/2018/2/layout/IconCircleList"/>
    <dgm:cxn modelId="{5EA25383-2CD0-43AE-9364-D6FC1FD42489}" type="presParOf" srcId="{26E8F252-8E33-434A-AC7A-E16C492A8038}" destId="{96D270B1-38A7-429E-8046-7B4024493EFC}" srcOrd="6" destOrd="0" presId="urn:microsoft.com/office/officeart/2018/2/layout/IconCircleList"/>
    <dgm:cxn modelId="{A2A968FB-CE44-4CA5-95DB-BE0200024E41}" type="presParOf" srcId="{96D270B1-38A7-429E-8046-7B4024493EFC}" destId="{C14A6943-6BBC-490C-AC19-48DA60B28553}" srcOrd="0" destOrd="0" presId="urn:microsoft.com/office/officeart/2018/2/layout/IconCircleList"/>
    <dgm:cxn modelId="{1081ACB9-0C9C-4849-8F53-6CF238EED87A}" type="presParOf" srcId="{96D270B1-38A7-429E-8046-7B4024493EFC}" destId="{AD272836-666F-45B0-A210-7F1019F85922}" srcOrd="1" destOrd="0" presId="urn:microsoft.com/office/officeart/2018/2/layout/IconCircleList"/>
    <dgm:cxn modelId="{BB29011A-AB1A-4D87-82B9-654BA404A328}" type="presParOf" srcId="{96D270B1-38A7-429E-8046-7B4024493EFC}" destId="{DE2D4905-1CD0-436A-A63F-67E21DB6DD37}" srcOrd="2" destOrd="0" presId="urn:microsoft.com/office/officeart/2018/2/layout/IconCircleList"/>
    <dgm:cxn modelId="{D199AEDA-36C9-4881-9601-090943919A2C}" type="presParOf" srcId="{96D270B1-38A7-429E-8046-7B4024493EFC}" destId="{DDB5358B-66D6-4C20-8C4D-C483BA53F1AC}" srcOrd="3" destOrd="0" presId="urn:microsoft.com/office/officeart/2018/2/layout/IconCircleList"/>
    <dgm:cxn modelId="{4D10D1AC-D7D1-4C15-84DF-60A77D75CCFA}" type="presParOf" srcId="{26E8F252-8E33-434A-AC7A-E16C492A8038}" destId="{904FC081-4147-432E-9E72-426BE588624A}" srcOrd="7" destOrd="0" presId="urn:microsoft.com/office/officeart/2018/2/layout/IconCircleList"/>
    <dgm:cxn modelId="{31DEC1DC-B2F2-41F0-BF93-87935FC704DE}" type="presParOf" srcId="{26E8F252-8E33-434A-AC7A-E16C492A8038}" destId="{B769D44D-BD06-427E-B579-EFAAF21B35B2}" srcOrd="8" destOrd="0" presId="urn:microsoft.com/office/officeart/2018/2/layout/IconCircleList"/>
    <dgm:cxn modelId="{273E26CF-646E-43F2-B121-D32F0E3B994C}" type="presParOf" srcId="{B769D44D-BD06-427E-B579-EFAAF21B35B2}" destId="{94B1F1E7-B154-408B-970F-AA58DB410D38}" srcOrd="0" destOrd="0" presId="urn:microsoft.com/office/officeart/2018/2/layout/IconCircleList"/>
    <dgm:cxn modelId="{A9AE368B-1E59-4DB9-9D30-95DC6D5B4A31}" type="presParOf" srcId="{B769D44D-BD06-427E-B579-EFAAF21B35B2}" destId="{D0DF2966-ACDD-40CD-8AF5-745FDC265802}" srcOrd="1" destOrd="0" presId="urn:microsoft.com/office/officeart/2018/2/layout/IconCircleList"/>
    <dgm:cxn modelId="{3EE69D93-AD26-4E35-B4A4-26EEBC3D3C75}" type="presParOf" srcId="{B769D44D-BD06-427E-B579-EFAAF21B35B2}" destId="{E96CC180-F655-4DF4-87D4-C87BF074C925}" srcOrd="2" destOrd="0" presId="urn:microsoft.com/office/officeart/2018/2/layout/IconCircleList"/>
    <dgm:cxn modelId="{13610A81-537D-41DD-90C9-A61FED65A34B}" type="presParOf" srcId="{B769D44D-BD06-427E-B579-EFAAF21B35B2}" destId="{2FCBECE8-CD34-4698-8F27-3F6C48EBFD7A}"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AA9F30-A05F-4E70-9C03-96647D4F53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985A13E-4D0B-42E6-ACE6-7BFA8C137028}">
      <dgm:prSet phldrT="[Text]"/>
      <dgm:spPr>
        <a:solidFill>
          <a:srgbClr val="E1F2FF"/>
        </a:solidFill>
      </dgm:spPr>
      <dgm:t>
        <a:bodyPr/>
        <a:lstStyle/>
        <a:p>
          <a:r>
            <a:rPr lang="en-GB" dirty="0">
              <a:solidFill>
                <a:schemeClr val="tx1"/>
              </a:solidFill>
              <a:latin typeface="Barlow" panose="00000500000000000000" pitchFamily="2" charset="0"/>
            </a:rPr>
            <a:t>Refugees and asylum seekers</a:t>
          </a:r>
        </a:p>
      </dgm:t>
    </dgm:pt>
    <dgm:pt modelId="{411A6F79-2E2D-4DD1-80CC-95CA3417C22B}" type="parTrans" cxnId="{5587B8F4-6A15-46A6-9EFD-0FAD5E56E2A2}">
      <dgm:prSet/>
      <dgm:spPr/>
      <dgm:t>
        <a:bodyPr/>
        <a:lstStyle/>
        <a:p>
          <a:endParaRPr lang="en-GB">
            <a:latin typeface="Barlow" panose="00000500000000000000" pitchFamily="2" charset="0"/>
          </a:endParaRPr>
        </a:p>
      </dgm:t>
    </dgm:pt>
    <dgm:pt modelId="{2E67874E-59E6-4C7D-B1AD-7BFEC02BAEF8}" type="sibTrans" cxnId="{5587B8F4-6A15-46A6-9EFD-0FAD5E56E2A2}">
      <dgm:prSet/>
      <dgm:spPr/>
      <dgm:t>
        <a:bodyPr/>
        <a:lstStyle/>
        <a:p>
          <a:endParaRPr lang="en-GB">
            <a:latin typeface="Barlow" panose="00000500000000000000" pitchFamily="2" charset="0"/>
          </a:endParaRPr>
        </a:p>
      </dgm:t>
    </dgm:pt>
    <dgm:pt modelId="{AC0B7B97-CD90-4BC8-8104-D2095B369006}">
      <dgm:prSet phldrT="[Text]"/>
      <dgm:spPr>
        <a:solidFill>
          <a:srgbClr val="FDE3D3"/>
        </a:solidFill>
      </dgm:spPr>
      <dgm:t>
        <a:bodyPr/>
        <a:lstStyle/>
        <a:p>
          <a:r>
            <a:rPr lang="en-GB" dirty="0">
              <a:solidFill>
                <a:schemeClr val="tx1"/>
              </a:solidFill>
              <a:latin typeface="Barlow" panose="00000500000000000000" pitchFamily="2" charset="0"/>
            </a:rPr>
            <a:t>Some refused asylum seekers</a:t>
          </a:r>
        </a:p>
      </dgm:t>
    </dgm:pt>
    <dgm:pt modelId="{3C1D6049-97F6-4773-A5E4-6DB2538C0C5B}" type="parTrans" cxnId="{958653AE-26F1-4E84-92E9-8D979DE32E4B}">
      <dgm:prSet/>
      <dgm:spPr/>
      <dgm:t>
        <a:bodyPr/>
        <a:lstStyle/>
        <a:p>
          <a:endParaRPr lang="en-GB">
            <a:latin typeface="Barlow" panose="00000500000000000000" pitchFamily="2" charset="0"/>
          </a:endParaRPr>
        </a:p>
      </dgm:t>
    </dgm:pt>
    <dgm:pt modelId="{3F02AEA8-DA1D-4C96-B095-7CAC8860BBF7}" type="sibTrans" cxnId="{958653AE-26F1-4E84-92E9-8D979DE32E4B}">
      <dgm:prSet/>
      <dgm:spPr/>
      <dgm:t>
        <a:bodyPr/>
        <a:lstStyle/>
        <a:p>
          <a:endParaRPr lang="en-GB">
            <a:latin typeface="Barlow" panose="00000500000000000000" pitchFamily="2" charset="0"/>
          </a:endParaRPr>
        </a:p>
      </dgm:t>
    </dgm:pt>
    <dgm:pt modelId="{7DE506ED-AAB4-4F40-A730-26C84649DD6F}">
      <dgm:prSet phldrT="[Text]"/>
      <dgm:spPr>
        <a:solidFill>
          <a:srgbClr val="D3ECEC"/>
        </a:solidFill>
      </dgm:spPr>
      <dgm:t>
        <a:bodyPr/>
        <a:lstStyle/>
        <a:p>
          <a:r>
            <a:rPr lang="en-GB" dirty="0">
              <a:solidFill>
                <a:schemeClr val="tx1"/>
              </a:solidFill>
              <a:latin typeface="Barlow" panose="00000500000000000000" pitchFamily="2" charset="0"/>
            </a:rPr>
            <a:t>Victims or suspected victims of modern slavery</a:t>
          </a:r>
        </a:p>
      </dgm:t>
    </dgm:pt>
    <dgm:pt modelId="{2BDB2F11-A2D5-4D6B-A8F9-C64FE0F0DD15}" type="parTrans" cxnId="{36F2B26E-686B-4E6E-98DC-86DEBC63616A}">
      <dgm:prSet/>
      <dgm:spPr/>
      <dgm:t>
        <a:bodyPr/>
        <a:lstStyle/>
        <a:p>
          <a:endParaRPr lang="en-GB">
            <a:latin typeface="Barlow" panose="00000500000000000000" pitchFamily="2" charset="0"/>
          </a:endParaRPr>
        </a:p>
      </dgm:t>
    </dgm:pt>
    <dgm:pt modelId="{749AED6B-4E1E-4344-B68F-B96AB2049CE5}" type="sibTrans" cxnId="{36F2B26E-686B-4E6E-98DC-86DEBC63616A}">
      <dgm:prSet/>
      <dgm:spPr/>
      <dgm:t>
        <a:bodyPr/>
        <a:lstStyle/>
        <a:p>
          <a:endParaRPr lang="en-GB">
            <a:latin typeface="Barlow" panose="00000500000000000000" pitchFamily="2" charset="0"/>
          </a:endParaRPr>
        </a:p>
      </dgm:t>
    </dgm:pt>
    <dgm:pt modelId="{EC8016D2-91F8-4933-8199-93F51C7ACBE2}">
      <dgm:prSet phldrT="[Text]"/>
      <dgm:spPr>
        <a:solidFill>
          <a:srgbClr val="F4D4F3"/>
        </a:solidFill>
      </dgm:spPr>
      <dgm:t>
        <a:bodyPr/>
        <a:lstStyle/>
        <a:p>
          <a:r>
            <a:rPr lang="en-GB" dirty="0">
              <a:solidFill>
                <a:schemeClr val="tx1"/>
              </a:solidFill>
              <a:latin typeface="Barlow" panose="00000500000000000000" pitchFamily="2" charset="0"/>
            </a:rPr>
            <a:t>Children looked after by a local authority </a:t>
          </a:r>
        </a:p>
      </dgm:t>
    </dgm:pt>
    <dgm:pt modelId="{FA1BA589-DFB2-4294-8B59-04F40243311A}" type="parTrans" cxnId="{1ACBF354-9439-407D-9D32-26BF3CC0386A}">
      <dgm:prSet/>
      <dgm:spPr/>
      <dgm:t>
        <a:bodyPr/>
        <a:lstStyle/>
        <a:p>
          <a:endParaRPr lang="en-GB">
            <a:latin typeface="Barlow" panose="00000500000000000000" pitchFamily="2" charset="0"/>
          </a:endParaRPr>
        </a:p>
      </dgm:t>
    </dgm:pt>
    <dgm:pt modelId="{5AD262C0-0B42-44ED-BCB4-F82405FDB6CC}" type="sibTrans" cxnId="{1ACBF354-9439-407D-9D32-26BF3CC0386A}">
      <dgm:prSet/>
      <dgm:spPr/>
      <dgm:t>
        <a:bodyPr/>
        <a:lstStyle/>
        <a:p>
          <a:endParaRPr lang="en-GB">
            <a:latin typeface="Barlow" panose="00000500000000000000" pitchFamily="2" charset="0"/>
          </a:endParaRPr>
        </a:p>
      </dgm:t>
    </dgm:pt>
    <dgm:pt modelId="{F86AF5D3-D280-40E3-AA0F-AE973AD238D2}">
      <dgm:prSet phldrT="[Text]"/>
      <dgm:spPr>
        <a:solidFill>
          <a:srgbClr val="BDECFF"/>
        </a:solidFill>
      </dgm:spPr>
      <dgm:t>
        <a:bodyPr/>
        <a:lstStyle/>
        <a:p>
          <a:r>
            <a:rPr lang="en-GB" dirty="0">
              <a:solidFill>
                <a:schemeClr val="tx1"/>
              </a:solidFill>
              <a:latin typeface="Barlow" panose="00000500000000000000" pitchFamily="2" charset="0"/>
            </a:rPr>
            <a:t>People in prison + immigration detention </a:t>
          </a:r>
        </a:p>
      </dgm:t>
    </dgm:pt>
    <dgm:pt modelId="{68BF6D9D-1595-499B-9AC8-4568627A007A}" type="parTrans" cxnId="{B45A9496-318B-4D05-8F6A-0E97064667F0}">
      <dgm:prSet/>
      <dgm:spPr/>
      <dgm:t>
        <a:bodyPr/>
        <a:lstStyle/>
        <a:p>
          <a:endParaRPr lang="en-GB">
            <a:latin typeface="Barlow" panose="00000500000000000000" pitchFamily="2" charset="0"/>
          </a:endParaRPr>
        </a:p>
      </dgm:t>
    </dgm:pt>
    <dgm:pt modelId="{222E2DA0-2ADE-4A40-AE8A-6F4FC6EF04C9}" type="sibTrans" cxnId="{B45A9496-318B-4D05-8F6A-0E97064667F0}">
      <dgm:prSet/>
      <dgm:spPr/>
      <dgm:t>
        <a:bodyPr/>
        <a:lstStyle/>
        <a:p>
          <a:endParaRPr lang="en-GB">
            <a:latin typeface="Barlow" panose="00000500000000000000" pitchFamily="2" charset="0"/>
          </a:endParaRPr>
        </a:p>
      </dgm:t>
    </dgm:pt>
    <dgm:pt modelId="{6BECE58D-2BE7-4FC1-91EF-C4CAD599E088}">
      <dgm:prSet phldrT="[Text]"/>
      <dgm:spPr>
        <a:solidFill>
          <a:srgbClr val="FEDEEE"/>
        </a:solidFill>
      </dgm:spPr>
      <dgm:t>
        <a:bodyPr/>
        <a:lstStyle/>
        <a:p>
          <a:r>
            <a:rPr lang="en-GB" dirty="0">
              <a:solidFill>
                <a:schemeClr val="tx1"/>
              </a:solidFill>
              <a:latin typeface="Barlow" panose="00000500000000000000" pitchFamily="2" charset="0"/>
            </a:rPr>
            <a:t>People treated under the mental health act </a:t>
          </a:r>
        </a:p>
      </dgm:t>
    </dgm:pt>
    <dgm:pt modelId="{E3E53964-2990-43E4-893C-CD48040FE814}" type="parTrans" cxnId="{C49B0FFE-B04C-419E-9B71-8263691BD1A6}">
      <dgm:prSet/>
      <dgm:spPr/>
      <dgm:t>
        <a:bodyPr/>
        <a:lstStyle/>
        <a:p>
          <a:endParaRPr lang="en-GB">
            <a:latin typeface="Barlow" panose="00000500000000000000" pitchFamily="2" charset="0"/>
          </a:endParaRPr>
        </a:p>
      </dgm:t>
    </dgm:pt>
    <dgm:pt modelId="{27172DC0-5089-455E-8C24-330432CA7621}" type="sibTrans" cxnId="{C49B0FFE-B04C-419E-9B71-8263691BD1A6}">
      <dgm:prSet/>
      <dgm:spPr/>
      <dgm:t>
        <a:bodyPr/>
        <a:lstStyle/>
        <a:p>
          <a:endParaRPr lang="en-GB">
            <a:latin typeface="Barlow" panose="00000500000000000000" pitchFamily="2" charset="0"/>
          </a:endParaRPr>
        </a:p>
      </dgm:t>
    </dgm:pt>
    <dgm:pt modelId="{74558CA4-2E53-46D3-90D9-309B0A9DA237}">
      <dgm:prSet phldrT="[Text]"/>
      <dgm:spPr>
        <a:solidFill>
          <a:srgbClr val="EBF1CB"/>
        </a:solidFill>
      </dgm:spPr>
      <dgm:t>
        <a:bodyPr/>
        <a:lstStyle/>
        <a:p>
          <a:r>
            <a:rPr lang="en-GB" dirty="0">
              <a:solidFill>
                <a:schemeClr val="tx1"/>
              </a:solidFill>
              <a:latin typeface="Barlow" panose="00000500000000000000" pitchFamily="2" charset="0"/>
            </a:rPr>
            <a:t>People who have paid the Immigration Health Surcharge</a:t>
          </a:r>
        </a:p>
      </dgm:t>
    </dgm:pt>
    <dgm:pt modelId="{3960D4C6-28D6-4BCE-BB66-2898D06F4412}" type="parTrans" cxnId="{E4277444-814F-40FA-90B5-03A78B32D825}">
      <dgm:prSet/>
      <dgm:spPr/>
      <dgm:t>
        <a:bodyPr/>
        <a:lstStyle/>
        <a:p>
          <a:endParaRPr lang="en-GB">
            <a:latin typeface="Barlow" panose="00000500000000000000" pitchFamily="2" charset="0"/>
          </a:endParaRPr>
        </a:p>
      </dgm:t>
    </dgm:pt>
    <dgm:pt modelId="{88C98870-673E-493E-B071-29C7CE60B446}" type="sibTrans" cxnId="{E4277444-814F-40FA-90B5-03A78B32D825}">
      <dgm:prSet/>
      <dgm:spPr/>
      <dgm:t>
        <a:bodyPr/>
        <a:lstStyle/>
        <a:p>
          <a:endParaRPr lang="en-GB">
            <a:latin typeface="Barlow" panose="00000500000000000000" pitchFamily="2" charset="0"/>
          </a:endParaRPr>
        </a:p>
      </dgm:t>
    </dgm:pt>
    <dgm:pt modelId="{A8015504-B911-4CA7-B5CD-DB6C0A98CBD1}">
      <dgm:prSet phldrT="[Text]"/>
      <dgm:spPr>
        <a:solidFill>
          <a:srgbClr val="F0F0F0"/>
        </a:solidFill>
      </dgm:spPr>
      <dgm:t>
        <a:bodyPr/>
        <a:lstStyle/>
        <a:p>
          <a:r>
            <a:rPr lang="en-GB" dirty="0">
              <a:solidFill>
                <a:schemeClr val="tx1"/>
              </a:solidFill>
              <a:latin typeface="Barlow" panose="00000500000000000000" pitchFamily="2" charset="0"/>
            </a:rPr>
            <a:t>People covered by reciprocal healthcare agreements</a:t>
          </a:r>
        </a:p>
      </dgm:t>
    </dgm:pt>
    <dgm:pt modelId="{2B16B1D2-05F4-451C-9C7A-88D8AAF64B0F}" type="parTrans" cxnId="{9CAEE5D3-728A-46FA-8D3D-F2450C1F8E3E}">
      <dgm:prSet/>
      <dgm:spPr/>
      <dgm:t>
        <a:bodyPr/>
        <a:lstStyle/>
        <a:p>
          <a:endParaRPr lang="en-GB">
            <a:latin typeface="Barlow" panose="00000500000000000000" pitchFamily="2" charset="0"/>
          </a:endParaRPr>
        </a:p>
      </dgm:t>
    </dgm:pt>
    <dgm:pt modelId="{1A65A5D6-E44B-4033-B0A0-C25EB950F0BC}" type="sibTrans" cxnId="{9CAEE5D3-728A-46FA-8D3D-F2450C1F8E3E}">
      <dgm:prSet/>
      <dgm:spPr/>
      <dgm:t>
        <a:bodyPr/>
        <a:lstStyle/>
        <a:p>
          <a:endParaRPr lang="en-GB">
            <a:latin typeface="Barlow" panose="00000500000000000000" pitchFamily="2" charset="0"/>
          </a:endParaRPr>
        </a:p>
      </dgm:t>
    </dgm:pt>
    <dgm:pt modelId="{BCCF5E5B-5CC3-40D2-8B05-078BF7073840}" type="pres">
      <dgm:prSet presAssocID="{1CAA9F30-A05F-4E70-9C03-96647D4F5368}" presName="diagram" presStyleCnt="0">
        <dgm:presLayoutVars>
          <dgm:dir/>
          <dgm:resizeHandles val="exact"/>
        </dgm:presLayoutVars>
      </dgm:prSet>
      <dgm:spPr/>
    </dgm:pt>
    <dgm:pt modelId="{888439DB-9545-4E47-8D48-B9FB305CC1F1}" type="pres">
      <dgm:prSet presAssocID="{6985A13E-4D0B-42E6-ACE6-7BFA8C137028}" presName="node" presStyleLbl="node1" presStyleIdx="0" presStyleCnt="8">
        <dgm:presLayoutVars>
          <dgm:bulletEnabled val="1"/>
        </dgm:presLayoutVars>
      </dgm:prSet>
      <dgm:spPr>
        <a:prstGeom prst="roundRect">
          <a:avLst/>
        </a:prstGeom>
      </dgm:spPr>
    </dgm:pt>
    <dgm:pt modelId="{5111FF26-3401-470C-8A50-8F1664A668F1}" type="pres">
      <dgm:prSet presAssocID="{2E67874E-59E6-4C7D-B1AD-7BFEC02BAEF8}" presName="sibTrans" presStyleCnt="0"/>
      <dgm:spPr/>
    </dgm:pt>
    <dgm:pt modelId="{01C3B751-17BE-47DC-B030-31FBB8B5CFE5}" type="pres">
      <dgm:prSet presAssocID="{AC0B7B97-CD90-4BC8-8104-D2095B369006}" presName="node" presStyleLbl="node1" presStyleIdx="1" presStyleCnt="8">
        <dgm:presLayoutVars>
          <dgm:bulletEnabled val="1"/>
        </dgm:presLayoutVars>
      </dgm:prSet>
      <dgm:spPr>
        <a:prstGeom prst="roundRect">
          <a:avLst/>
        </a:prstGeom>
      </dgm:spPr>
    </dgm:pt>
    <dgm:pt modelId="{AE207366-6643-42B1-BB24-5392C562D64C}" type="pres">
      <dgm:prSet presAssocID="{3F02AEA8-DA1D-4C96-B095-7CAC8860BBF7}" presName="sibTrans" presStyleCnt="0"/>
      <dgm:spPr/>
    </dgm:pt>
    <dgm:pt modelId="{32573665-19C0-401C-BCDF-1933182843F7}" type="pres">
      <dgm:prSet presAssocID="{7DE506ED-AAB4-4F40-A730-26C84649DD6F}" presName="node" presStyleLbl="node1" presStyleIdx="2" presStyleCnt="8">
        <dgm:presLayoutVars>
          <dgm:bulletEnabled val="1"/>
        </dgm:presLayoutVars>
      </dgm:prSet>
      <dgm:spPr>
        <a:prstGeom prst="roundRect">
          <a:avLst/>
        </a:prstGeom>
      </dgm:spPr>
    </dgm:pt>
    <dgm:pt modelId="{DB4AEACD-D652-429F-A836-53748B1BBF29}" type="pres">
      <dgm:prSet presAssocID="{749AED6B-4E1E-4344-B68F-B96AB2049CE5}" presName="sibTrans" presStyleCnt="0"/>
      <dgm:spPr/>
    </dgm:pt>
    <dgm:pt modelId="{69CB702F-2C84-4BC5-B77E-DC0944E98E33}" type="pres">
      <dgm:prSet presAssocID="{EC8016D2-91F8-4933-8199-93F51C7ACBE2}" presName="node" presStyleLbl="node1" presStyleIdx="3" presStyleCnt="8">
        <dgm:presLayoutVars>
          <dgm:bulletEnabled val="1"/>
        </dgm:presLayoutVars>
      </dgm:prSet>
      <dgm:spPr>
        <a:prstGeom prst="roundRect">
          <a:avLst/>
        </a:prstGeom>
      </dgm:spPr>
    </dgm:pt>
    <dgm:pt modelId="{6855376A-F4C6-4FEB-8CFB-26A4111EB513}" type="pres">
      <dgm:prSet presAssocID="{5AD262C0-0B42-44ED-BCB4-F82405FDB6CC}" presName="sibTrans" presStyleCnt="0"/>
      <dgm:spPr/>
    </dgm:pt>
    <dgm:pt modelId="{B581F38F-CF13-4F87-941C-4ED6EBF8D4D2}" type="pres">
      <dgm:prSet presAssocID="{F86AF5D3-D280-40E3-AA0F-AE973AD238D2}" presName="node" presStyleLbl="node1" presStyleIdx="4" presStyleCnt="8">
        <dgm:presLayoutVars>
          <dgm:bulletEnabled val="1"/>
        </dgm:presLayoutVars>
      </dgm:prSet>
      <dgm:spPr>
        <a:prstGeom prst="roundRect">
          <a:avLst/>
        </a:prstGeom>
      </dgm:spPr>
    </dgm:pt>
    <dgm:pt modelId="{AEAAF199-6E8C-4BFD-9302-89FF38C142E1}" type="pres">
      <dgm:prSet presAssocID="{222E2DA0-2ADE-4A40-AE8A-6F4FC6EF04C9}" presName="sibTrans" presStyleCnt="0"/>
      <dgm:spPr/>
    </dgm:pt>
    <dgm:pt modelId="{7203F2C5-F4FF-417F-B048-9A410BF4FB07}" type="pres">
      <dgm:prSet presAssocID="{6BECE58D-2BE7-4FC1-91EF-C4CAD599E088}" presName="node" presStyleLbl="node1" presStyleIdx="5" presStyleCnt="8">
        <dgm:presLayoutVars>
          <dgm:bulletEnabled val="1"/>
        </dgm:presLayoutVars>
      </dgm:prSet>
      <dgm:spPr>
        <a:prstGeom prst="roundRect">
          <a:avLst/>
        </a:prstGeom>
      </dgm:spPr>
    </dgm:pt>
    <dgm:pt modelId="{26BD604C-3C66-47FB-89F1-2E5537740449}" type="pres">
      <dgm:prSet presAssocID="{27172DC0-5089-455E-8C24-330432CA7621}" presName="sibTrans" presStyleCnt="0"/>
      <dgm:spPr/>
    </dgm:pt>
    <dgm:pt modelId="{1F392FB5-B397-49A9-9E00-B2BC1A38FD87}" type="pres">
      <dgm:prSet presAssocID="{74558CA4-2E53-46D3-90D9-309B0A9DA237}" presName="node" presStyleLbl="node1" presStyleIdx="6" presStyleCnt="8">
        <dgm:presLayoutVars>
          <dgm:bulletEnabled val="1"/>
        </dgm:presLayoutVars>
      </dgm:prSet>
      <dgm:spPr>
        <a:prstGeom prst="roundRect">
          <a:avLst/>
        </a:prstGeom>
      </dgm:spPr>
    </dgm:pt>
    <dgm:pt modelId="{2729F465-1782-4186-818F-45053063255B}" type="pres">
      <dgm:prSet presAssocID="{88C98870-673E-493E-B071-29C7CE60B446}" presName="sibTrans" presStyleCnt="0"/>
      <dgm:spPr/>
    </dgm:pt>
    <dgm:pt modelId="{3538DF99-F8FC-4578-8F20-F2B38EE01585}" type="pres">
      <dgm:prSet presAssocID="{A8015504-B911-4CA7-B5CD-DB6C0A98CBD1}" presName="node" presStyleLbl="node1" presStyleIdx="7" presStyleCnt="8">
        <dgm:presLayoutVars>
          <dgm:bulletEnabled val="1"/>
        </dgm:presLayoutVars>
      </dgm:prSet>
      <dgm:spPr>
        <a:prstGeom prst="roundRect">
          <a:avLst/>
        </a:prstGeom>
      </dgm:spPr>
    </dgm:pt>
  </dgm:ptLst>
  <dgm:cxnLst>
    <dgm:cxn modelId="{FB6E430B-B62B-449E-8ECE-677A8E8999AD}" type="presOf" srcId="{74558CA4-2E53-46D3-90D9-309B0A9DA237}" destId="{1F392FB5-B397-49A9-9E00-B2BC1A38FD87}" srcOrd="0" destOrd="0" presId="urn:microsoft.com/office/officeart/2005/8/layout/default"/>
    <dgm:cxn modelId="{21711C10-F652-46E3-AD71-98DEA4E91543}" type="presOf" srcId="{7DE506ED-AAB4-4F40-A730-26C84649DD6F}" destId="{32573665-19C0-401C-BCDF-1933182843F7}" srcOrd="0" destOrd="0" presId="urn:microsoft.com/office/officeart/2005/8/layout/default"/>
    <dgm:cxn modelId="{9186D45F-F785-419C-930C-188E78A5AF9D}" type="presOf" srcId="{EC8016D2-91F8-4933-8199-93F51C7ACBE2}" destId="{69CB702F-2C84-4BC5-B77E-DC0944E98E33}" srcOrd="0" destOrd="0" presId="urn:microsoft.com/office/officeart/2005/8/layout/default"/>
    <dgm:cxn modelId="{E4277444-814F-40FA-90B5-03A78B32D825}" srcId="{1CAA9F30-A05F-4E70-9C03-96647D4F5368}" destId="{74558CA4-2E53-46D3-90D9-309B0A9DA237}" srcOrd="6" destOrd="0" parTransId="{3960D4C6-28D6-4BCE-BB66-2898D06F4412}" sibTransId="{88C98870-673E-493E-B071-29C7CE60B446}"/>
    <dgm:cxn modelId="{81438865-D835-4DB1-BFC5-8E21F757367E}" type="presOf" srcId="{F86AF5D3-D280-40E3-AA0F-AE973AD238D2}" destId="{B581F38F-CF13-4F87-941C-4ED6EBF8D4D2}" srcOrd="0" destOrd="0" presId="urn:microsoft.com/office/officeart/2005/8/layout/default"/>
    <dgm:cxn modelId="{3E99E14C-B812-4204-9F61-709E20460FC1}" type="presOf" srcId="{6985A13E-4D0B-42E6-ACE6-7BFA8C137028}" destId="{888439DB-9545-4E47-8D48-B9FB305CC1F1}" srcOrd="0" destOrd="0" presId="urn:microsoft.com/office/officeart/2005/8/layout/default"/>
    <dgm:cxn modelId="{36F2B26E-686B-4E6E-98DC-86DEBC63616A}" srcId="{1CAA9F30-A05F-4E70-9C03-96647D4F5368}" destId="{7DE506ED-AAB4-4F40-A730-26C84649DD6F}" srcOrd="2" destOrd="0" parTransId="{2BDB2F11-A2D5-4D6B-A8F9-C64FE0F0DD15}" sibTransId="{749AED6B-4E1E-4344-B68F-B96AB2049CE5}"/>
    <dgm:cxn modelId="{1ACBF354-9439-407D-9D32-26BF3CC0386A}" srcId="{1CAA9F30-A05F-4E70-9C03-96647D4F5368}" destId="{EC8016D2-91F8-4933-8199-93F51C7ACBE2}" srcOrd="3" destOrd="0" parTransId="{FA1BA589-DFB2-4294-8B59-04F40243311A}" sibTransId="{5AD262C0-0B42-44ED-BCB4-F82405FDB6CC}"/>
    <dgm:cxn modelId="{B45A9496-318B-4D05-8F6A-0E97064667F0}" srcId="{1CAA9F30-A05F-4E70-9C03-96647D4F5368}" destId="{F86AF5D3-D280-40E3-AA0F-AE973AD238D2}" srcOrd="4" destOrd="0" parTransId="{68BF6D9D-1595-499B-9AC8-4568627A007A}" sibTransId="{222E2DA0-2ADE-4A40-AE8A-6F4FC6EF04C9}"/>
    <dgm:cxn modelId="{A52E4EA3-B481-4E63-8424-7FC134237A21}" type="presOf" srcId="{6BECE58D-2BE7-4FC1-91EF-C4CAD599E088}" destId="{7203F2C5-F4FF-417F-B048-9A410BF4FB07}" srcOrd="0" destOrd="0" presId="urn:microsoft.com/office/officeart/2005/8/layout/default"/>
    <dgm:cxn modelId="{8EDE08AB-D957-4FB5-9673-EC0E40F840C9}" type="presOf" srcId="{A8015504-B911-4CA7-B5CD-DB6C0A98CBD1}" destId="{3538DF99-F8FC-4578-8F20-F2B38EE01585}" srcOrd="0" destOrd="0" presId="urn:microsoft.com/office/officeart/2005/8/layout/default"/>
    <dgm:cxn modelId="{958653AE-26F1-4E84-92E9-8D979DE32E4B}" srcId="{1CAA9F30-A05F-4E70-9C03-96647D4F5368}" destId="{AC0B7B97-CD90-4BC8-8104-D2095B369006}" srcOrd="1" destOrd="0" parTransId="{3C1D6049-97F6-4773-A5E4-6DB2538C0C5B}" sibTransId="{3F02AEA8-DA1D-4C96-B095-7CAC8860BBF7}"/>
    <dgm:cxn modelId="{18DFDCB5-9303-4F1C-AC0A-3AEA965DF0E0}" type="presOf" srcId="{AC0B7B97-CD90-4BC8-8104-D2095B369006}" destId="{01C3B751-17BE-47DC-B030-31FBB8B5CFE5}" srcOrd="0" destOrd="0" presId="urn:microsoft.com/office/officeart/2005/8/layout/default"/>
    <dgm:cxn modelId="{9CAEE5D3-728A-46FA-8D3D-F2450C1F8E3E}" srcId="{1CAA9F30-A05F-4E70-9C03-96647D4F5368}" destId="{A8015504-B911-4CA7-B5CD-DB6C0A98CBD1}" srcOrd="7" destOrd="0" parTransId="{2B16B1D2-05F4-451C-9C7A-88D8AAF64B0F}" sibTransId="{1A65A5D6-E44B-4033-B0A0-C25EB950F0BC}"/>
    <dgm:cxn modelId="{463606E7-F0E1-423E-9379-02AA5C3AA31E}" type="presOf" srcId="{1CAA9F30-A05F-4E70-9C03-96647D4F5368}" destId="{BCCF5E5B-5CC3-40D2-8B05-078BF7073840}" srcOrd="0" destOrd="0" presId="urn:microsoft.com/office/officeart/2005/8/layout/default"/>
    <dgm:cxn modelId="{5587B8F4-6A15-46A6-9EFD-0FAD5E56E2A2}" srcId="{1CAA9F30-A05F-4E70-9C03-96647D4F5368}" destId="{6985A13E-4D0B-42E6-ACE6-7BFA8C137028}" srcOrd="0" destOrd="0" parTransId="{411A6F79-2E2D-4DD1-80CC-95CA3417C22B}" sibTransId="{2E67874E-59E6-4C7D-B1AD-7BFEC02BAEF8}"/>
    <dgm:cxn modelId="{C49B0FFE-B04C-419E-9B71-8263691BD1A6}" srcId="{1CAA9F30-A05F-4E70-9C03-96647D4F5368}" destId="{6BECE58D-2BE7-4FC1-91EF-C4CAD599E088}" srcOrd="5" destOrd="0" parTransId="{E3E53964-2990-43E4-893C-CD48040FE814}" sibTransId="{27172DC0-5089-455E-8C24-330432CA7621}"/>
    <dgm:cxn modelId="{CFD8DC6A-332D-444D-BA5F-DEFF6FB68E7F}" type="presParOf" srcId="{BCCF5E5B-5CC3-40D2-8B05-078BF7073840}" destId="{888439DB-9545-4E47-8D48-B9FB305CC1F1}" srcOrd="0" destOrd="0" presId="urn:microsoft.com/office/officeart/2005/8/layout/default"/>
    <dgm:cxn modelId="{F7234578-0D65-44D2-93E3-AD919CEFD0DA}" type="presParOf" srcId="{BCCF5E5B-5CC3-40D2-8B05-078BF7073840}" destId="{5111FF26-3401-470C-8A50-8F1664A668F1}" srcOrd="1" destOrd="0" presId="urn:microsoft.com/office/officeart/2005/8/layout/default"/>
    <dgm:cxn modelId="{DC3F9576-2947-4FAC-8026-42DF2D25B213}" type="presParOf" srcId="{BCCF5E5B-5CC3-40D2-8B05-078BF7073840}" destId="{01C3B751-17BE-47DC-B030-31FBB8B5CFE5}" srcOrd="2" destOrd="0" presId="urn:microsoft.com/office/officeart/2005/8/layout/default"/>
    <dgm:cxn modelId="{C408E811-AE79-4A34-A592-F1D6EDAC3293}" type="presParOf" srcId="{BCCF5E5B-5CC3-40D2-8B05-078BF7073840}" destId="{AE207366-6643-42B1-BB24-5392C562D64C}" srcOrd="3" destOrd="0" presId="urn:microsoft.com/office/officeart/2005/8/layout/default"/>
    <dgm:cxn modelId="{36999FB2-117B-4CD7-9EBC-688F852BBB77}" type="presParOf" srcId="{BCCF5E5B-5CC3-40D2-8B05-078BF7073840}" destId="{32573665-19C0-401C-BCDF-1933182843F7}" srcOrd="4" destOrd="0" presId="urn:microsoft.com/office/officeart/2005/8/layout/default"/>
    <dgm:cxn modelId="{5D425F97-8196-459B-AD04-06CB59ADA661}" type="presParOf" srcId="{BCCF5E5B-5CC3-40D2-8B05-078BF7073840}" destId="{DB4AEACD-D652-429F-A836-53748B1BBF29}" srcOrd="5" destOrd="0" presId="urn:microsoft.com/office/officeart/2005/8/layout/default"/>
    <dgm:cxn modelId="{F0445042-0917-4575-AC11-DDAD7860BEA6}" type="presParOf" srcId="{BCCF5E5B-5CC3-40D2-8B05-078BF7073840}" destId="{69CB702F-2C84-4BC5-B77E-DC0944E98E33}" srcOrd="6" destOrd="0" presId="urn:microsoft.com/office/officeart/2005/8/layout/default"/>
    <dgm:cxn modelId="{37C81DDA-70E9-4249-A1F9-0649FC8C5E96}" type="presParOf" srcId="{BCCF5E5B-5CC3-40D2-8B05-078BF7073840}" destId="{6855376A-F4C6-4FEB-8CFB-26A4111EB513}" srcOrd="7" destOrd="0" presId="urn:microsoft.com/office/officeart/2005/8/layout/default"/>
    <dgm:cxn modelId="{220F4225-5F1A-47CF-B8E7-ED10B8888DF6}" type="presParOf" srcId="{BCCF5E5B-5CC3-40D2-8B05-078BF7073840}" destId="{B581F38F-CF13-4F87-941C-4ED6EBF8D4D2}" srcOrd="8" destOrd="0" presId="urn:microsoft.com/office/officeart/2005/8/layout/default"/>
    <dgm:cxn modelId="{C3972705-11A6-4100-9B38-195AE4EC58B8}" type="presParOf" srcId="{BCCF5E5B-5CC3-40D2-8B05-078BF7073840}" destId="{AEAAF199-6E8C-4BFD-9302-89FF38C142E1}" srcOrd="9" destOrd="0" presId="urn:microsoft.com/office/officeart/2005/8/layout/default"/>
    <dgm:cxn modelId="{C235DBC5-6DA7-4CDB-860A-B926796CF142}" type="presParOf" srcId="{BCCF5E5B-5CC3-40D2-8B05-078BF7073840}" destId="{7203F2C5-F4FF-417F-B048-9A410BF4FB07}" srcOrd="10" destOrd="0" presId="urn:microsoft.com/office/officeart/2005/8/layout/default"/>
    <dgm:cxn modelId="{70FD70CD-4028-4374-87C9-E564BB88A511}" type="presParOf" srcId="{BCCF5E5B-5CC3-40D2-8B05-078BF7073840}" destId="{26BD604C-3C66-47FB-89F1-2E5537740449}" srcOrd="11" destOrd="0" presId="urn:microsoft.com/office/officeart/2005/8/layout/default"/>
    <dgm:cxn modelId="{3E7B5A38-2906-444E-ACC4-D72BE24D8696}" type="presParOf" srcId="{BCCF5E5B-5CC3-40D2-8B05-078BF7073840}" destId="{1F392FB5-B397-49A9-9E00-B2BC1A38FD87}" srcOrd="12" destOrd="0" presId="urn:microsoft.com/office/officeart/2005/8/layout/default"/>
    <dgm:cxn modelId="{C4E1F8A2-50ED-4CD6-9B66-416CB53A03BD}" type="presParOf" srcId="{BCCF5E5B-5CC3-40D2-8B05-078BF7073840}" destId="{2729F465-1782-4186-818F-45053063255B}" srcOrd="13" destOrd="0" presId="urn:microsoft.com/office/officeart/2005/8/layout/default"/>
    <dgm:cxn modelId="{73DCD647-565B-4DD3-A735-CACEFF0F01D6}" type="presParOf" srcId="{BCCF5E5B-5CC3-40D2-8B05-078BF7073840}" destId="{3538DF99-F8FC-4578-8F20-F2B38EE0158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AA9F30-A05F-4E70-9C03-96647D4F53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74558CA4-2E53-46D3-90D9-309B0A9DA237}">
      <dgm:prSet phldrT="[Text]"/>
      <dgm:spPr>
        <a:solidFill>
          <a:srgbClr val="EBF1CB"/>
        </a:solidFill>
      </dgm:spPr>
      <dgm:t>
        <a:bodyPr/>
        <a:lstStyle/>
        <a:p>
          <a:r>
            <a:rPr lang="en-GB" b="1" dirty="0">
              <a:solidFill>
                <a:schemeClr val="tx1"/>
              </a:solidFill>
              <a:latin typeface="Barlow" panose="00000500000000000000" pitchFamily="2" charset="0"/>
              <a:ea typeface="Helvetica Neue" charset="0"/>
              <a:cs typeface="Helvetica Neue" charset="0"/>
            </a:rPr>
            <a:t>Accident and emergency </a:t>
          </a:r>
          <a:r>
            <a:rPr lang="en-GB" dirty="0">
              <a:solidFill>
                <a:schemeClr val="tx1"/>
              </a:solidFill>
              <a:latin typeface="Barlow" panose="00000500000000000000" pitchFamily="2" charset="0"/>
              <a:ea typeface="Helvetica Neue" charset="0"/>
              <a:cs typeface="Helvetica Neue" charset="0"/>
            </a:rPr>
            <a:t>services </a:t>
          </a:r>
          <a:endParaRPr lang="en-GB" dirty="0">
            <a:solidFill>
              <a:schemeClr val="tx1"/>
            </a:solidFill>
            <a:latin typeface="Barlow" panose="00000500000000000000" pitchFamily="2" charset="0"/>
          </a:endParaRPr>
        </a:p>
      </dgm:t>
    </dgm:pt>
    <dgm:pt modelId="{3960D4C6-28D6-4BCE-BB66-2898D06F4412}" type="parTrans" cxnId="{E4277444-814F-40FA-90B5-03A78B32D825}">
      <dgm:prSet/>
      <dgm:spPr/>
      <dgm:t>
        <a:bodyPr/>
        <a:lstStyle/>
        <a:p>
          <a:endParaRPr lang="en-GB">
            <a:solidFill>
              <a:schemeClr val="tx1"/>
            </a:solidFill>
            <a:latin typeface="Barlow" panose="00000500000000000000" pitchFamily="2" charset="0"/>
          </a:endParaRPr>
        </a:p>
      </dgm:t>
    </dgm:pt>
    <dgm:pt modelId="{88C98870-673E-493E-B071-29C7CE60B446}" type="sibTrans" cxnId="{E4277444-814F-40FA-90B5-03A78B32D825}">
      <dgm:prSet/>
      <dgm:spPr/>
      <dgm:t>
        <a:bodyPr/>
        <a:lstStyle/>
        <a:p>
          <a:endParaRPr lang="en-GB">
            <a:solidFill>
              <a:schemeClr val="tx1"/>
            </a:solidFill>
            <a:latin typeface="Barlow" panose="00000500000000000000" pitchFamily="2" charset="0"/>
          </a:endParaRPr>
        </a:p>
      </dgm:t>
    </dgm:pt>
    <dgm:pt modelId="{A4459C21-FF4E-4C18-B8C7-8CD29474DA16}">
      <dgm:prSet/>
      <dgm:spPr>
        <a:solidFill>
          <a:srgbClr val="FEDEEE"/>
        </a:solidFill>
      </dgm:spPr>
      <dgm:t>
        <a:bodyPr/>
        <a:lstStyle/>
        <a:p>
          <a:r>
            <a:rPr lang="en-GB" dirty="0">
              <a:solidFill>
                <a:schemeClr val="tx1"/>
              </a:solidFill>
              <a:latin typeface="Barlow" panose="00000500000000000000" pitchFamily="2" charset="0"/>
              <a:ea typeface="Helvetica Neue" charset="0"/>
              <a:cs typeface="Helvetica Neue" charset="0"/>
            </a:rPr>
            <a:t>Diagnosis of some </a:t>
          </a:r>
          <a:r>
            <a:rPr lang="en-GB" b="1" dirty="0">
              <a:solidFill>
                <a:schemeClr val="tx1"/>
              </a:solidFill>
              <a:latin typeface="Barlow" panose="00000500000000000000" pitchFamily="2" charset="0"/>
              <a:ea typeface="Helvetica Neue" charset="0"/>
              <a:cs typeface="Helvetica Neue" charset="0"/>
            </a:rPr>
            <a:t>communicable disease </a:t>
          </a:r>
          <a:r>
            <a:rPr lang="en-GB" dirty="0">
              <a:solidFill>
                <a:schemeClr val="tx1"/>
              </a:solidFill>
              <a:latin typeface="Barlow" panose="00000500000000000000" pitchFamily="2" charset="0"/>
              <a:ea typeface="Helvetica Neue" charset="0"/>
              <a:cs typeface="Helvetica Neue" charset="0"/>
            </a:rPr>
            <a:t>(e.g. HIV, TB)</a:t>
          </a:r>
        </a:p>
      </dgm:t>
    </dgm:pt>
    <dgm:pt modelId="{11A24BBD-0C6C-495C-AA70-03F30F4BE671}" type="parTrans" cxnId="{80E306E1-DA26-480B-B9C5-4012DF105964}">
      <dgm:prSet/>
      <dgm:spPr/>
      <dgm:t>
        <a:bodyPr/>
        <a:lstStyle/>
        <a:p>
          <a:endParaRPr lang="en-GB">
            <a:solidFill>
              <a:schemeClr val="tx1"/>
            </a:solidFill>
          </a:endParaRPr>
        </a:p>
      </dgm:t>
    </dgm:pt>
    <dgm:pt modelId="{5887A1E2-6FB8-491C-9351-2AF8F4F45E00}" type="sibTrans" cxnId="{80E306E1-DA26-480B-B9C5-4012DF105964}">
      <dgm:prSet/>
      <dgm:spPr/>
      <dgm:t>
        <a:bodyPr/>
        <a:lstStyle/>
        <a:p>
          <a:endParaRPr lang="en-GB">
            <a:solidFill>
              <a:schemeClr val="tx1"/>
            </a:solidFill>
          </a:endParaRPr>
        </a:p>
      </dgm:t>
    </dgm:pt>
    <dgm:pt modelId="{2D2B9AA2-30EA-41C3-9483-866A3CFF94AA}">
      <dgm:prSet/>
      <dgm:spPr>
        <a:solidFill>
          <a:srgbClr val="BDECFF"/>
        </a:solidFill>
      </dgm:spPr>
      <dgm:t>
        <a:bodyPr/>
        <a:lstStyle/>
        <a:p>
          <a:r>
            <a:rPr lang="en-GB" dirty="0">
              <a:solidFill>
                <a:schemeClr val="tx1"/>
              </a:solidFill>
              <a:latin typeface="Barlow" panose="00000500000000000000" pitchFamily="2" charset="0"/>
              <a:ea typeface="Helvetica Neue" charset="0"/>
              <a:cs typeface="Helvetica Neue" charset="0"/>
            </a:rPr>
            <a:t>Screening, diagnosis and treatment of </a:t>
          </a:r>
          <a:r>
            <a:rPr lang="en-GB" b="1" dirty="0">
              <a:solidFill>
                <a:schemeClr val="tx1"/>
              </a:solidFill>
              <a:latin typeface="Barlow" panose="00000500000000000000" pitchFamily="2" charset="0"/>
              <a:ea typeface="Helvetica Neue" charset="0"/>
              <a:cs typeface="Helvetica Neue" charset="0"/>
            </a:rPr>
            <a:t>sexually transmitted infections </a:t>
          </a:r>
        </a:p>
      </dgm:t>
    </dgm:pt>
    <dgm:pt modelId="{1522E5D9-713A-4B40-BD5F-1D68E3448C43}" type="parTrans" cxnId="{D75E890B-AB4C-4F27-89FF-E269FD4E2DAE}">
      <dgm:prSet/>
      <dgm:spPr/>
      <dgm:t>
        <a:bodyPr/>
        <a:lstStyle/>
        <a:p>
          <a:endParaRPr lang="en-GB">
            <a:solidFill>
              <a:schemeClr val="tx1"/>
            </a:solidFill>
          </a:endParaRPr>
        </a:p>
      </dgm:t>
    </dgm:pt>
    <dgm:pt modelId="{A99C6AC9-BF1D-4F85-912D-37365C8D08CC}" type="sibTrans" cxnId="{D75E890B-AB4C-4F27-89FF-E269FD4E2DAE}">
      <dgm:prSet/>
      <dgm:spPr/>
      <dgm:t>
        <a:bodyPr/>
        <a:lstStyle/>
        <a:p>
          <a:endParaRPr lang="en-GB">
            <a:solidFill>
              <a:schemeClr val="tx1"/>
            </a:solidFill>
          </a:endParaRPr>
        </a:p>
      </dgm:t>
    </dgm:pt>
    <dgm:pt modelId="{C0D4FA49-A26D-4B0D-9B34-B30956D77157}">
      <dgm:prSet/>
      <dgm:spPr>
        <a:solidFill>
          <a:srgbClr val="D3ECEC"/>
        </a:solidFill>
      </dgm:spPr>
      <dgm:t>
        <a:bodyPr/>
        <a:lstStyle/>
        <a:p>
          <a:r>
            <a:rPr lang="en-GB" b="1" dirty="0">
              <a:solidFill>
                <a:schemeClr val="tx1"/>
              </a:solidFill>
              <a:latin typeface="Barlow" panose="00000500000000000000" pitchFamily="2" charset="0"/>
              <a:ea typeface="Helvetica Neue" charset="0"/>
              <a:cs typeface="Helvetica Neue" charset="0"/>
            </a:rPr>
            <a:t>Family planning </a:t>
          </a:r>
          <a:r>
            <a:rPr lang="en-GB" dirty="0">
              <a:solidFill>
                <a:schemeClr val="tx1"/>
              </a:solidFill>
              <a:latin typeface="Barlow" panose="00000500000000000000" pitchFamily="2" charset="0"/>
              <a:ea typeface="Helvetica Neue" charset="0"/>
              <a:cs typeface="Helvetica Neue" charset="0"/>
            </a:rPr>
            <a:t>services</a:t>
          </a:r>
        </a:p>
      </dgm:t>
    </dgm:pt>
    <dgm:pt modelId="{C6DB0F43-664E-4019-98E7-54AD6AF50A99}" type="parTrans" cxnId="{2FFDDC38-164A-4E1A-8891-E3D305949A73}">
      <dgm:prSet/>
      <dgm:spPr/>
      <dgm:t>
        <a:bodyPr/>
        <a:lstStyle/>
        <a:p>
          <a:endParaRPr lang="en-GB">
            <a:solidFill>
              <a:schemeClr val="tx1"/>
            </a:solidFill>
          </a:endParaRPr>
        </a:p>
      </dgm:t>
    </dgm:pt>
    <dgm:pt modelId="{A433CC2A-BFB1-4D18-882C-AE0E984BA798}" type="sibTrans" cxnId="{2FFDDC38-164A-4E1A-8891-E3D305949A73}">
      <dgm:prSet/>
      <dgm:spPr/>
      <dgm:t>
        <a:bodyPr/>
        <a:lstStyle/>
        <a:p>
          <a:endParaRPr lang="en-GB">
            <a:solidFill>
              <a:schemeClr val="tx1"/>
            </a:solidFill>
          </a:endParaRPr>
        </a:p>
      </dgm:t>
    </dgm:pt>
    <dgm:pt modelId="{E2D71DC4-DA4C-4B41-A7A0-C0A8D76452F8}">
      <dgm:prSet/>
      <dgm:spPr>
        <a:solidFill>
          <a:srgbClr val="E1F2FF"/>
        </a:solidFill>
      </dgm:spPr>
      <dgm:t>
        <a:bodyPr/>
        <a:lstStyle/>
        <a:p>
          <a:r>
            <a:rPr lang="en-GB" dirty="0">
              <a:solidFill>
                <a:schemeClr val="tx1"/>
              </a:solidFill>
              <a:latin typeface="Barlow" panose="00000500000000000000" pitchFamily="2" charset="0"/>
              <a:ea typeface="Helvetica Neue" charset="0"/>
              <a:cs typeface="Helvetica Neue" charset="0"/>
            </a:rPr>
            <a:t>Services provided to treat physical or mental illness caused by sexual or domestic </a:t>
          </a:r>
          <a:r>
            <a:rPr lang="en-GB" b="1" dirty="0">
              <a:solidFill>
                <a:schemeClr val="tx1"/>
              </a:solidFill>
              <a:latin typeface="Barlow" panose="00000500000000000000" pitchFamily="2" charset="0"/>
              <a:ea typeface="Helvetica Neue" charset="0"/>
              <a:cs typeface="Helvetica Neue" charset="0"/>
            </a:rPr>
            <a:t>violence</a:t>
          </a:r>
          <a:r>
            <a:rPr lang="en-GB" dirty="0">
              <a:solidFill>
                <a:schemeClr val="tx1"/>
              </a:solidFill>
              <a:latin typeface="Barlow" panose="00000500000000000000" pitchFamily="2" charset="0"/>
              <a:ea typeface="Helvetica Neue" charset="0"/>
              <a:cs typeface="Helvetica Neue" charset="0"/>
            </a:rPr>
            <a:t>, </a:t>
          </a:r>
          <a:r>
            <a:rPr lang="en-GB" b="1" dirty="0">
              <a:solidFill>
                <a:schemeClr val="tx1"/>
              </a:solidFill>
              <a:latin typeface="Barlow" panose="00000500000000000000" pitchFamily="2" charset="0"/>
              <a:ea typeface="Helvetica Neue" charset="0"/>
              <a:cs typeface="Helvetica Neue" charset="0"/>
            </a:rPr>
            <a:t>FGM</a:t>
          </a:r>
          <a:r>
            <a:rPr lang="en-GB" dirty="0">
              <a:solidFill>
                <a:schemeClr val="tx1"/>
              </a:solidFill>
              <a:latin typeface="Barlow" panose="00000500000000000000" pitchFamily="2" charset="0"/>
              <a:ea typeface="Helvetica Neue" charset="0"/>
              <a:cs typeface="Helvetica Neue" charset="0"/>
            </a:rPr>
            <a:t>, or </a:t>
          </a:r>
          <a:r>
            <a:rPr lang="en-GB" b="1" dirty="0">
              <a:solidFill>
                <a:schemeClr val="tx1"/>
              </a:solidFill>
              <a:latin typeface="Barlow" panose="00000500000000000000" pitchFamily="2" charset="0"/>
              <a:ea typeface="Helvetica Neue" charset="0"/>
              <a:cs typeface="Helvetica Neue" charset="0"/>
            </a:rPr>
            <a:t>torture</a:t>
          </a:r>
          <a:endParaRPr lang="en-GB" dirty="0">
            <a:solidFill>
              <a:schemeClr val="tx1"/>
            </a:solidFill>
            <a:latin typeface="Barlow" panose="00000500000000000000" pitchFamily="2" charset="0"/>
            <a:ea typeface="Helvetica Neue" charset="0"/>
            <a:cs typeface="Helvetica Neue" charset="0"/>
          </a:endParaRPr>
        </a:p>
      </dgm:t>
    </dgm:pt>
    <dgm:pt modelId="{D9463143-7EC7-4BF5-A73D-5D47B4302CFE}" type="parTrans" cxnId="{959E649B-BF71-49FA-BC8D-C673DF4DC952}">
      <dgm:prSet/>
      <dgm:spPr/>
      <dgm:t>
        <a:bodyPr/>
        <a:lstStyle/>
        <a:p>
          <a:endParaRPr lang="en-GB">
            <a:solidFill>
              <a:schemeClr val="tx1"/>
            </a:solidFill>
          </a:endParaRPr>
        </a:p>
      </dgm:t>
    </dgm:pt>
    <dgm:pt modelId="{2CC186C5-50CE-40A6-A4BA-FDBF44C12BFF}" type="sibTrans" cxnId="{959E649B-BF71-49FA-BC8D-C673DF4DC952}">
      <dgm:prSet/>
      <dgm:spPr/>
      <dgm:t>
        <a:bodyPr/>
        <a:lstStyle/>
        <a:p>
          <a:endParaRPr lang="en-GB">
            <a:solidFill>
              <a:schemeClr val="tx1"/>
            </a:solidFill>
          </a:endParaRPr>
        </a:p>
      </dgm:t>
    </dgm:pt>
    <dgm:pt modelId="{4BDDCAAC-DB43-47AE-B358-AF3D9377DAE5}">
      <dgm:prSet/>
      <dgm:spPr>
        <a:solidFill>
          <a:srgbClr val="F0F0F0"/>
        </a:solidFill>
      </dgm:spPr>
      <dgm:t>
        <a:bodyPr/>
        <a:lstStyle/>
        <a:p>
          <a:r>
            <a:rPr lang="en-GB" dirty="0">
              <a:solidFill>
                <a:schemeClr val="tx1"/>
              </a:solidFill>
              <a:latin typeface="Barlow" panose="00000500000000000000" pitchFamily="2" charset="0"/>
              <a:ea typeface="Helvetica Neue" charset="0"/>
              <a:cs typeface="Helvetica Neue" charset="0"/>
            </a:rPr>
            <a:t>Services provided by GPs, </a:t>
          </a:r>
          <a:r>
            <a:rPr lang="en-GB" b="1" dirty="0">
              <a:solidFill>
                <a:schemeClr val="tx1"/>
              </a:solidFill>
              <a:latin typeface="Barlow" panose="00000500000000000000" pitchFamily="2" charset="0"/>
              <a:ea typeface="Helvetica Neue" charset="0"/>
              <a:cs typeface="Helvetica Neue" charset="0"/>
            </a:rPr>
            <a:t>school nurses </a:t>
          </a:r>
          <a:r>
            <a:rPr lang="en-GB" dirty="0">
              <a:solidFill>
                <a:schemeClr val="tx1"/>
              </a:solidFill>
              <a:latin typeface="Barlow" panose="00000500000000000000" pitchFamily="2" charset="0"/>
              <a:ea typeface="Helvetica Neue" charset="0"/>
              <a:cs typeface="Helvetica Neue" charset="0"/>
            </a:rPr>
            <a:t>and </a:t>
          </a:r>
          <a:r>
            <a:rPr lang="en-GB" b="1" dirty="0">
              <a:solidFill>
                <a:schemeClr val="tx1"/>
              </a:solidFill>
              <a:latin typeface="Barlow" panose="00000500000000000000" pitchFamily="2" charset="0"/>
              <a:ea typeface="Helvetica Neue" charset="0"/>
              <a:cs typeface="Helvetica Neue" charset="0"/>
            </a:rPr>
            <a:t>health visitors</a:t>
          </a:r>
        </a:p>
      </dgm:t>
    </dgm:pt>
    <dgm:pt modelId="{A8351932-82DD-4791-A4D6-E9283BB2BBBA}" type="parTrans" cxnId="{4C16A359-3E4B-49E3-86E6-D62F5A14EDBD}">
      <dgm:prSet/>
      <dgm:spPr/>
      <dgm:t>
        <a:bodyPr/>
        <a:lstStyle/>
        <a:p>
          <a:endParaRPr lang="en-GB">
            <a:solidFill>
              <a:schemeClr val="tx1"/>
            </a:solidFill>
          </a:endParaRPr>
        </a:p>
      </dgm:t>
    </dgm:pt>
    <dgm:pt modelId="{599AD7F0-E56D-48C1-9BC9-6ECE1131741F}" type="sibTrans" cxnId="{4C16A359-3E4B-49E3-86E6-D62F5A14EDBD}">
      <dgm:prSet/>
      <dgm:spPr/>
      <dgm:t>
        <a:bodyPr/>
        <a:lstStyle/>
        <a:p>
          <a:endParaRPr lang="en-GB">
            <a:solidFill>
              <a:schemeClr val="tx1"/>
            </a:solidFill>
          </a:endParaRPr>
        </a:p>
      </dgm:t>
    </dgm:pt>
    <dgm:pt modelId="{5250B977-4509-43BA-B367-A362AD12B6E3}">
      <dgm:prSet/>
      <dgm:spPr>
        <a:solidFill>
          <a:srgbClr val="FCE0D0"/>
        </a:solidFill>
      </dgm:spPr>
      <dgm:t>
        <a:bodyPr/>
        <a:lstStyle/>
        <a:p>
          <a:r>
            <a:rPr lang="en-GB" b="1">
              <a:solidFill>
                <a:schemeClr val="tx1"/>
              </a:solidFill>
              <a:latin typeface="Barlow" panose="00000500000000000000" pitchFamily="2" charset="0"/>
              <a:ea typeface="Helvetica Neue" charset="0"/>
              <a:cs typeface="Helvetica Neue" charset="0"/>
            </a:rPr>
            <a:t>NHS 111</a:t>
          </a:r>
          <a:endParaRPr lang="en-GB" b="1" dirty="0">
            <a:solidFill>
              <a:schemeClr val="tx1"/>
            </a:solidFill>
            <a:latin typeface="Barlow" panose="00000500000000000000" pitchFamily="2" charset="0"/>
            <a:ea typeface="Helvetica Neue" charset="0"/>
            <a:cs typeface="Helvetica Neue" charset="0"/>
          </a:endParaRPr>
        </a:p>
      </dgm:t>
    </dgm:pt>
    <dgm:pt modelId="{9968EA87-F386-443D-91E8-0E44D51C6C0E}" type="parTrans" cxnId="{D4E1D3A4-F9AE-4F20-8BD2-724A3B57A94E}">
      <dgm:prSet/>
      <dgm:spPr/>
      <dgm:t>
        <a:bodyPr/>
        <a:lstStyle/>
        <a:p>
          <a:endParaRPr lang="en-GB">
            <a:solidFill>
              <a:schemeClr val="tx1"/>
            </a:solidFill>
          </a:endParaRPr>
        </a:p>
      </dgm:t>
    </dgm:pt>
    <dgm:pt modelId="{DD9D83BF-4098-487D-9ACF-0D756DCAE40E}" type="sibTrans" cxnId="{D4E1D3A4-F9AE-4F20-8BD2-724A3B57A94E}">
      <dgm:prSet/>
      <dgm:spPr/>
      <dgm:t>
        <a:bodyPr/>
        <a:lstStyle/>
        <a:p>
          <a:endParaRPr lang="en-GB">
            <a:solidFill>
              <a:schemeClr val="tx1"/>
            </a:solidFill>
          </a:endParaRPr>
        </a:p>
      </dgm:t>
    </dgm:pt>
    <dgm:pt modelId="{76429085-5FB6-4E09-8A53-66939297EA9A}">
      <dgm:prSet/>
      <dgm:spPr>
        <a:solidFill>
          <a:srgbClr val="EBF1CB"/>
        </a:solidFill>
      </dgm:spPr>
      <dgm:t>
        <a:bodyPr/>
        <a:lstStyle/>
        <a:p>
          <a:r>
            <a:rPr lang="en-GB" b="1" dirty="0">
              <a:solidFill>
                <a:schemeClr val="tx1"/>
              </a:solidFill>
              <a:latin typeface="Barlow" panose="00000500000000000000" pitchFamily="2" charset="0"/>
              <a:ea typeface="Helvetica Neue" charset="0"/>
              <a:cs typeface="Helvetica Neue" charset="0"/>
            </a:rPr>
            <a:t>Palliative care </a:t>
          </a:r>
          <a:r>
            <a:rPr lang="en-GB" dirty="0">
              <a:solidFill>
                <a:schemeClr val="tx1"/>
              </a:solidFill>
              <a:latin typeface="Barlow" panose="00000500000000000000" pitchFamily="2" charset="0"/>
              <a:ea typeface="Helvetica Neue" charset="0"/>
              <a:cs typeface="Helvetica Neue" charset="0"/>
            </a:rPr>
            <a:t>provided by a registered palliative care charity</a:t>
          </a:r>
          <a:endParaRPr lang="en-GB" dirty="0">
            <a:solidFill>
              <a:schemeClr val="tx1"/>
            </a:solidFill>
            <a:highlight>
              <a:srgbClr val="FFFF00"/>
            </a:highlight>
            <a:latin typeface="Barlow" panose="00000500000000000000" pitchFamily="2" charset="0"/>
            <a:ea typeface="Helvetica Neue" charset="0"/>
            <a:cs typeface="Helvetica Neue" charset="0"/>
          </a:endParaRPr>
        </a:p>
      </dgm:t>
    </dgm:pt>
    <dgm:pt modelId="{687D0D10-233E-45F9-9AFA-E467133A2CE8}" type="parTrans" cxnId="{FFE5E81C-D17C-4F2E-820C-BD37B246A5C9}">
      <dgm:prSet/>
      <dgm:spPr/>
      <dgm:t>
        <a:bodyPr/>
        <a:lstStyle/>
        <a:p>
          <a:endParaRPr lang="en-GB">
            <a:solidFill>
              <a:schemeClr val="tx1"/>
            </a:solidFill>
          </a:endParaRPr>
        </a:p>
      </dgm:t>
    </dgm:pt>
    <dgm:pt modelId="{D4F94D4A-6C31-4057-9DCB-13AAEE000C38}" type="sibTrans" cxnId="{FFE5E81C-D17C-4F2E-820C-BD37B246A5C9}">
      <dgm:prSet/>
      <dgm:spPr/>
      <dgm:t>
        <a:bodyPr/>
        <a:lstStyle/>
        <a:p>
          <a:endParaRPr lang="en-GB">
            <a:solidFill>
              <a:schemeClr val="tx1"/>
            </a:solidFill>
          </a:endParaRPr>
        </a:p>
      </dgm:t>
    </dgm:pt>
    <dgm:pt modelId="{BCCF5E5B-5CC3-40D2-8B05-078BF7073840}" type="pres">
      <dgm:prSet presAssocID="{1CAA9F30-A05F-4E70-9C03-96647D4F5368}" presName="diagram" presStyleCnt="0">
        <dgm:presLayoutVars>
          <dgm:dir/>
          <dgm:resizeHandles val="exact"/>
        </dgm:presLayoutVars>
      </dgm:prSet>
      <dgm:spPr/>
    </dgm:pt>
    <dgm:pt modelId="{1F392FB5-B397-49A9-9E00-B2BC1A38FD87}" type="pres">
      <dgm:prSet presAssocID="{74558CA4-2E53-46D3-90D9-309B0A9DA237}" presName="node" presStyleLbl="node1" presStyleIdx="0" presStyleCnt="8">
        <dgm:presLayoutVars>
          <dgm:bulletEnabled val="1"/>
        </dgm:presLayoutVars>
      </dgm:prSet>
      <dgm:spPr>
        <a:prstGeom prst="roundRect">
          <a:avLst/>
        </a:prstGeom>
      </dgm:spPr>
    </dgm:pt>
    <dgm:pt modelId="{2729F465-1782-4186-818F-45053063255B}" type="pres">
      <dgm:prSet presAssocID="{88C98870-673E-493E-B071-29C7CE60B446}" presName="sibTrans" presStyleCnt="0"/>
      <dgm:spPr/>
    </dgm:pt>
    <dgm:pt modelId="{D639D3BC-E416-4A1D-879E-F4C9499846F5}" type="pres">
      <dgm:prSet presAssocID="{A4459C21-FF4E-4C18-B8C7-8CD29474DA16}" presName="node" presStyleLbl="node1" presStyleIdx="1" presStyleCnt="8">
        <dgm:presLayoutVars>
          <dgm:bulletEnabled val="1"/>
        </dgm:presLayoutVars>
      </dgm:prSet>
      <dgm:spPr>
        <a:prstGeom prst="roundRect">
          <a:avLst/>
        </a:prstGeom>
      </dgm:spPr>
    </dgm:pt>
    <dgm:pt modelId="{D6A58012-3D34-4924-85D5-2E1CB6DE98A3}" type="pres">
      <dgm:prSet presAssocID="{5887A1E2-6FB8-491C-9351-2AF8F4F45E00}" presName="sibTrans" presStyleCnt="0"/>
      <dgm:spPr/>
    </dgm:pt>
    <dgm:pt modelId="{46CE7092-5D79-4C04-A501-5A6C7EB7D4B6}" type="pres">
      <dgm:prSet presAssocID="{2D2B9AA2-30EA-41C3-9483-866A3CFF94AA}" presName="node" presStyleLbl="node1" presStyleIdx="2" presStyleCnt="8">
        <dgm:presLayoutVars>
          <dgm:bulletEnabled val="1"/>
        </dgm:presLayoutVars>
      </dgm:prSet>
      <dgm:spPr>
        <a:prstGeom prst="roundRect">
          <a:avLst/>
        </a:prstGeom>
      </dgm:spPr>
    </dgm:pt>
    <dgm:pt modelId="{F46E4E25-D6EB-4A84-AEB7-8CC3E86B1452}" type="pres">
      <dgm:prSet presAssocID="{A99C6AC9-BF1D-4F85-912D-37365C8D08CC}" presName="sibTrans" presStyleCnt="0"/>
      <dgm:spPr/>
    </dgm:pt>
    <dgm:pt modelId="{F84ABDC1-6511-48A3-B5CF-A739F4AAE147}" type="pres">
      <dgm:prSet presAssocID="{C0D4FA49-A26D-4B0D-9B34-B30956D77157}" presName="node" presStyleLbl="node1" presStyleIdx="3" presStyleCnt="8">
        <dgm:presLayoutVars>
          <dgm:bulletEnabled val="1"/>
        </dgm:presLayoutVars>
      </dgm:prSet>
      <dgm:spPr>
        <a:prstGeom prst="roundRect">
          <a:avLst/>
        </a:prstGeom>
      </dgm:spPr>
    </dgm:pt>
    <dgm:pt modelId="{DF8C9E50-13DF-4693-9925-22327C7B41E8}" type="pres">
      <dgm:prSet presAssocID="{A433CC2A-BFB1-4D18-882C-AE0E984BA798}" presName="sibTrans" presStyleCnt="0"/>
      <dgm:spPr/>
    </dgm:pt>
    <dgm:pt modelId="{0279553D-9947-4395-AEA5-2D89F0F288AA}" type="pres">
      <dgm:prSet presAssocID="{E2D71DC4-DA4C-4B41-A7A0-C0A8D76452F8}" presName="node" presStyleLbl="node1" presStyleIdx="4" presStyleCnt="8">
        <dgm:presLayoutVars>
          <dgm:bulletEnabled val="1"/>
        </dgm:presLayoutVars>
      </dgm:prSet>
      <dgm:spPr>
        <a:prstGeom prst="roundRect">
          <a:avLst/>
        </a:prstGeom>
      </dgm:spPr>
    </dgm:pt>
    <dgm:pt modelId="{965DE3D5-758A-4BE2-8679-7FB60A909C16}" type="pres">
      <dgm:prSet presAssocID="{2CC186C5-50CE-40A6-A4BA-FDBF44C12BFF}" presName="sibTrans" presStyleCnt="0"/>
      <dgm:spPr/>
    </dgm:pt>
    <dgm:pt modelId="{412BE9C8-0A72-4BB3-84A9-67AEE9AF9DC1}" type="pres">
      <dgm:prSet presAssocID="{4BDDCAAC-DB43-47AE-B358-AF3D9377DAE5}" presName="node" presStyleLbl="node1" presStyleIdx="5" presStyleCnt="8">
        <dgm:presLayoutVars>
          <dgm:bulletEnabled val="1"/>
        </dgm:presLayoutVars>
      </dgm:prSet>
      <dgm:spPr>
        <a:prstGeom prst="roundRect">
          <a:avLst/>
        </a:prstGeom>
      </dgm:spPr>
    </dgm:pt>
    <dgm:pt modelId="{45BE2F56-5964-4613-A111-02B1CECC1956}" type="pres">
      <dgm:prSet presAssocID="{599AD7F0-E56D-48C1-9BC9-6ECE1131741F}" presName="sibTrans" presStyleCnt="0"/>
      <dgm:spPr/>
    </dgm:pt>
    <dgm:pt modelId="{1B8352FB-79E7-4800-9C1D-27B5B2A58875}" type="pres">
      <dgm:prSet presAssocID="{5250B977-4509-43BA-B367-A362AD12B6E3}" presName="node" presStyleLbl="node1" presStyleIdx="6" presStyleCnt="8">
        <dgm:presLayoutVars>
          <dgm:bulletEnabled val="1"/>
        </dgm:presLayoutVars>
      </dgm:prSet>
      <dgm:spPr>
        <a:prstGeom prst="roundRect">
          <a:avLst/>
        </a:prstGeom>
      </dgm:spPr>
    </dgm:pt>
    <dgm:pt modelId="{B78B25E8-D1A1-4570-A9F3-957F3BF2DA4A}" type="pres">
      <dgm:prSet presAssocID="{DD9D83BF-4098-487D-9ACF-0D756DCAE40E}" presName="sibTrans" presStyleCnt="0"/>
      <dgm:spPr/>
    </dgm:pt>
    <dgm:pt modelId="{82319763-7911-4ECF-92B3-3BFE7C275CE5}" type="pres">
      <dgm:prSet presAssocID="{76429085-5FB6-4E09-8A53-66939297EA9A}" presName="node" presStyleLbl="node1" presStyleIdx="7" presStyleCnt="8">
        <dgm:presLayoutVars>
          <dgm:bulletEnabled val="1"/>
        </dgm:presLayoutVars>
      </dgm:prSet>
      <dgm:spPr>
        <a:prstGeom prst="roundRect">
          <a:avLst/>
        </a:prstGeom>
      </dgm:spPr>
    </dgm:pt>
  </dgm:ptLst>
  <dgm:cxnLst>
    <dgm:cxn modelId="{5DB65E05-F92D-447F-B0DB-C828BB7434BC}" type="presOf" srcId="{E2D71DC4-DA4C-4B41-A7A0-C0A8D76452F8}" destId="{0279553D-9947-4395-AEA5-2D89F0F288AA}" srcOrd="0" destOrd="0" presId="urn:microsoft.com/office/officeart/2005/8/layout/default"/>
    <dgm:cxn modelId="{FB6E430B-B62B-449E-8ECE-677A8E8999AD}" type="presOf" srcId="{74558CA4-2E53-46D3-90D9-309B0A9DA237}" destId="{1F392FB5-B397-49A9-9E00-B2BC1A38FD87}" srcOrd="0" destOrd="0" presId="urn:microsoft.com/office/officeart/2005/8/layout/default"/>
    <dgm:cxn modelId="{D75E890B-AB4C-4F27-89FF-E269FD4E2DAE}" srcId="{1CAA9F30-A05F-4E70-9C03-96647D4F5368}" destId="{2D2B9AA2-30EA-41C3-9483-866A3CFF94AA}" srcOrd="2" destOrd="0" parTransId="{1522E5D9-713A-4B40-BD5F-1D68E3448C43}" sibTransId="{A99C6AC9-BF1D-4F85-912D-37365C8D08CC}"/>
    <dgm:cxn modelId="{FFE5E81C-D17C-4F2E-820C-BD37B246A5C9}" srcId="{1CAA9F30-A05F-4E70-9C03-96647D4F5368}" destId="{76429085-5FB6-4E09-8A53-66939297EA9A}" srcOrd="7" destOrd="0" parTransId="{687D0D10-233E-45F9-9AFA-E467133A2CE8}" sibTransId="{D4F94D4A-6C31-4057-9DCB-13AAEE000C38}"/>
    <dgm:cxn modelId="{7931132D-EA4E-4757-8D4C-7AB710CD44CD}" type="presOf" srcId="{A4459C21-FF4E-4C18-B8C7-8CD29474DA16}" destId="{D639D3BC-E416-4A1D-879E-F4C9499846F5}" srcOrd="0" destOrd="0" presId="urn:microsoft.com/office/officeart/2005/8/layout/default"/>
    <dgm:cxn modelId="{EDFF1F37-87E7-4044-B32E-1F37EB389869}" type="presOf" srcId="{76429085-5FB6-4E09-8A53-66939297EA9A}" destId="{82319763-7911-4ECF-92B3-3BFE7C275CE5}" srcOrd="0" destOrd="0" presId="urn:microsoft.com/office/officeart/2005/8/layout/default"/>
    <dgm:cxn modelId="{2FFDDC38-164A-4E1A-8891-E3D305949A73}" srcId="{1CAA9F30-A05F-4E70-9C03-96647D4F5368}" destId="{C0D4FA49-A26D-4B0D-9B34-B30956D77157}" srcOrd="3" destOrd="0" parTransId="{C6DB0F43-664E-4019-98E7-54AD6AF50A99}" sibTransId="{A433CC2A-BFB1-4D18-882C-AE0E984BA798}"/>
    <dgm:cxn modelId="{68E2DA5B-35B7-42E2-9798-AB95309EFCD7}" type="presOf" srcId="{C0D4FA49-A26D-4B0D-9B34-B30956D77157}" destId="{F84ABDC1-6511-48A3-B5CF-A739F4AAE147}" srcOrd="0" destOrd="0" presId="urn:microsoft.com/office/officeart/2005/8/layout/default"/>
    <dgm:cxn modelId="{E4277444-814F-40FA-90B5-03A78B32D825}" srcId="{1CAA9F30-A05F-4E70-9C03-96647D4F5368}" destId="{74558CA4-2E53-46D3-90D9-309B0A9DA237}" srcOrd="0" destOrd="0" parTransId="{3960D4C6-28D6-4BCE-BB66-2898D06F4412}" sibTransId="{88C98870-673E-493E-B071-29C7CE60B446}"/>
    <dgm:cxn modelId="{0918CA66-3576-4791-8917-6F5B7A3242C0}" type="presOf" srcId="{4BDDCAAC-DB43-47AE-B358-AF3D9377DAE5}" destId="{412BE9C8-0A72-4BB3-84A9-67AEE9AF9DC1}" srcOrd="0" destOrd="0" presId="urn:microsoft.com/office/officeart/2005/8/layout/default"/>
    <dgm:cxn modelId="{4C16A359-3E4B-49E3-86E6-D62F5A14EDBD}" srcId="{1CAA9F30-A05F-4E70-9C03-96647D4F5368}" destId="{4BDDCAAC-DB43-47AE-B358-AF3D9377DAE5}" srcOrd="5" destOrd="0" parTransId="{A8351932-82DD-4791-A4D6-E9283BB2BBBA}" sibTransId="{599AD7F0-E56D-48C1-9BC9-6ECE1131741F}"/>
    <dgm:cxn modelId="{1EDDC497-04F0-4991-9771-40D5EAE92656}" type="presOf" srcId="{5250B977-4509-43BA-B367-A362AD12B6E3}" destId="{1B8352FB-79E7-4800-9C1D-27B5B2A58875}" srcOrd="0" destOrd="0" presId="urn:microsoft.com/office/officeart/2005/8/layout/default"/>
    <dgm:cxn modelId="{856F229B-C4BC-4F4B-95EC-4C1ABCA0B724}" type="presOf" srcId="{2D2B9AA2-30EA-41C3-9483-866A3CFF94AA}" destId="{46CE7092-5D79-4C04-A501-5A6C7EB7D4B6}" srcOrd="0" destOrd="0" presId="urn:microsoft.com/office/officeart/2005/8/layout/default"/>
    <dgm:cxn modelId="{959E649B-BF71-49FA-BC8D-C673DF4DC952}" srcId="{1CAA9F30-A05F-4E70-9C03-96647D4F5368}" destId="{E2D71DC4-DA4C-4B41-A7A0-C0A8D76452F8}" srcOrd="4" destOrd="0" parTransId="{D9463143-7EC7-4BF5-A73D-5D47B4302CFE}" sibTransId="{2CC186C5-50CE-40A6-A4BA-FDBF44C12BFF}"/>
    <dgm:cxn modelId="{D4E1D3A4-F9AE-4F20-8BD2-724A3B57A94E}" srcId="{1CAA9F30-A05F-4E70-9C03-96647D4F5368}" destId="{5250B977-4509-43BA-B367-A362AD12B6E3}" srcOrd="6" destOrd="0" parTransId="{9968EA87-F386-443D-91E8-0E44D51C6C0E}" sibTransId="{DD9D83BF-4098-487D-9ACF-0D756DCAE40E}"/>
    <dgm:cxn modelId="{80E306E1-DA26-480B-B9C5-4012DF105964}" srcId="{1CAA9F30-A05F-4E70-9C03-96647D4F5368}" destId="{A4459C21-FF4E-4C18-B8C7-8CD29474DA16}" srcOrd="1" destOrd="0" parTransId="{11A24BBD-0C6C-495C-AA70-03F30F4BE671}" sibTransId="{5887A1E2-6FB8-491C-9351-2AF8F4F45E00}"/>
    <dgm:cxn modelId="{463606E7-F0E1-423E-9379-02AA5C3AA31E}" type="presOf" srcId="{1CAA9F30-A05F-4E70-9C03-96647D4F5368}" destId="{BCCF5E5B-5CC3-40D2-8B05-078BF7073840}" srcOrd="0" destOrd="0" presId="urn:microsoft.com/office/officeart/2005/8/layout/default"/>
    <dgm:cxn modelId="{3E7B5A38-2906-444E-ACC4-D72BE24D8696}" type="presParOf" srcId="{BCCF5E5B-5CC3-40D2-8B05-078BF7073840}" destId="{1F392FB5-B397-49A9-9E00-B2BC1A38FD87}" srcOrd="0" destOrd="0" presId="urn:microsoft.com/office/officeart/2005/8/layout/default"/>
    <dgm:cxn modelId="{C4E1F8A2-50ED-4CD6-9B66-416CB53A03BD}" type="presParOf" srcId="{BCCF5E5B-5CC3-40D2-8B05-078BF7073840}" destId="{2729F465-1782-4186-818F-45053063255B}" srcOrd="1" destOrd="0" presId="urn:microsoft.com/office/officeart/2005/8/layout/default"/>
    <dgm:cxn modelId="{9C0AA4BB-070A-4EA5-B13F-A6AA5A4616CD}" type="presParOf" srcId="{BCCF5E5B-5CC3-40D2-8B05-078BF7073840}" destId="{D639D3BC-E416-4A1D-879E-F4C9499846F5}" srcOrd="2" destOrd="0" presId="urn:microsoft.com/office/officeart/2005/8/layout/default"/>
    <dgm:cxn modelId="{63D33192-B6DA-4287-A2C7-32E311B572D7}" type="presParOf" srcId="{BCCF5E5B-5CC3-40D2-8B05-078BF7073840}" destId="{D6A58012-3D34-4924-85D5-2E1CB6DE98A3}" srcOrd="3" destOrd="0" presId="urn:microsoft.com/office/officeart/2005/8/layout/default"/>
    <dgm:cxn modelId="{27C2B12E-90FC-4142-8AD2-A4193CCFA191}" type="presParOf" srcId="{BCCF5E5B-5CC3-40D2-8B05-078BF7073840}" destId="{46CE7092-5D79-4C04-A501-5A6C7EB7D4B6}" srcOrd="4" destOrd="0" presId="urn:microsoft.com/office/officeart/2005/8/layout/default"/>
    <dgm:cxn modelId="{72CC0599-A00D-47C5-9943-3972C9B14B84}" type="presParOf" srcId="{BCCF5E5B-5CC3-40D2-8B05-078BF7073840}" destId="{F46E4E25-D6EB-4A84-AEB7-8CC3E86B1452}" srcOrd="5" destOrd="0" presId="urn:microsoft.com/office/officeart/2005/8/layout/default"/>
    <dgm:cxn modelId="{367D18C5-4FCF-4FC6-8FEA-08DFC2B28460}" type="presParOf" srcId="{BCCF5E5B-5CC3-40D2-8B05-078BF7073840}" destId="{F84ABDC1-6511-48A3-B5CF-A739F4AAE147}" srcOrd="6" destOrd="0" presId="urn:microsoft.com/office/officeart/2005/8/layout/default"/>
    <dgm:cxn modelId="{A043ABFE-09ED-4FF8-9927-7BE292146AB7}" type="presParOf" srcId="{BCCF5E5B-5CC3-40D2-8B05-078BF7073840}" destId="{DF8C9E50-13DF-4693-9925-22327C7B41E8}" srcOrd="7" destOrd="0" presId="urn:microsoft.com/office/officeart/2005/8/layout/default"/>
    <dgm:cxn modelId="{46745484-4C02-45D9-8655-5000481AF581}" type="presParOf" srcId="{BCCF5E5B-5CC3-40D2-8B05-078BF7073840}" destId="{0279553D-9947-4395-AEA5-2D89F0F288AA}" srcOrd="8" destOrd="0" presId="urn:microsoft.com/office/officeart/2005/8/layout/default"/>
    <dgm:cxn modelId="{F45DF065-9DF2-4E2B-9EA7-B05330BDD87B}" type="presParOf" srcId="{BCCF5E5B-5CC3-40D2-8B05-078BF7073840}" destId="{965DE3D5-758A-4BE2-8679-7FB60A909C16}" srcOrd="9" destOrd="0" presId="urn:microsoft.com/office/officeart/2005/8/layout/default"/>
    <dgm:cxn modelId="{43682987-6B2E-48E0-B3F5-D84D52FAB74B}" type="presParOf" srcId="{BCCF5E5B-5CC3-40D2-8B05-078BF7073840}" destId="{412BE9C8-0A72-4BB3-84A9-67AEE9AF9DC1}" srcOrd="10" destOrd="0" presId="urn:microsoft.com/office/officeart/2005/8/layout/default"/>
    <dgm:cxn modelId="{4A0213C6-6ECA-44B5-9CD8-E93712F254CD}" type="presParOf" srcId="{BCCF5E5B-5CC3-40D2-8B05-078BF7073840}" destId="{45BE2F56-5964-4613-A111-02B1CECC1956}" srcOrd="11" destOrd="0" presId="urn:microsoft.com/office/officeart/2005/8/layout/default"/>
    <dgm:cxn modelId="{8AFF67F2-9C40-48EB-BEFB-34A23C0E167D}" type="presParOf" srcId="{BCCF5E5B-5CC3-40D2-8B05-078BF7073840}" destId="{1B8352FB-79E7-4800-9C1D-27B5B2A58875}" srcOrd="12" destOrd="0" presId="urn:microsoft.com/office/officeart/2005/8/layout/default"/>
    <dgm:cxn modelId="{47FE7F8F-78CB-42F5-8DED-B44500AA84E1}" type="presParOf" srcId="{BCCF5E5B-5CC3-40D2-8B05-078BF7073840}" destId="{B78B25E8-D1A1-4570-A9F3-957F3BF2DA4A}" srcOrd="13" destOrd="0" presId="urn:microsoft.com/office/officeart/2005/8/layout/default"/>
    <dgm:cxn modelId="{ACCAEE19-6D9D-40C1-94F6-1408570AFA03}" type="presParOf" srcId="{BCCF5E5B-5CC3-40D2-8B05-078BF7073840}" destId="{82319763-7911-4ECF-92B3-3BFE7C275CE5}"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E6385-E3FF-493E-AE97-3F0C2589D45A}">
      <dsp:nvSpPr>
        <dsp:cNvPr id="0" name=""/>
        <dsp:cNvSpPr/>
      </dsp:nvSpPr>
      <dsp:spPr>
        <a:xfrm>
          <a:off x="0" y="277179"/>
          <a:ext cx="8510016" cy="815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Prevention and early detection of disease</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Vaccination + screening programmes</a:t>
          </a:r>
        </a:p>
      </dsp:txBody>
      <dsp:txXfrm>
        <a:off x="0" y="277179"/>
        <a:ext cx="8510016" cy="815850"/>
      </dsp:txXfrm>
    </dsp:sp>
    <dsp:sp modelId="{9F7BB18A-AB7B-4B8E-A7D8-0133214DF738}">
      <dsp:nvSpPr>
        <dsp:cNvPr id="0" name=""/>
        <dsp:cNvSpPr/>
      </dsp:nvSpPr>
      <dsp:spPr>
        <a:xfrm>
          <a:off x="425500" y="70539"/>
          <a:ext cx="5957011" cy="413280"/>
        </a:xfrm>
        <a:prstGeom prst="roundRect">
          <a:avLst/>
        </a:prstGeom>
        <a:solidFill>
          <a:srgbClr val="FC77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Public health</a:t>
          </a:r>
        </a:p>
      </dsp:txBody>
      <dsp:txXfrm>
        <a:off x="445675" y="90714"/>
        <a:ext cx="5916661" cy="372930"/>
      </dsp:txXfrm>
    </dsp:sp>
    <dsp:sp modelId="{96989D65-68AF-4B56-82E7-DC3E089A5C02}">
      <dsp:nvSpPr>
        <dsp:cNvPr id="0" name=""/>
        <dsp:cNvSpPr/>
      </dsp:nvSpPr>
      <dsp:spPr>
        <a:xfrm>
          <a:off x="0" y="1375269"/>
          <a:ext cx="8510016" cy="1036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Promotes a fairer society</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Core principle of the NHS is that it provides a ‘comprehensive service, available to all’</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Human rights - UK is bound to give equal access to the right to health for all persons</a:t>
          </a:r>
        </a:p>
      </dsp:txBody>
      <dsp:txXfrm>
        <a:off x="0" y="1375269"/>
        <a:ext cx="8510016" cy="1036350"/>
      </dsp:txXfrm>
    </dsp:sp>
    <dsp:sp modelId="{3D541310-141D-48DC-A674-31B145DA2FE2}">
      <dsp:nvSpPr>
        <dsp:cNvPr id="0" name=""/>
        <dsp:cNvSpPr/>
      </dsp:nvSpPr>
      <dsp:spPr>
        <a:xfrm>
          <a:off x="425500" y="1168629"/>
          <a:ext cx="5957011" cy="413280"/>
        </a:xfrm>
        <a:prstGeom prst="roundRect">
          <a:avLst/>
        </a:prstGeom>
        <a:solidFill>
          <a:srgbClr val="ED06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Health equity</a:t>
          </a:r>
        </a:p>
      </dsp:txBody>
      <dsp:txXfrm>
        <a:off x="445675" y="1188804"/>
        <a:ext cx="5916661" cy="372930"/>
      </dsp:txXfrm>
    </dsp:sp>
    <dsp:sp modelId="{37079494-DA6E-454F-846C-47C283BFD9D5}">
      <dsp:nvSpPr>
        <dsp:cNvPr id="0" name=""/>
        <dsp:cNvSpPr/>
      </dsp:nvSpPr>
      <dsp:spPr>
        <a:xfrm>
          <a:off x="0" y="2693859"/>
          <a:ext cx="8510016" cy="793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Patients who face barriers to GP registration may attend A+E if issues become acute/not integrated into NHS services  </a:t>
          </a:r>
        </a:p>
      </dsp:txBody>
      <dsp:txXfrm>
        <a:off x="0" y="2693859"/>
        <a:ext cx="8510016" cy="793800"/>
      </dsp:txXfrm>
    </dsp:sp>
    <dsp:sp modelId="{FCCF8521-4E5B-430F-85EF-42BBD1372893}">
      <dsp:nvSpPr>
        <dsp:cNvPr id="0" name=""/>
        <dsp:cNvSpPr/>
      </dsp:nvSpPr>
      <dsp:spPr>
        <a:xfrm>
          <a:off x="425500" y="2487219"/>
          <a:ext cx="5957011" cy="413280"/>
        </a:xfrm>
        <a:prstGeom prst="roundRect">
          <a:avLst/>
        </a:prstGeom>
        <a:solidFill>
          <a:srgbClr val="9628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Efficient use of services</a:t>
          </a:r>
        </a:p>
      </dsp:txBody>
      <dsp:txXfrm>
        <a:off x="445675" y="2507394"/>
        <a:ext cx="5916661" cy="372930"/>
      </dsp:txXfrm>
    </dsp:sp>
    <dsp:sp modelId="{1355A89B-331F-4EA4-832F-0864616A051D}">
      <dsp:nvSpPr>
        <dsp:cNvPr id="0" name=""/>
        <dsp:cNvSpPr/>
      </dsp:nvSpPr>
      <dsp:spPr>
        <a:xfrm>
          <a:off x="0" y="3769899"/>
          <a:ext cx="8510016"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Financial + human cost of delayed access to care and preventative interventions</a:t>
          </a:r>
        </a:p>
      </dsp:txBody>
      <dsp:txXfrm>
        <a:off x="0" y="3769899"/>
        <a:ext cx="8510016" cy="584325"/>
      </dsp:txXfrm>
    </dsp:sp>
    <dsp:sp modelId="{F80CA97C-F09A-4544-87CD-77FD7BD31209}">
      <dsp:nvSpPr>
        <dsp:cNvPr id="0" name=""/>
        <dsp:cNvSpPr/>
      </dsp:nvSpPr>
      <dsp:spPr>
        <a:xfrm>
          <a:off x="425500" y="3563259"/>
          <a:ext cx="5957011" cy="413280"/>
        </a:xfrm>
        <a:prstGeom prst="roundRect">
          <a:avLst/>
        </a:prstGeom>
        <a:solidFill>
          <a:srgbClr val="0064B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Cost effective</a:t>
          </a:r>
        </a:p>
      </dsp:txBody>
      <dsp:txXfrm>
        <a:off x="445675" y="3583434"/>
        <a:ext cx="5916661" cy="372930"/>
      </dsp:txXfrm>
    </dsp:sp>
    <dsp:sp modelId="{DEEA064D-8879-4A5B-AEDC-085618BB3B1B}">
      <dsp:nvSpPr>
        <dsp:cNvPr id="0" name=""/>
        <dsp:cNvSpPr/>
      </dsp:nvSpPr>
      <dsp:spPr>
        <a:xfrm>
          <a:off x="0" y="4636463"/>
          <a:ext cx="8510016"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Long-term follow up and continuity of care </a:t>
          </a:r>
        </a:p>
      </dsp:txBody>
      <dsp:txXfrm>
        <a:off x="0" y="4636463"/>
        <a:ext cx="8510016" cy="584325"/>
      </dsp:txXfrm>
    </dsp:sp>
    <dsp:sp modelId="{642DE01E-187F-4A83-824D-9C542E66B6AF}">
      <dsp:nvSpPr>
        <dsp:cNvPr id="0" name=""/>
        <dsp:cNvSpPr/>
      </dsp:nvSpPr>
      <dsp:spPr>
        <a:xfrm>
          <a:off x="425500" y="4429824"/>
          <a:ext cx="5957011" cy="413280"/>
        </a:xfrm>
        <a:prstGeom prst="roundRect">
          <a:avLst/>
        </a:prstGeom>
        <a:solidFill>
          <a:srgbClr val="0088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Safe discharge </a:t>
          </a:r>
        </a:p>
      </dsp:txBody>
      <dsp:txXfrm>
        <a:off x="445675" y="4449999"/>
        <a:ext cx="5916661" cy="372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48E7E-71E6-45F4-8C97-4B794C2CFA88}">
      <dsp:nvSpPr>
        <dsp:cNvPr id="0" name=""/>
        <dsp:cNvSpPr/>
      </dsp:nvSpPr>
      <dsp:spPr>
        <a:xfrm>
          <a:off x="0" y="38556"/>
          <a:ext cx="8613471" cy="468000"/>
        </a:xfrm>
        <a:prstGeom prst="roundRect">
          <a:avLst/>
        </a:prstGeom>
        <a:solidFill>
          <a:srgbClr val="008D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Barlow" panose="00000500000000000000" pitchFamily="2" charset="0"/>
            </a:rPr>
            <a:t>Urgent</a:t>
          </a:r>
        </a:p>
      </dsp:txBody>
      <dsp:txXfrm>
        <a:off x="22846" y="61402"/>
        <a:ext cx="8567779" cy="422308"/>
      </dsp:txXfrm>
    </dsp:sp>
    <dsp:sp modelId="{57B97EB3-9E9C-478F-8F77-1E1BAE03E996}">
      <dsp:nvSpPr>
        <dsp:cNvPr id="0" name=""/>
        <dsp:cNvSpPr/>
      </dsp:nvSpPr>
      <dsp:spPr>
        <a:xfrm>
          <a:off x="0" y="506556"/>
          <a:ext cx="8613471" cy="1966500"/>
        </a:xfrm>
        <a:prstGeom prst="rect">
          <a:avLst/>
        </a:prstGeom>
        <a:solidFill>
          <a:srgbClr val="D3ECEC"/>
        </a:solidFill>
        <a:ln w="6350">
          <a:noFill/>
        </a:ln>
        <a:effectLst/>
      </dsp:spPr>
      <dsp:style>
        <a:lnRef idx="0">
          <a:scrgbClr r="0" g="0" b="0"/>
        </a:lnRef>
        <a:fillRef idx="0">
          <a:scrgbClr r="0" g="0" b="0"/>
        </a:fillRef>
        <a:effectRef idx="0">
          <a:scrgbClr r="0" g="0" b="0"/>
        </a:effectRef>
        <a:fontRef idx="minor"/>
      </dsp:style>
      <dsp:txBody>
        <a:bodyPr spcFirstLastPara="0" vert="horz" wrap="square" lIns="27347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b="1" kern="1200" cap="all" dirty="0">
              <a:solidFill>
                <a:srgbClr val="9B2997"/>
              </a:solidFill>
              <a:latin typeface="Barlow" panose="00000500000000000000" pitchFamily="2" charset="0"/>
              <a:ea typeface="Helvetica Neue" charset="0"/>
              <a:cs typeface="Helvetica Neue" charset="0"/>
            </a:rPr>
            <a:t>“</a:t>
          </a:r>
          <a:r>
            <a:rPr lang="en-GB" sz="1600" kern="1200" dirty="0">
              <a:solidFill>
                <a:srgbClr val="9B2997"/>
              </a:solidFill>
              <a:latin typeface="Barlow" panose="00000500000000000000" pitchFamily="2" charset="0"/>
              <a:ea typeface="Helvetica Neue" charset="0"/>
              <a:cs typeface="Helvetica Neue" charset="0"/>
            </a:rPr>
            <a:t>Care that cannot wait until the person leaves the UK. Should take into account </a:t>
          </a:r>
          <a:r>
            <a:rPr lang="en-GB" sz="1600" b="1" kern="1200" dirty="0">
              <a:solidFill>
                <a:srgbClr val="9B2997"/>
              </a:solidFill>
              <a:latin typeface="Barlow" panose="00000500000000000000" pitchFamily="2" charset="0"/>
              <a:ea typeface="Helvetica Neue" charset="0"/>
              <a:cs typeface="Helvetica Neue" charset="0"/>
            </a:rPr>
            <a:t>pain</a:t>
          </a:r>
          <a:r>
            <a:rPr lang="en-GB" sz="1600" kern="1200" dirty="0">
              <a:solidFill>
                <a:srgbClr val="9B2997"/>
              </a:solidFill>
              <a:latin typeface="Barlow" panose="00000500000000000000" pitchFamily="2" charset="0"/>
              <a:ea typeface="Helvetica Neue" charset="0"/>
              <a:cs typeface="Helvetica Neue" charset="0"/>
            </a:rPr>
            <a:t>, </a:t>
          </a:r>
          <a:r>
            <a:rPr lang="en-GB" sz="1600" b="1" kern="1200" dirty="0">
              <a:solidFill>
                <a:srgbClr val="9B2997"/>
              </a:solidFill>
              <a:latin typeface="Barlow" panose="00000500000000000000" pitchFamily="2" charset="0"/>
              <a:ea typeface="Helvetica Neue" charset="0"/>
              <a:cs typeface="Helvetica Neue" charset="0"/>
            </a:rPr>
            <a:t>disability</a:t>
          </a:r>
          <a:r>
            <a:rPr lang="en-GB" sz="1600" kern="1200" dirty="0">
              <a:solidFill>
                <a:srgbClr val="9B2997"/>
              </a:solidFill>
              <a:latin typeface="Barlow" panose="00000500000000000000" pitchFamily="2" charset="0"/>
              <a:ea typeface="Helvetica Neue" charset="0"/>
              <a:cs typeface="Helvetica Neue" charset="0"/>
            </a:rPr>
            <a:t>, and the </a:t>
          </a:r>
          <a:r>
            <a:rPr lang="en-GB" sz="1600" b="1" kern="1200" dirty="0">
              <a:solidFill>
                <a:srgbClr val="9B2997"/>
              </a:solidFill>
              <a:latin typeface="Barlow" panose="00000500000000000000" pitchFamily="2" charset="0"/>
              <a:ea typeface="Helvetica Neue" charset="0"/>
              <a:cs typeface="Helvetica Neue" charset="0"/>
            </a:rPr>
            <a:t>risk of the delay </a:t>
          </a:r>
          <a:r>
            <a:rPr lang="en-GB" sz="1600" kern="1200" dirty="0">
              <a:solidFill>
                <a:srgbClr val="9B2997"/>
              </a:solidFill>
              <a:latin typeface="Barlow" panose="00000500000000000000" pitchFamily="2" charset="0"/>
              <a:ea typeface="Helvetica Neue" charset="0"/>
              <a:cs typeface="Helvetica Neue" charset="0"/>
            </a:rPr>
            <a:t>exacerbating their condition.”</a:t>
          </a:r>
          <a:endParaRPr lang="en-GB" sz="1600" kern="1200" dirty="0">
            <a:solidFill>
              <a:srgbClr val="9B2997"/>
            </a:solidFill>
            <a:latin typeface="Barlow" panose="00000500000000000000" pitchFamily="2" charset="0"/>
          </a:endParaRPr>
        </a:p>
        <a:p>
          <a:pPr marL="171450" lvl="1" indent="-171450" algn="l" defTabSz="711200">
            <a:lnSpc>
              <a:spcPct val="90000"/>
            </a:lnSpc>
            <a:spcBef>
              <a:spcPct val="0"/>
            </a:spcBef>
            <a:spcAft>
              <a:spcPct val="20000"/>
            </a:spcAft>
            <a:buChar char="•"/>
          </a:pPr>
          <a:r>
            <a:rPr lang="en-GB" sz="1600" kern="1200" dirty="0">
              <a:solidFill>
                <a:schemeClr val="tx1"/>
              </a:solidFill>
              <a:latin typeface="Barlow" panose="00000500000000000000" pitchFamily="2" charset="0"/>
            </a:rPr>
            <a:t>Takes into account the </a:t>
          </a:r>
          <a:r>
            <a:rPr lang="en-GB" sz="1600" b="1" kern="1200" dirty="0">
              <a:solidFill>
                <a:schemeClr val="tx1"/>
              </a:solidFill>
              <a:latin typeface="Barlow" panose="00000500000000000000" pitchFamily="2" charset="0"/>
            </a:rPr>
            <a:t>date</a:t>
          </a:r>
          <a:r>
            <a:rPr lang="en-GB" sz="1600" kern="1200" dirty="0">
              <a:solidFill>
                <a:schemeClr val="tx1"/>
              </a:solidFill>
              <a:latin typeface="Barlow" panose="00000500000000000000" pitchFamily="2" charset="0"/>
            </a:rPr>
            <a:t> that patient is ‘reasonably expected to leave the UK’, established by OVM – accurate return date essential and can be challenged</a:t>
          </a:r>
        </a:p>
        <a:p>
          <a:pPr marL="171450" lvl="1" indent="-171450" algn="l" defTabSz="711200">
            <a:lnSpc>
              <a:spcPct val="90000"/>
            </a:lnSpc>
            <a:spcBef>
              <a:spcPct val="0"/>
            </a:spcBef>
            <a:spcAft>
              <a:spcPct val="20000"/>
            </a:spcAft>
            <a:buChar char="•"/>
          </a:pPr>
          <a:r>
            <a:rPr lang="en-GB" sz="1600" kern="1200" dirty="0">
              <a:solidFill>
                <a:schemeClr val="tx1"/>
              </a:solidFill>
              <a:latin typeface="Barlow" panose="00000500000000000000" pitchFamily="2" charset="0"/>
            </a:rPr>
            <a:t>Refused asylum seekers and undocumented migrants often face many obstacles to leaving the UK - assume may not be able to return within 6 months</a:t>
          </a:r>
        </a:p>
        <a:p>
          <a:pPr marL="171450" lvl="1" indent="-171450" algn="l" defTabSz="711200">
            <a:lnSpc>
              <a:spcPct val="90000"/>
            </a:lnSpc>
            <a:spcBef>
              <a:spcPct val="0"/>
            </a:spcBef>
            <a:spcAft>
              <a:spcPct val="20000"/>
            </a:spcAft>
            <a:buChar char="•"/>
          </a:pPr>
          <a:r>
            <a:rPr lang="en-GB" sz="1600" b="1" kern="1200" dirty="0">
              <a:solidFill>
                <a:schemeClr val="tx1"/>
              </a:solidFill>
              <a:latin typeface="Barlow" panose="00000500000000000000" pitchFamily="2" charset="0"/>
            </a:rPr>
            <a:t>Example</a:t>
          </a:r>
          <a:r>
            <a:rPr lang="en-GB" sz="1600" kern="1200" dirty="0">
              <a:solidFill>
                <a:schemeClr val="tx1"/>
              </a:solidFill>
              <a:latin typeface="Barlow" panose="00000500000000000000" pitchFamily="2" charset="0"/>
            </a:rPr>
            <a:t>: </a:t>
          </a:r>
          <a:r>
            <a:rPr lang="en-GB" sz="1600" b="0" kern="1200" dirty="0">
              <a:solidFill>
                <a:schemeClr val="tx1"/>
              </a:solidFill>
              <a:latin typeface="Barlow" panose="00000500000000000000" pitchFamily="2" charset="0"/>
            </a:rPr>
            <a:t>Undocumented migrant unlikely to leave the UK in the next year with a non-melanoma skin cancer – treatment (cryotherapy) is urgent </a:t>
          </a:r>
        </a:p>
      </dsp:txBody>
      <dsp:txXfrm>
        <a:off x="0" y="506556"/>
        <a:ext cx="8613471" cy="1966500"/>
      </dsp:txXfrm>
    </dsp:sp>
    <dsp:sp modelId="{84BDC6B9-45F9-469B-A290-643FF0C43764}">
      <dsp:nvSpPr>
        <dsp:cNvPr id="0" name=""/>
        <dsp:cNvSpPr/>
      </dsp:nvSpPr>
      <dsp:spPr>
        <a:xfrm>
          <a:off x="0" y="2473056"/>
          <a:ext cx="8613471" cy="468000"/>
        </a:xfrm>
        <a:prstGeom prst="roundRect">
          <a:avLst/>
        </a:prstGeom>
        <a:solidFill>
          <a:srgbClr val="008D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Barlow" panose="00000500000000000000" pitchFamily="2" charset="0"/>
            </a:rPr>
            <a:t>Immediately necessary</a:t>
          </a:r>
        </a:p>
      </dsp:txBody>
      <dsp:txXfrm>
        <a:off x="22846" y="2495902"/>
        <a:ext cx="8567779" cy="422308"/>
      </dsp:txXfrm>
    </dsp:sp>
    <dsp:sp modelId="{B39A1352-C8ED-4599-9711-4C75E40EB41C}">
      <dsp:nvSpPr>
        <dsp:cNvPr id="0" name=""/>
        <dsp:cNvSpPr/>
      </dsp:nvSpPr>
      <dsp:spPr>
        <a:xfrm>
          <a:off x="0" y="2941056"/>
          <a:ext cx="8613471" cy="2432250"/>
        </a:xfrm>
        <a:prstGeom prst="rect">
          <a:avLst/>
        </a:prstGeom>
        <a:solidFill>
          <a:srgbClr val="D3ECEC"/>
        </a:solidFill>
        <a:ln>
          <a:noFill/>
        </a:ln>
        <a:effectLst/>
      </dsp:spPr>
      <dsp:style>
        <a:lnRef idx="0">
          <a:scrgbClr r="0" g="0" b="0"/>
        </a:lnRef>
        <a:fillRef idx="0">
          <a:scrgbClr r="0" g="0" b="0"/>
        </a:fillRef>
        <a:effectRef idx="0">
          <a:scrgbClr r="0" g="0" b="0"/>
        </a:effectRef>
        <a:fontRef idx="minor"/>
      </dsp:style>
      <dsp:txBody>
        <a:bodyPr spcFirstLastPara="0" vert="horz" wrap="square" lIns="27347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cap="all" dirty="0">
              <a:solidFill>
                <a:srgbClr val="9B2997"/>
              </a:solidFill>
              <a:latin typeface="Barlow" panose="00000500000000000000" pitchFamily="2" charset="0"/>
              <a:ea typeface="Helvetica Neue" charset="0"/>
              <a:cs typeface="Helvetica Neue" charset="0"/>
            </a:rPr>
            <a:t>“</a:t>
          </a:r>
          <a:r>
            <a:rPr lang="en-GB" sz="1600" b="1" kern="1200" dirty="0">
              <a:solidFill>
                <a:srgbClr val="9B2997"/>
              </a:solidFill>
              <a:latin typeface="Barlow" panose="00000500000000000000" pitchFamily="2" charset="0"/>
              <a:ea typeface="Helvetica Neue" charset="0"/>
              <a:cs typeface="Helvetica Neue" charset="0"/>
            </a:rPr>
            <a:t>Life saving</a:t>
          </a:r>
          <a:r>
            <a:rPr lang="en-GB" sz="1600" kern="1200" dirty="0">
              <a:solidFill>
                <a:srgbClr val="9B2997"/>
              </a:solidFill>
              <a:latin typeface="Barlow" panose="00000500000000000000" pitchFamily="2" charset="0"/>
              <a:ea typeface="Helvetica Neue" charset="0"/>
              <a:cs typeface="Helvetica Neue" charset="0"/>
            </a:rPr>
            <a:t>, will prevent a condition becoming </a:t>
          </a:r>
          <a:r>
            <a:rPr lang="en-GB" sz="1600" b="1" kern="1200" dirty="0">
              <a:solidFill>
                <a:srgbClr val="9B2997"/>
              </a:solidFill>
              <a:latin typeface="Barlow" panose="00000500000000000000" pitchFamily="2" charset="0"/>
              <a:ea typeface="Helvetica Neue" charset="0"/>
              <a:cs typeface="Helvetica Neue" charset="0"/>
            </a:rPr>
            <a:t>life-threatening</a:t>
          </a:r>
          <a:r>
            <a:rPr lang="en-GB" sz="1600" kern="1200" dirty="0">
              <a:solidFill>
                <a:srgbClr val="9B2997"/>
              </a:solidFill>
              <a:latin typeface="Barlow" panose="00000500000000000000" pitchFamily="2" charset="0"/>
              <a:ea typeface="Helvetica Neue" charset="0"/>
              <a:cs typeface="Helvetica Neue" charset="0"/>
            </a:rPr>
            <a:t> or will prevent </a:t>
          </a:r>
          <a:r>
            <a:rPr lang="en-GB" sz="1600" b="1" kern="1200" dirty="0">
              <a:solidFill>
                <a:srgbClr val="9B2997"/>
              </a:solidFill>
              <a:latin typeface="Barlow" panose="00000500000000000000" pitchFamily="2" charset="0"/>
              <a:ea typeface="Helvetica Neue" charset="0"/>
              <a:cs typeface="Helvetica Neue" charset="0"/>
            </a:rPr>
            <a:t>permanent serious damage</a:t>
          </a:r>
          <a:r>
            <a:rPr lang="en-GB" sz="1600" kern="1200" dirty="0">
              <a:solidFill>
                <a:srgbClr val="9B2997"/>
              </a:solidFill>
              <a:latin typeface="Barlow" panose="00000500000000000000" pitchFamily="2" charset="0"/>
              <a:ea typeface="Helvetica Neue" charset="0"/>
              <a:cs typeface="Helvetica Neue" charset="0"/>
            </a:rPr>
            <a:t>.”</a:t>
          </a:r>
          <a:br>
            <a:rPr lang="en-GB" sz="1600" kern="1200" dirty="0">
              <a:solidFill>
                <a:schemeClr val="tx1"/>
              </a:solidFill>
              <a:latin typeface="Barlow" panose="00000500000000000000" pitchFamily="2" charset="0"/>
              <a:ea typeface="Helvetica Neue" charset="0"/>
              <a:cs typeface="Helvetica Neue" charset="0"/>
            </a:rPr>
          </a:br>
          <a:endParaRPr lang="en-GB" sz="1600" kern="1200" dirty="0">
            <a:solidFill>
              <a:schemeClr val="tx1"/>
            </a:solidFill>
            <a:latin typeface="Barlow" panose="00000500000000000000" pitchFamily="2" charset="0"/>
          </a:endParaRPr>
        </a:p>
        <a:p>
          <a:pPr marL="171450" lvl="1" indent="-171450" algn="l" defTabSz="711200">
            <a:lnSpc>
              <a:spcPct val="90000"/>
            </a:lnSpc>
            <a:spcBef>
              <a:spcPct val="0"/>
            </a:spcBef>
            <a:spcAft>
              <a:spcPct val="20000"/>
            </a:spcAft>
            <a:buClr>
              <a:schemeClr val="accent1">
                <a:lumMod val="75000"/>
              </a:schemeClr>
            </a:buClr>
            <a:buFont typeface="Arial" panose="020B0604020202020204" pitchFamily="34" charset="0"/>
            <a:buChar char="•"/>
          </a:pPr>
          <a:r>
            <a:rPr lang="en-GB" sz="1600" b="1" kern="1200" dirty="0">
              <a:solidFill>
                <a:schemeClr val="tx1"/>
              </a:solidFill>
              <a:latin typeface="Barlow" panose="00000500000000000000" pitchFamily="2" charset="0"/>
              <a:ea typeface="Helvetica Neue" charset="0"/>
              <a:cs typeface="Helvetica Neue" charset="0"/>
            </a:rPr>
            <a:t>Maternity</a:t>
          </a:r>
          <a:r>
            <a:rPr lang="en-GB" sz="1600" kern="1200" dirty="0">
              <a:solidFill>
                <a:schemeClr val="tx1"/>
              </a:solidFill>
              <a:latin typeface="Barlow" panose="00000500000000000000" pitchFamily="2" charset="0"/>
              <a:ea typeface="Helvetica Neue" charset="0"/>
              <a:cs typeface="Helvetica Neue" charset="0"/>
            </a:rPr>
            <a:t> services are always “immediately necessary”.</a:t>
          </a:r>
          <a:br>
            <a:rPr lang="en-GB" sz="1600" kern="1200" dirty="0">
              <a:solidFill>
                <a:schemeClr val="tx1"/>
              </a:solidFill>
              <a:latin typeface="Barlow" panose="00000500000000000000" pitchFamily="2" charset="0"/>
              <a:ea typeface="Helvetica Neue" charset="0"/>
              <a:cs typeface="Helvetica Neue" charset="0"/>
            </a:rPr>
          </a:br>
          <a:br>
            <a:rPr lang="en-GB" sz="1600" kern="1200" dirty="0">
              <a:solidFill>
                <a:schemeClr val="tx1"/>
              </a:solidFill>
              <a:latin typeface="Barlow" panose="00000500000000000000" pitchFamily="2" charset="0"/>
              <a:ea typeface="Helvetica Neue" charset="0"/>
              <a:cs typeface="Helvetica Neue" charset="0"/>
            </a:rPr>
          </a:br>
          <a:endParaRPr lang="en-GB" sz="1600" kern="1200" dirty="0">
            <a:solidFill>
              <a:schemeClr val="tx1"/>
            </a:solidFill>
            <a:latin typeface="Barlow" panose="00000500000000000000" pitchFamily="2" charset="0"/>
          </a:endParaRPr>
        </a:p>
        <a:p>
          <a:pPr marL="171450" lvl="1" indent="-171450" algn="l" defTabSz="711200">
            <a:lnSpc>
              <a:spcPct val="90000"/>
            </a:lnSpc>
            <a:spcBef>
              <a:spcPct val="0"/>
            </a:spcBef>
            <a:spcAft>
              <a:spcPct val="20000"/>
            </a:spcAft>
            <a:buChar char="•"/>
          </a:pPr>
          <a:r>
            <a:rPr lang="en-GB" sz="1600" kern="1200" dirty="0">
              <a:solidFill>
                <a:schemeClr val="tx1"/>
              </a:solidFill>
              <a:latin typeface="Barlow" panose="00000500000000000000" pitchFamily="2" charset="0"/>
              <a:ea typeface="Helvetica Neue" charset="0"/>
              <a:cs typeface="Helvetica Neue" charset="0"/>
            </a:rPr>
            <a:t>Everything else is based on the treating </a:t>
          </a:r>
          <a:r>
            <a:rPr lang="en-GB" sz="1600" b="1" kern="1200" dirty="0">
              <a:solidFill>
                <a:schemeClr val="tx1"/>
              </a:solidFill>
              <a:latin typeface="Barlow" panose="00000500000000000000" pitchFamily="2" charset="0"/>
              <a:ea typeface="Helvetica Neue" charset="0"/>
              <a:cs typeface="Helvetica Neue" charset="0"/>
            </a:rPr>
            <a:t>clinician's decision</a:t>
          </a:r>
          <a:r>
            <a:rPr lang="en-GB" sz="1600" kern="1200" dirty="0">
              <a:solidFill>
                <a:schemeClr val="tx1"/>
              </a:solidFill>
              <a:latin typeface="Barlow" panose="00000500000000000000" pitchFamily="2" charset="0"/>
              <a:ea typeface="Helvetica Neue" charset="0"/>
              <a:cs typeface="Helvetica Neue" charset="0"/>
            </a:rPr>
            <a:t> </a:t>
          </a:r>
        </a:p>
        <a:p>
          <a:pPr marL="171450" lvl="1" indent="-171450" algn="l" defTabSz="711200">
            <a:lnSpc>
              <a:spcPct val="90000"/>
            </a:lnSpc>
            <a:spcBef>
              <a:spcPct val="0"/>
            </a:spcBef>
            <a:spcAft>
              <a:spcPct val="20000"/>
            </a:spcAft>
            <a:buChar char="•"/>
          </a:pPr>
          <a:r>
            <a:rPr lang="en-GB" sz="1600" b="1" kern="1200" dirty="0">
              <a:solidFill>
                <a:schemeClr val="tx1"/>
              </a:solidFill>
              <a:latin typeface="Barlow" panose="00000500000000000000" pitchFamily="2" charset="0"/>
              <a:ea typeface="Helvetica Neue" charset="0"/>
              <a:cs typeface="Helvetica Neue" charset="0"/>
            </a:rPr>
            <a:t>Example</a:t>
          </a:r>
          <a:r>
            <a:rPr lang="en-GB" sz="1600" kern="1200" dirty="0">
              <a:solidFill>
                <a:schemeClr val="tx1"/>
              </a:solidFill>
              <a:latin typeface="Barlow" panose="00000500000000000000" pitchFamily="2" charset="0"/>
              <a:ea typeface="Helvetica Neue" charset="0"/>
              <a:cs typeface="Helvetica Neue" charset="0"/>
            </a:rPr>
            <a:t>: </a:t>
          </a:r>
          <a:r>
            <a:rPr lang="en-GB" sz="1600" kern="1200" dirty="0">
              <a:solidFill>
                <a:schemeClr val="tx1"/>
              </a:solidFill>
              <a:latin typeface="Barlow" panose="00000500000000000000" pitchFamily="2" charset="0"/>
            </a:rPr>
            <a:t>Acute renal disease requiring 3x dialysis a week</a:t>
          </a:r>
          <a:endParaRPr lang="en-GB" sz="1600" kern="1200" dirty="0">
            <a:solidFill>
              <a:schemeClr val="tx1"/>
            </a:solidFill>
            <a:latin typeface="Barlow" panose="00000500000000000000" pitchFamily="2" charset="0"/>
            <a:ea typeface="Helvetica Neue" charset="0"/>
            <a:cs typeface="Helvetica Neue" charset="0"/>
          </a:endParaRPr>
        </a:p>
        <a:p>
          <a:pPr marL="171450" lvl="1" indent="-171450" algn="l" defTabSz="711200">
            <a:lnSpc>
              <a:spcPct val="90000"/>
            </a:lnSpc>
            <a:spcBef>
              <a:spcPct val="0"/>
            </a:spcBef>
            <a:spcAft>
              <a:spcPct val="20000"/>
            </a:spcAft>
            <a:buClrTx/>
            <a:buSzTx/>
            <a:buFont typeface="Arial" panose="020B0604020202020204" pitchFamily="34" charset="0"/>
            <a:buChar char="•"/>
          </a:pPr>
          <a:r>
            <a:rPr lang="en-GB" sz="1600" b="0" i="0" kern="1200" dirty="0">
              <a:solidFill>
                <a:schemeClr val="tx1"/>
              </a:solidFill>
              <a:effectLst/>
              <a:latin typeface="Barlow" panose="00000500000000000000" pitchFamily="2" charset="0"/>
            </a:rPr>
            <a:t>As treatment is immediately necessary the date on which the patient can reasonably be expected to return home is irrelevant</a:t>
          </a:r>
          <a:endParaRPr lang="en-GB" sz="1600" kern="1200" dirty="0">
            <a:solidFill>
              <a:schemeClr val="tx1"/>
            </a:solidFill>
            <a:latin typeface="Barlow" panose="00000500000000000000" pitchFamily="2" charset="0"/>
            <a:ea typeface="Helvetica Neue" charset="0"/>
            <a:cs typeface="Helvetica Neue" charset="0"/>
          </a:endParaRPr>
        </a:p>
      </dsp:txBody>
      <dsp:txXfrm>
        <a:off x="0" y="2941056"/>
        <a:ext cx="8613471" cy="24322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8FFBE-D640-4FEA-BF2B-74DC81DC01F6}">
      <dsp:nvSpPr>
        <dsp:cNvPr id="0" name=""/>
        <dsp:cNvSpPr/>
      </dsp:nvSpPr>
      <dsp:spPr>
        <a:xfrm>
          <a:off x="411637" y="1451644"/>
          <a:ext cx="666035" cy="666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E9B1C4-5BFE-49A5-B27D-78428313D1C9}">
      <dsp:nvSpPr>
        <dsp:cNvPr id="0" name=""/>
        <dsp:cNvSpPr/>
      </dsp:nvSpPr>
      <dsp:spPr>
        <a:xfrm>
          <a:off x="4616"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latin typeface="Barlow" panose="00000500000000000000" pitchFamily="2" charset="0"/>
            </a:rPr>
            <a:t>If none of the exemptions apply, and the clinician decides the treatment is not urgent or immediately necessary -&gt; </a:t>
          </a:r>
          <a:r>
            <a:rPr lang="en-GB" sz="1400" b="1" kern="1200">
              <a:latin typeface="Barlow" panose="00000500000000000000" pitchFamily="2" charset="0"/>
            </a:rPr>
            <a:t>non-urgent</a:t>
          </a:r>
          <a:endParaRPr lang="en-US" sz="1400" kern="1200">
            <a:latin typeface="Barlow" panose="00000500000000000000" pitchFamily="2" charset="0"/>
          </a:endParaRPr>
        </a:p>
      </dsp:txBody>
      <dsp:txXfrm>
        <a:off x="4616" y="2457375"/>
        <a:ext cx="1480078" cy="1258066"/>
      </dsp:txXfrm>
    </dsp:sp>
    <dsp:sp modelId="{9F1D2D16-8514-4F83-BF82-4218CB27AB73}">
      <dsp:nvSpPr>
        <dsp:cNvPr id="0" name=""/>
        <dsp:cNvSpPr/>
      </dsp:nvSpPr>
      <dsp:spPr>
        <a:xfrm>
          <a:off x="2150729" y="1451644"/>
          <a:ext cx="666035" cy="666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AE7A1C-A6FB-4597-9BD8-80B1D646AFB5}">
      <dsp:nvSpPr>
        <dsp:cNvPr id="0" name=""/>
        <dsp:cNvSpPr/>
      </dsp:nvSpPr>
      <dsp:spPr>
        <a:xfrm>
          <a:off x="1743708"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latin typeface="Barlow" panose="00000500000000000000" pitchFamily="2" charset="0"/>
            </a:rPr>
            <a:t>Costs recovered </a:t>
          </a:r>
          <a:r>
            <a:rPr lang="en-GB" sz="1400" b="1" kern="1200">
              <a:latin typeface="Barlow" panose="00000500000000000000" pitchFamily="2" charset="0"/>
            </a:rPr>
            <a:t>up-front</a:t>
          </a:r>
          <a:endParaRPr lang="en-US" sz="1400" kern="1200">
            <a:latin typeface="Barlow" panose="00000500000000000000" pitchFamily="2" charset="0"/>
          </a:endParaRPr>
        </a:p>
      </dsp:txBody>
      <dsp:txXfrm>
        <a:off x="1743708" y="2457375"/>
        <a:ext cx="1480078" cy="1258066"/>
      </dsp:txXfrm>
    </dsp:sp>
    <dsp:sp modelId="{BB03407B-F432-44C3-961F-CCA5F109A5D9}">
      <dsp:nvSpPr>
        <dsp:cNvPr id="0" name=""/>
        <dsp:cNvSpPr/>
      </dsp:nvSpPr>
      <dsp:spPr>
        <a:xfrm>
          <a:off x="3889821" y="1451644"/>
          <a:ext cx="666035" cy="666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97EB43-410C-465F-AD2A-795223803AC2}">
      <dsp:nvSpPr>
        <dsp:cNvPr id="0" name=""/>
        <dsp:cNvSpPr/>
      </dsp:nvSpPr>
      <dsp:spPr>
        <a:xfrm>
          <a:off x="3482799"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latin typeface="Barlow" panose="00000500000000000000" pitchFamily="2" charset="0"/>
            </a:rPr>
            <a:t>If patients do not pay, </a:t>
          </a:r>
          <a:r>
            <a:rPr lang="en-GB" sz="1400" b="1" kern="1200">
              <a:latin typeface="Barlow" panose="00000500000000000000" pitchFamily="2" charset="0"/>
            </a:rPr>
            <a:t>treatment will not be provided </a:t>
          </a:r>
          <a:endParaRPr lang="en-US" sz="1400" kern="1200">
            <a:latin typeface="Barlow" panose="00000500000000000000" pitchFamily="2" charset="0"/>
          </a:endParaRPr>
        </a:p>
      </dsp:txBody>
      <dsp:txXfrm>
        <a:off x="3482799" y="2457375"/>
        <a:ext cx="1480078" cy="1258066"/>
      </dsp:txXfrm>
    </dsp:sp>
    <dsp:sp modelId="{D18C3883-5433-4E9A-907C-34994B429AAC}">
      <dsp:nvSpPr>
        <dsp:cNvPr id="0" name=""/>
        <dsp:cNvSpPr/>
      </dsp:nvSpPr>
      <dsp:spPr>
        <a:xfrm>
          <a:off x="5628913" y="1451644"/>
          <a:ext cx="666035" cy="6660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2E108-44C9-4718-975C-7F1C03A0DA73}">
      <dsp:nvSpPr>
        <dsp:cNvPr id="0" name=""/>
        <dsp:cNvSpPr/>
      </dsp:nvSpPr>
      <dsp:spPr>
        <a:xfrm>
          <a:off x="5221891"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latin typeface="Barlow" panose="00000500000000000000" pitchFamily="2" charset="0"/>
            </a:rPr>
            <a:t>Patients can present again for </a:t>
          </a:r>
          <a:r>
            <a:rPr lang="en-GB" sz="1400" b="1" kern="1200">
              <a:latin typeface="Barlow" panose="00000500000000000000" pitchFamily="2" charset="0"/>
            </a:rPr>
            <a:t>reassessment</a:t>
          </a:r>
          <a:r>
            <a:rPr lang="en-GB" sz="1400" kern="1200">
              <a:latin typeface="Barlow" panose="00000500000000000000" pitchFamily="2" charset="0"/>
            </a:rPr>
            <a:t> if their condition changes or return date passes</a:t>
          </a:r>
          <a:endParaRPr lang="en-US" sz="1400" kern="1200">
            <a:latin typeface="Barlow" panose="00000500000000000000" pitchFamily="2" charset="0"/>
          </a:endParaRPr>
        </a:p>
      </dsp:txBody>
      <dsp:txXfrm>
        <a:off x="5221891" y="2457375"/>
        <a:ext cx="1480078" cy="1258066"/>
      </dsp:txXfrm>
    </dsp:sp>
    <dsp:sp modelId="{6E9A8AC6-76B3-4E87-9EB6-FD15D54761D6}">
      <dsp:nvSpPr>
        <dsp:cNvPr id="0" name=""/>
        <dsp:cNvSpPr/>
      </dsp:nvSpPr>
      <dsp:spPr>
        <a:xfrm>
          <a:off x="7368005" y="1451644"/>
          <a:ext cx="666035" cy="6660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B5EF7F-B308-4B19-9F17-17341DAE563F}">
      <dsp:nvSpPr>
        <dsp:cNvPr id="0" name=""/>
        <dsp:cNvSpPr/>
      </dsp:nvSpPr>
      <dsp:spPr>
        <a:xfrm>
          <a:off x="6960983"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a:latin typeface="Barlow" panose="00000500000000000000" pitchFamily="2" charset="0"/>
            </a:rPr>
            <a:t>150% </a:t>
          </a:r>
          <a:r>
            <a:rPr lang="en-GB" sz="1400" kern="1200">
              <a:latin typeface="Barlow" panose="00000500000000000000" pitchFamily="2" charset="0"/>
            </a:rPr>
            <a:t>of cost to the NHS</a:t>
          </a:r>
          <a:endParaRPr lang="en-US" sz="1400" kern="1200">
            <a:latin typeface="Barlow" panose="00000500000000000000" pitchFamily="2" charset="0"/>
          </a:endParaRPr>
        </a:p>
      </dsp:txBody>
      <dsp:txXfrm>
        <a:off x="6960983" y="2457375"/>
        <a:ext cx="1480078" cy="1258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717D2-6E4B-46B2-92F2-959E6AE00360}">
      <dsp:nvSpPr>
        <dsp:cNvPr id="0" name=""/>
        <dsp:cNvSpPr/>
      </dsp:nvSpPr>
      <dsp:spPr>
        <a:xfrm>
          <a:off x="467248" y="1174"/>
          <a:ext cx="1679872" cy="1007923"/>
        </a:xfrm>
        <a:prstGeom prst="rect">
          <a:avLst/>
        </a:prstGeom>
        <a:solidFill>
          <a:srgbClr val="008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with insecure immigration status</a:t>
          </a:r>
          <a:endParaRPr lang="en-GB" sz="1200" b="0" kern="1200">
            <a:solidFill>
              <a:schemeClr val="bg1"/>
            </a:solidFill>
            <a:latin typeface="Barlow" panose="00000500000000000000" pitchFamily="2" charset="0"/>
          </a:endParaRPr>
        </a:p>
      </dsp:txBody>
      <dsp:txXfrm>
        <a:off x="467248" y="1174"/>
        <a:ext cx="1679872" cy="1007923"/>
      </dsp:txXfrm>
    </dsp:sp>
    <dsp:sp modelId="{679DD934-D1B2-4E34-A60D-264C7FAA174C}">
      <dsp:nvSpPr>
        <dsp:cNvPr id="0" name=""/>
        <dsp:cNvSpPr/>
      </dsp:nvSpPr>
      <dsp:spPr>
        <a:xfrm>
          <a:off x="2315108" y="1174"/>
          <a:ext cx="1679872" cy="1007923"/>
        </a:xfrm>
        <a:prstGeom prst="rect">
          <a:avLst/>
        </a:prstGeom>
        <a:solidFill>
          <a:srgbClr val="CB05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experiencing homelessness</a:t>
          </a:r>
          <a:endParaRPr lang="en-GB" sz="1200" b="0" kern="1200">
            <a:solidFill>
              <a:schemeClr val="bg1"/>
            </a:solidFill>
            <a:latin typeface="Barlow" panose="00000500000000000000" pitchFamily="2" charset="0"/>
          </a:endParaRPr>
        </a:p>
      </dsp:txBody>
      <dsp:txXfrm>
        <a:off x="2315108" y="1174"/>
        <a:ext cx="1679872" cy="1007923"/>
      </dsp:txXfrm>
    </dsp:sp>
    <dsp:sp modelId="{A813D6E0-E739-4715-916F-D418C1A1C5D5}">
      <dsp:nvSpPr>
        <dsp:cNvPr id="0" name=""/>
        <dsp:cNvSpPr/>
      </dsp:nvSpPr>
      <dsp:spPr>
        <a:xfrm>
          <a:off x="467248" y="1177085"/>
          <a:ext cx="1679872" cy="1007923"/>
        </a:xfrm>
        <a:prstGeom prst="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from Gypsy, Roma and Traveller communities</a:t>
          </a:r>
          <a:endParaRPr lang="en-GB" sz="1200" b="0" kern="1200">
            <a:solidFill>
              <a:schemeClr val="bg1"/>
            </a:solidFill>
            <a:latin typeface="Barlow" panose="00000500000000000000" pitchFamily="2" charset="0"/>
          </a:endParaRPr>
        </a:p>
      </dsp:txBody>
      <dsp:txXfrm>
        <a:off x="467248" y="1177085"/>
        <a:ext cx="1679872" cy="1007923"/>
      </dsp:txXfrm>
    </dsp:sp>
    <dsp:sp modelId="{DC7A1641-2076-4607-8D23-C552DAFB9B75}">
      <dsp:nvSpPr>
        <dsp:cNvPr id="0" name=""/>
        <dsp:cNvSpPr/>
      </dsp:nvSpPr>
      <dsp:spPr>
        <a:xfrm>
          <a:off x="2315108" y="1177085"/>
          <a:ext cx="1679872" cy="1007923"/>
        </a:xfrm>
        <a:prstGeom prst="rect">
          <a:avLst/>
        </a:prstGeom>
        <a:solidFill>
          <a:srgbClr val="00A8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bg1"/>
              </a:solidFill>
              <a:latin typeface="Barlow" panose="00000500000000000000" pitchFamily="2" charset="0"/>
            </a:rPr>
            <a:t>People who sell sex</a:t>
          </a:r>
        </a:p>
      </dsp:txBody>
      <dsp:txXfrm>
        <a:off x="2315108" y="1177085"/>
        <a:ext cx="1679872" cy="1007923"/>
      </dsp:txXfrm>
    </dsp:sp>
    <dsp:sp modelId="{FA0A0F25-538C-4D35-9659-84BEA3BCA55D}">
      <dsp:nvSpPr>
        <dsp:cNvPr id="0" name=""/>
        <dsp:cNvSpPr/>
      </dsp:nvSpPr>
      <dsp:spPr>
        <a:xfrm>
          <a:off x="467248" y="2352996"/>
          <a:ext cx="1679872" cy="1007923"/>
        </a:xfrm>
        <a:prstGeom prst="rect">
          <a:avLst/>
        </a:prstGeom>
        <a:solidFill>
          <a:srgbClr val="9A33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dirty="0">
              <a:ln>
                <a:noFill/>
              </a:ln>
              <a:solidFill>
                <a:schemeClr val="bg1"/>
              </a:solidFill>
              <a:effectLst/>
              <a:uLnTx/>
              <a:uFillTx/>
              <a:latin typeface="Barlow" panose="00000500000000000000" pitchFamily="2" charset="0"/>
              <a:ea typeface="Helvetica Neue"/>
              <a:cs typeface="Helvetica Neue"/>
              <a:sym typeface="Helvetica Neue"/>
            </a:rPr>
            <a:t>People who have experienced domestic violence </a:t>
          </a:r>
          <a:endParaRPr lang="en-GB" sz="1200" b="0" kern="1200" dirty="0">
            <a:solidFill>
              <a:schemeClr val="bg1"/>
            </a:solidFill>
            <a:latin typeface="Barlow" panose="00000500000000000000" pitchFamily="2" charset="0"/>
          </a:endParaRPr>
        </a:p>
      </dsp:txBody>
      <dsp:txXfrm>
        <a:off x="467248" y="2352996"/>
        <a:ext cx="1679872" cy="1007923"/>
      </dsp:txXfrm>
    </dsp:sp>
    <dsp:sp modelId="{EEA2452C-CC84-419D-881F-798F2CF03226}">
      <dsp:nvSpPr>
        <dsp:cNvPr id="0" name=""/>
        <dsp:cNvSpPr/>
      </dsp:nvSpPr>
      <dsp:spPr>
        <a:xfrm>
          <a:off x="2315108" y="2352996"/>
          <a:ext cx="1679872" cy="1007923"/>
        </a:xfrm>
        <a:prstGeom prst="rect">
          <a:avLst/>
        </a:prstGeom>
        <a:solidFill>
          <a:srgbClr val="005C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Survivors of modern day slavery </a:t>
          </a:r>
          <a:endParaRPr lang="en-GB" sz="1200" b="0" kern="1200">
            <a:solidFill>
              <a:schemeClr val="bg1"/>
            </a:solidFill>
            <a:latin typeface="Barlow" panose="00000500000000000000" pitchFamily="2" charset="0"/>
          </a:endParaRPr>
        </a:p>
      </dsp:txBody>
      <dsp:txXfrm>
        <a:off x="2315108" y="2352996"/>
        <a:ext cx="1679872" cy="1007923"/>
      </dsp:txXfrm>
    </dsp:sp>
    <dsp:sp modelId="{3501F352-1A76-492B-8AD1-DD3E417A0938}">
      <dsp:nvSpPr>
        <dsp:cNvPr id="0" name=""/>
        <dsp:cNvSpPr/>
      </dsp:nvSpPr>
      <dsp:spPr>
        <a:xfrm>
          <a:off x="467248" y="3528907"/>
          <a:ext cx="1679872" cy="1007923"/>
        </a:xfrm>
        <a:prstGeom prst="rect">
          <a:avLst/>
        </a:prstGeom>
        <a:solidFill>
          <a:srgbClr val="008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GB" sz="1200" b="0" kern="1200">
              <a:solidFill>
                <a:schemeClr val="bg1"/>
              </a:solidFill>
              <a:latin typeface="Barlow" panose="00000500000000000000" pitchFamily="2" charset="0"/>
            </a:rPr>
            <a:t>People recently released from prison</a:t>
          </a:r>
        </a:p>
      </dsp:txBody>
      <dsp:txXfrm>
        <a:off x="467248" y="3528907"/>
        <a:ext cx="1679872" cy="1007923"/>
      </dsp:txXfrm>
    </dsp:sp>
    <dsp:sp modelId="{00B026B4-A83C-4B73-BC3C-7310D65EC697}">
      <dsp:nvSpPr>
        <dsp:cNvPr id="0" name=""/>
        <dsp:cNvSpPr/>
      </dsp:nvSpPr>
      <dsp:spPr>
        <a:xfrm>
          <a:off x="2315108" y="3528907"/>
          <a:ext cx="1679872" cy="1007923"/>
        </a:xfrm>
        <a:prstGeom prst="rect">
          <a:avLst/>
        </a:prstGeom>
        <a:solidFill>
          <a:srgbClr val="CB05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GB" sz="1200" b="0" kern="1200" dirty="0">
              <a:solidFill>
                <a:schemeClr val="bg1"/>
              </a:solidFill>
              <a:latin typeface="Barlow" panose="00000500000000000000" pitchFamily="2" charset="0"/>
            </a:rPr>
            <a:t>People with learning disabilities</a:t>
          </a:r>
        </a:p>
      </dsp:txBody>
      <dsp:txXfrm>
        <a:off x="2315108" y="3528907"/>
        <a:ext cx="1679872" cy="1007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159E6-1080-4E10-B1B7-FC2ED6E487C7}">
      <dsp:nvSpPr>
        <dsp:cNvPr id="0" name=""/>
        <dsp:cNvSpPr/>
      </dsp:nvSpPr>
      <dsp:spPr>
        <a:xfrm rot="5400000">
          <a:off x="5686153" y="-2297532"/>
          <a:ext cx="886545" cy="5768871"/>
        </a:xfrm>
        <a:prstGeom prst="round2SameRect">
          <a:avLst/>
        </a:prstGeom>
        <a:solidFill>
          <a:srgbClr val="92278F">
            <a:alpha val="13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GB" sz="1700" kern="1200">
              <a:solidFill>
                <a:schemeClr val="tx1"/>
              </a:solidFill>
              <a:latin typeface="Barlow" panose="00000500000000000000" pitchFamily="2" charset="0"/>
              <a:ea typeface="Helvetica Neue" charset="0"/>
              <a:cs typeface="Helvetica Neue" charset="0"/>
            </a:rPr>
            <a:t>	A person who has left their country of origin and applied for asylum in another country but whose application has not yet been concluded.</a:t>
          </a:r>
          <a:endParaRPr lang="en-GB" sz="1700" kern="1200">
            <a:latin typeface="Barlow" panose="00000500000000000000" pitchFamily="2" charset="0"/>
          </a:endParaRPr>
        </a:p>
      </dsp:txBody>
      <dsp:txXfrm rot="-5400000">
        <a:off x="3244990" y="186909"/>
        <a:ext cx="5725593" cy="799989"/>
      </dsp:txXfrm>
    </dsp:sp>
    <dsp:sp modelId="{DDBB5DC1-2D9F-46BF-B850-A5411EBAD77D}">
      <dsp:nvSpPr>
        <dsp:cNvPr id="0" name=""/>
        <dsp:cNvSpPr/>
      </dsp:nvSpPr>
      <dsp:spPr>
        <a:xfrm>
          <a:off x="0" y="790"/>
          <a:ext cx="3244990" cy="1108182"/>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latin typeface="Barlow" panose="00000500000000000000" pitchFamily="2" charset="0"/>
              <a:ea typeface="Helvetica Neue" charset="0"/>
              <a:cs typeface="Arial" panose="020B0604020202020204" pitchFamily="34" charset="0"/>
            </a:rPr>
            <a:t>Asylum seeker</a:t>
          </a:r>
          <a:endParaRPr lang="en-GB" sz="2500" kern="1200">
            <a:latin typeface="Barlow" panose="00000500000000000000" pitchFamily="2" charset="0"/>
            <a:cs typeface="Arial" panose="020B0604020202020204" pitchFamily="34" charset="0"/>
          </a:endParaRPr>
        </a:p>
      </dsp:txBody>
      <dsp:txXfrm>
        <a:off x="54097" y="54887"/>
        <a:ext cx="3136796" cy="999988"/>
      </dsp:txXfrm>
    </dsp:sp>
    <dsp:sp modelId="{AC4933FD-4C4A-42D0-8297-FFCB8E42D875}">
      <dsp:nvSpPr>
        <dsp:cNvPr id="0" name=""/>
        <dsp:cNvSpPr/>
      </dsp:nvSpPr>
      <dsp:spPr>
        <a:xfrm rot="5400000">
          <a:off x="5686153" y="-1165962"/>
          <a:ext cx="886545" cy="5768871"/>
        </a:xfrm>
        <a:prstGeom prst="round2SameRect">
          <a:avLst/>
        </a:prstGeom>
        <a:solidFill>
          <a:srgbClr val="008876">
            <a:alpha val="24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GB" sz="1700" kern="1200">
              <a:solidFill>
                <a:schemeClr val="tx1"/>
              </a:solidFill>
              <a:latin typeface="Barlow" panose="00000500000000000000" pitchFamily="2" charset="0"/>
              <a:ea typeface="Helvetica Neue" charset="0"/>
              <a:cs typeface="Helvetica Neue" charset="0"/>
            </a:rPr>
            <a:t>	A person whose asylum application has been unsuccessful</a:t>
          </a:r>
          <a:endParaRPr lang="en-GB" sz="1700" kern="1200">
            <a:latin typeface="Barlow" panose="00000500000000000000" pitchFamily="2" charset="0"/>
          </a:endParaRPr>
        </a:p>
      </dsp:txBody>
      <dsp:txXfrm rot="-5400000">
        <a:off x="3244990" y="1318479"/>
        <a:ext cx="5725593" cy="799989"/>
      </dsp:txXfrm>
    </dsp:sp>
    <dsp:sp modelId="{A8CE0ED2-9C77-4268-9979-6300B9949A61}">
      <dsp:nvSpPr>
        <dsp:cNvPr id="0" name=""/>
        <dsp:cNvSpPr/>
      </dsp:nvSpPr>
      <dsp:spPr>
        <a:xfrm>
          <a:off x="10614" y="1164381"/>
          <a:ext cx="3244990" cy="1108182"/>
        </a:xfrm>
        <a:prstGeom prst="roundRect">
          <a:avLst/>
        </a:prstGeom>
        <a:solidFill>
          <a:srgbClr val="0088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latin typeface="Barlow" panose="00000500000000000000" pitchFamily="2" charset="0"/>
              <a:ea typeface="Helvetica Neue" charset="0"/>
              <a:cs typeface="Arial" panose="020B0604020202020204" pitchFamily="34" charset="0"/>
            </a:rPr>
            <a:t>Refused asylum seeker</a:t>
          </a:r>
          <a:endParaRPr lang="en-GB" sz="2500" kern="1200">
            <a:latin typeface="Barlow" panose="00000500000000000000" pitchFamily="2" charset="0"/>
            <a:cs typeface="Arial" panose="020B0604020202020204" pitchFamily="34" charset="0"/>
          </a:endParaRPr>
        </a:p>
      </dsp:txBody>
      <dsp:txXfrm>
        <a:off x="64711" y="1218478"/>
        <a:ext cx="3136796" cy="999988"/>
      </dsp:txXfrm>
    </dsp:sp>
    <dsp:sp modelId="{51632019-146B-420F-90E6-3E962AFDECF8}">
      <dsp:nvSpPr>
        <dsp:cNvPr id="0" name=""/>
        <dsp:cNvSpPr/>
      </dsp:nvSpPr>
      <dsp:spPr>
        <a:xfrm rot="5400000">
          <a:off x="5372855" y="196939"/>
          <a:ext cx="1501170" cy="5763238"/>
        </a:xfrm>
        <a:prstGeom prst="round2SameRect">
          <a:avLst/>
        </a:prstGeom>
        <a:solidFill>
          <a:srgbClr val="ED0678">
            <a:alpha val="8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lr>
              <a:srgbClr val="F79646"/>
            </a:buClr>
            <a:buNone/>
          </a:pPr>
          <a:r>
            <a:rPr lang="en-GB" sz="1700" kern="1200">
              <a:solidFill>
                <a:schemeClr val="tx1"/>
              </a:solidFill>
              <a:latin typeface="Barlow" panose="00000500000000000000" pitchFamily="2" charset="0"/>
              <a:ea typeface="Helvetica Neue" charset="0"/>
              <a:cs typeface="Helvetica Neue" charset="0"/>
            </a:rPr>
            <a:t>	Someone whose asylum application has been successful. The Government recognises they are unable to return to their country of origin owing to a well-founded fear of being persecuted</a:t>
          </a:r>
          <a:endParaRPr lang="en-GB" sz="1700" kern="1200">
            <a:solidFill>
              <a:schemeClr val="tx1"/>
            </a:solidFill>
            <a:latin typeface="Barlow" panose="00000500000000000000" pitchFamily="2" charset="0"/>
          </a:endParaRPr>
        </a:p>
      </dsp:txBody>
      <dsp:txXfrm rot="-5400000">
        <a:off x="3241822" y="2401254"/>
        <a:ext cx="5689957" cy="1354608"/>
      </dsp:txXfrm>
    </dsp:sp>
    <dsp:sp modelId="{F10282D6-28AF-4D3D-A605-A9960B482EA8}">
      <dsp:nvSpPr>
        <dsp:cNvPr id="0" name=""/>
        <dsp:cNvSpPr/>
      </dsp:nvSpPr>
      <dsp:spPr>
        <a:xfrm>
          <a:off x="0" y="2524467"/>
          <a:ext cx="3241821" cy="1108182"/>
        </a:xfrm>
        <a:prstGeom prst="roundRect">
          <a:avLst/>
        </a:prstGeom>
        <a:solidFill>
          <a:srgbClr val="ED06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latin typeface="Barlow" panose="00000500000000000000" pitchFamily="2" charset="0"/>
              <a:cs typeface="Arial" panose="020B0604020202020204" pitchFamily="34" charset="0"/>
            </a:rPr>
            <a:t>Refugee</a:t>
          </a:r>
        </a:p>
      </dsp:txBody>
      <dsp:txXfrm>
        <a:off x="54097" y="2578564"/>
        <a:ext cx="3133627" cy="999988"/>
      </dsp:txXfrm>
    </dsp:sp>
    <dsp:sp modelId="{431C2711-D79C-486A-B4E1-747CED68A99D}">
      <dsp:nvSpPr>
        <dsp:cNvPr id="0" name=""/>
        <dsp:cNvSpPr/>
      </dsp:nvSpPr>
      <dsp:spPr>
        <a:xfrm rot="5400000">
          <a:off x="5686153" y="1554208"/>
          <a:ext cx="886545" cy="5768871"/>
        </a:xfrm>
        <a:prstGeom prst="round2SameRect">
          <a:avLst/>
        </a:prstGeom>
        <a:solidFill>
          <a:srgbClr val="F37321">
            <a:alpha val="22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lr>
              <a:srgbClr val="F79646"/>
            </a:buClr>
            <a:buNone/>
          </a:pPr>
          <a:r>
            <a:rPr lang="en-GB" sz="1700" kern="1200">
              <a:solidFill>
                <a:schemeClr val="tx1"/>
              </a:solidFill>
              <a:latin typeface="Barlow" panose="00000500000000000000" pitchFamily="2" charset="0"/>
              <a:ea typeface="Helvetica Neue" charset="0"/>
              <a:cs typeface="Helvetica Neue" charset="0"/>
            </a:rPr>
            <a:t>	Someone who enters or stays in the UK without the documents required under immigration regulations.</a:t>
          </a:r>
          <a:endParaRPr lang="en-GB" sz="1700" kern="1200">
            <a:solidFill>
              <a:schemeClr val="tx1"/>
            </a:solidFill>
            <a:latin typeface="Barlow" panose="00000500000000000000" pitchFamily="2" charset="0"/>
          </a:endParaRPr>
        </a:p>
      </dsp:txBody>
      <dsp:txXfrm rot="-5400000">
        <a:off x="3244990" y="4038649"/>
        <a:ext cx="5725593" cy="799989"/>
      </dsp:txXfrm>
    </dsp:sp>
    <dsp:sp modelId="{EDD6117A-5557-4BD4-851A-53019910BEB8}">
      <dsp:nvSpPr>
        <dsp:cNvPr id="0" name=""/>
        <dsp:cNvSpPr/>
      </dsp:nvSpPr>
      <dsp:spPr>
        <a:xfrm>
          <a:off x="0" y="3884553"/>
          <a:ext cx="3244990" cy="1108182"/>
        </a:xfrm>
        <a:prstGeom prst="round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latin typeface="Barlow" panose="00000500000000000000" pitchFamily="2" charset="0"/>
              <a:cs typeface="Arial" panose="020B0604020202020204" pitchFamily="34" charset="0"/>
            </a:rPr>
            <a:t> </a:t>
          </a:r>
          <a:r>
            <a:rPr lang="en-GB" sz="2500" kern="1200">
              <a:solidFill>
                <a:schemeClr val="bg1"/>
              </a:solidFill>
              <a:latin typeface="Barlow" panose="00000500000000000000" pitchFamily="2" charset="0"/>
              <a:ea typeface="Helvetica Neue" charset="0"/>
              <a:cs typeface="Arial" panose="020B0604020202020204" pitchFamily="34" charset="0"/>
            </a:rPr>
            <a:t>Undocumented migrant</a:t>
          </a:r>
          <a:endParaRPr lang="en-GB" sz="2500" kern="1200">
            <a:latin typeface="Barlow" panose="00000500000000000000" pitchFamily="2" charset="0"/>
            <a:cs typeface="Arial" panose="020B0604020202020204" pitchFamily="34" charset="0"/>
          </a:endParaRPr>
        </a:p>
      </dsp:txBody>
      <dsp:txXfrm>
        <a:off x="54097" y="3938650"/>
        <a:ext cx="3136796" cy="9999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89BBB-43C8-45F6-958E-C52C7B2C58AF}">
      <dsp:nvSpPr>
        <dsp:cNvPr id="0" name=""/>
        <dsp:cNvSpPr/>
      </dsp:nvSpPr>
      <dsp:spPr>
        <a:xfrm>
          <a:off x="2616" y="597552"/>
          <a:ext cx="2075543" cy="1245325"/>
        </a:xfrm>
        <a:prstGeom prst="roundRect">
          <a:avLst/>
        </a:prstGeom>
        <a:solidFill>
          <a:srgbClr val="E1F2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latin typeface="Barlow" panose="00000500000000000000" pitchFamily="2" charset="0"/>
            </a:rPr>
            <a:t>Proof of ID or address?</a:t>
          </a:r>
        </a:p>
      </dsp:txBody>
      <dsp:txXfrm>
        <a:off x="63408" y="658344"/>
        <a:ext cx="1953959" cy="1123741"/>
      </dsp:txXfrm>
    </dsp:sp>
    <dsp:sp modelId="{47167A55-04EC-41C8-A0F0-382EB637ABDA}">
      <dsp:nvSpPr>
        <dsp:cNvPr id="0" name=""/>
        <dsp:cNvSpPr/>
      </dsp:nvSpPr>
      <dsp:spPr>
        <a:xfrm>
          <a:off x="2285713" y="597552"/>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People with no fixed address (unstable accommodation, sofa-surfing, street homeless</a:t>
          </a:r>
          <a:endParaRPr lang="en-GB" sz="4000" kern="1200" dirty="0">
            <a:solidFill>
              <a:schemeClr val="tx1"/>
            </a:solidFill>
            <a:latin typeface="Barlow" panose="00000500000000000000" pitchFamily="2" charset="0"/>
          </a:endParaRPr>
        </a:p>
      </dsp:txBody>
      <dsp:txXfrm>
        <a:off x="2346505" y="658344"/>
        <a:ext cx="1953959" cy="1123741"/>
      </dsp:txXfrm>
    </dsp:sp>
    <dsp:sp modelId="{6A389CCE-9BF2-4214-A59C-E6FFF3BFDDA7}">
      <dsp:nvSpPr>
        <dsp:cNvPr id="0" name=""/>
        <dsp:cNvSpPr/>
      </dsp:nvSpPr>
      <dsp:spPr>
        <a:xfrm>
          <a:off x="4568811" y="597552"/>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People who are undocumented</a:t>
          </a:r>
        </a:p>
      </dsp:txBody>
      <dsp:txXfrm>
        <a:off x="4629603" y="658344"/>
        <a:ext cx="1953959" cy="1123741"/>
      </dsp:txXfrm>
    </dsp:sp>
    <dsp:sp modelId="{8B79AD98-8E81-4FFB-99FC-7E586816DAD9}">
      <dsp:nvSpPr>
        <dsp:cNvPr id="0" name=""/>
        <dsp:cNvSpPr/>
      </dsp:nvSpPr>
      <dsp:spPr>
        <a:xfrm>
          <a:off x="6851908" y="597552"/>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Survivors of trafficking or modern slavery</a:t>
          </a:r>
        </a:p>
      </dsp:txBody>
      <dsp:txXfrm>
        <a:off x="6912700" y="658344"/>
        <a:ext cx="1953959" cy="1123741"/>
      </dsp:txXfrm>
    </dsp:sp>
    <dsp:sp modelId="{2EC88978-3772-4B0D-BB8C-6A2AF39999F2}">
      <dsp:nvSpPr>
        <dsp:cNvPr id="0" name=""/>
        <dsp:cNvSpPr/>
      </dsp:nvSpPr>
      <dsp:spPr>
        <a:xfrm>
          <a:off x="2616" y="205043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b="0" i="0" kern="1200" dirty="0">
              <a:solidFill>
                <a:schemeClr val="tx1"/>
              </a:solidFill>
              <a:effectLst/>
              <a:latin typeface="Barlow" panose="00000500000000000000" pitchFamily="2" charset="0"/>
            </a:rPr>
            <a:t>Children born in the UK to parents without documentation</a:t>
          </a:r>
          <a:endParaRPr lang="en-GB" sz="1400" kern="1200" dirty="0">
            <a:solidFill>
              <a:schemeClr val="tx1"/>
            </a:solidFill>
            <a:latin typeface="Barlow" panose="00000500000000000000" pitchFamily="2" charset="0"/>
          </a:endParaRPr>
        </a:p>
      </dsp:txBody>
      <dsp:txXfrm>
        <a:off x="63408" y="2111225"/>
        <a:ext cx="1953959" cy="1123741"/>
      </dsp:txXfrm>
    </dsp:sp>
    <dsp:sp modelId="{1300E6A5-63CA-44FE-BE35-3B17F8B04C4A}">
      <dsp:nvSpPr>
        <dsp:cNvPr id="0" name=""/>
        <dsp:cNvSpPr/>
      </dsp:nvSpPr>
      <dsp:spPr>
        <a:xfrm>
          <a:off x="2285713" y="205043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kern="1200" dirty="0">
              <a:solidFill>
                <a:schemeClr val="tx1"/>
              </a:solidFill>
              <a:latin typeface="Barlow" panose="00000500000000000000" pitchFamily="2" charset="0"/>
            </a:rPr>
            <a:t>People who cannot afford to renew documents e.g. passport</a:t>
          </a:r>
        </a:p>
      </dsp:txBody>
      <dsp:txXfrm>
        <a:off x="2346505" y="2111225"/>
        <a:ext cx="1953959" cy="1123741"/>
      </dsp:txXfrm>
    </dsp:sp>
    <dsp:sp modelId="{18308EC1-BF18-4ED6-A503-EBAE7DE5AFA6}">
      <dsp:nvSpPr>
        <dsp:cNvPr id="0" name=""/>
        <dsp:cNvSpPr/>
      </dsp:nvSpPr>
      <dsp:spPr>
        <a:xfrm>
          <a:off x="4568811" y="205043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kern="1200" dirty="0">
              <a:solidFill>
                <a:schemeClr val="tx1"/>
              </a:solidFill>
              <a:latin typeface="Barlow" panose="00000500000000000000" pitchFamily="2" charset="0"/>
              <a:cs typeface="Arial" panose="020B0604020202020204" pitchFamily="34" charset="0"/>
            </a:rPr>
            <a:t>People fleeing domestic abuse </a:t>
          </a:r>
          <a:r>
            <a:rPr lang="en-GB" sz="1400" i="0" kern="1200" dirty="0">
              <a:solidFill>
                <a:schemeClr val="tx1"/>
              </a:solidFill>
              <a:effectLst/>
              <a:latin typeface="Barlow" panose="00000500000000000000" pitchFamily="2" charset="0"/>
            </a:rPr>
            <a:t>staying with friends, family or in a shelter</a:t>
          </a:r>
          <a:endParaRPr lang="en-GB" sz="1400" kern="1200" dirty="0">
            <a:solidFill>
              <a:schemeClr val="tx1"/>
            </a:solidFill>
            <a:latin typeface="Barlow" panose="00000500000000000000" pitchFamily="2" charset="0"/>
          </a:endParaRPr>
        </a:p>
      </dsp:txBody>
      <dsp:txXfrm>
        <a:off x="4629603" y="2111225"/>
        <a:ext cx="1953959" cy="1123741"/>
      </dsp:txXfrm>
    </dsp:sp>
    <dsp:sp modelId="{75DD2EB0-9B2E-4C3F-9A4E-D7FDF4D68C04}">
      <dsp:nvSpPr>
        <dsp:cNvPr id="0" name=""/>
        <dsp:cNvSpPr/>
      </dsp:nvSpPr>
      <dsp:spPr>
        <a:xfrm>
          <a:off x="6851908" y="205043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b="0" i="0" kern="1200" dirty="0">
              <a:solidFill>
                <a:schemeClr val="tx1"/>
              </a:solidFill>
              <a:effectLst/>
              <a:latin typeface="Barlow" panose="00000500000000000000" pitchFamily="2" charset="0"/>
            </a:rPr>
            <a:t>People working in exploitative situations whose’ employer has taken their documents</a:t>
          </a:r>
          <a:endParaRPr lang="en-GB" sz="1400" kern="1200" dirty="0">
            <a:solidFill>
              <a:schemeClr val="tx1"/>
            </a:solidFill>
            <a:latin typeface="Barlow" panose="00000500000000000000" pitchFamily="2" charset="0"/>
          </a:endParaRPr>
        </a:p>
      </dsp:txBody>
      <dsp:txXfrm>
        <a:off x="6912700" y="2111225"/>
        <a:ext cx="1953959" cy="1123741"/>
      </dsp:txXfrm>
    </dsp:sp>
    <dsp:sp modelId="{0B403DA6-7BAC-4611-9715-835B9AB24F5F}">
      <dsp:nvSpPr>
        <dsp:cNvPr id="0" name=""/>
        <dsp:cNvSpPr/>
      </dsp:nvSpPr>
      <dsp:spPr>
        <a:xfrm>
          <a:off x="2616" y="350331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kern="1200" dirty="0">
              <a:solidFill>
                <a:schemeClr val="tx1"/>
              </a:solidFill>
              <a:latin typeface="Barlow" panose="00000500000000000000" pitchFamily="2" charset="0"/>
              <a:cs typeface="Arial" panose="020B0604020202020204" pitchFamily="34" charset="0"/>
            </a:rPr>
            <a:t>People </a:t>
          </a:r>
          <a:r>
            <a:rPr lang="en-GB" sz="1400" b="0" i="0" kern="1200" dirty="0">
              <a:solidFill>
                <a:schemeClr val="tx1"/>
              </a:solidFill>
              <a:latin typeface="Barlow" panose="00000500000000000000" pitchFamily="2" charset="0"/>
            </a:rPr>
            <a:t>seeking asylum and refugees who have lost documents during their journey to the UK</a:t>
          </a:r>
          <a:endParaRPr lang="en-GB" sz="1400" kern="1200" dirty="0">
            <a:solidFill>
              <a:schemeClr val="tx1"/>
            </a:solidFill>
            <a:latin typeface="Barlow" panose="00000500000000000000" pitchFamily="2" charset="0"/>
          </a:endParaRPr>
        </a:p>
      </dsp:txBody>
      <dsp:txXfrm>
        <a:off x="63408" y="3564105"/>
        <a:ext cx="1953959" cy="1123741"/>
      </dsp:txXfrm>
    </dsp:sp>
    <dsp:sp modelId="{545BAF26-4254-431B-8255-8887E423569F}">
      <dsp:nvSpPr>
        <dsp:cNvPr id="0" name=""/>
        <dsp:cNvSpPr/>
      </dsp:nvSpPr>
      <dsp:spPr>
        <a:xfrm>
          <a:off x="2285713" y="350331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5CA7"/>
            </a:buClr>
            <a:buNone/>
          </a:pPr>
          <a:r>
            <a:rPr lang="en-GB" sz="1400" kern="1200" dirty="0">
              <a:solidFill>
                <a:schemeClr val="tx1"/>
              </a:solidFill>
              <a:latin typeface="Barlow" panose="00000500000000000000" pitchFamily="2" charset="0"/>
              <a:cs typeface="Arial" panose="020B0604020202020204" pitchFamily="34" charset="0"/>
            </a:rPr>
            <a:t>People who have submitted documents to the Home Office for application</a:t>
          </a:r>
          <a:endParaRPr lang="en-GB" sz="1400" kern="1200" dirty="0">
            <a:solidFill>
              <a:schemeClr val="tx1"/>
            </a:solidFill>
            <a:latin typeface="Barlow" panose="00000500000000000000" pitchFamily="2" charset="0"/>
          </a:endParaRPr>
        </a:p>
      </dsp:txBody>
      <dsp:txXfrm>
        <a:off x="2346505" y="3564105"/>
        <a:ext cx="1953959" cy="1123741"/>
      </dsp:txXfrm>
    </dsp:sp>
    <dsp:sp modelId="{C2C7E842-00F5-4F32-BBD0-5685E47F3675}">
      <dsp:nvSpPr>
        <dsp:cNvPr id="0" name=""/>
        <dsp:cNvSpPr/>
      </dsp:nvSpPr>
      <dsp:spPr>
        <a:xfrm>
          <a:off x="4568811" y="350331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People living on a boat</a:t>
          </a:r>
        </a:p>
      </dsp:txBody>
      <dsp:txXfrm>
        <a:off x="4629603" y="3564105"/>
        <a:ext cx="1953959" cy="1123741"/>
      </dsp:txXfrm>
    </dsp:sp>
    <dsp:sp modelId="{5A36E6D5-E56F-41AF-B48F-5A68A460311A}">
      <dsp:nvSpPr>
        <dsp:cNvPr id="0" name=""/>
        <dsp:cNvSpPr/>
      </dsp:nvSpPr>
      <dsp:spPr>
        <a:xfrm>
          <a:off x="6851908" y="3503313"/>
          <a:ext cx="2075543" cy="1245325"/>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Barlow" panose="00000500000000000000" pitchFamily="2" charset="0"/>
            </a:rPr>
            <a:t>Young people leaving care</a:t>
          </a:r>
        </a:p>
      </dsp:txBody>
      <dsp:txXfrm>
        <a:off x="6912700" y="3564105"/>
        <a:ext cx="1953959" cy="11237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14C99-8A8E-40EF-B5AF-1DBE105F1F9A}">
      <dsp:nvSpPr>
        <dsp:cNvPr id="0" name=""/>
        <dsp:cNvSpPr/>
      </dsp:nvSpPr>
      <dsp:spPr>
        <a:xfrm>
          <a:off x="115650" y="827387"/>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Comply with NHS policy</a:t>
          </a:r>
        </a:p>
      </dsp:txBody>
      <dsp:txXfrm>
        <a:off x="157663" y="869400"/>
        <a:ext cx="2670033" cy="776617"/>
      </dsp:txXfrm>
    </dsp:sp>
    <dsp:sp modelId="{C9E000B5-B4D2-495D-A424-83E44C4BF08C}">
      <dsp:nvSpPr>
        <dsp:cNvPr id="0" name=""/>
        <dsp:cNvSpPr/>
      </dsp:nvSpPr>
      <dsp:spPr>
        <a:xfrm>
          <a:off x="898" y="703072"/>
          <a:ext cx="602450" cy="9036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C0C256-D247-4C33-86E0-EFE9117F28C3}">
      <dsp:nvSpPr>
        <dsp:cNvPr id="0" name=""/>
        <dsp:cNvSpPr/>
      </dsp:nvSpPr>
      <dsp:spPr>
        <a:xfrm>
          <a:off x="3131351" y="827387"/>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Be part of a supportive national network</a:t>
          </a:r>
        </a:p>
      </dsp:txBody>
      <dsp:txXfrm>
        <a:off x="3173364" y="869400"/>
        <a:ext cx="2670033" cy="776617"/>
      </dsp:txXfrm>
    </dsp:sp>
    <dsp:sp modelId="{905CDE2B-5FCE-43BB-BACC-AA36BE678B79}">
      <dsp:nvSpPr>
        <dsp:cNvPr id="0" name=""/>
        <dsp:cNvSpPr/>
      </dsp:nvSpPr>
      <dsp:spPr>
        <a:xfrm>
          <a:off x="3016599" y="703072"/>
          <a:ext cx="602450" cy="903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0D36B4-8BF8-4720-9A76-5328E6B58295}">
      <dsp:nvSpPr>
        <dsp:cNvPr id="0" name=""/>
        <dsp:cNvSpPr/>
      </dsp:nvSpPr>
      <dsp:spPr>
        <a:xfrm>
          <a:off x="6147052" y="827387"/>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Support staff learning and skills building</a:t>
          </a:r>
        </a:p>
      </dsp:txBody>
      <dsp:txXfrm>
        <a:off x="6189065" y="869400"/>
        <a:ext cx="2670033" cy="776617"/>
      </dsp:txXfrm>
    </dsp:sp>
    <dsp:sp modelId="{28AE8B93-91CC-486F-A639-5154D11FEBEF}">
      <dsp:nvSpPr>
        <dsp:cNvPr id="0" name=""/>
        <dsp:cNvSpPr/>
      </dsp:nvSpPr>
      <dsp:spPr>
        <a:xfrm>
          <a:off x="6032299" y="703072"/>
          <a:ext cx="602450" cy="903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CCF18F-0A26-419A-A8DB-3800185FF7A7}">
      <dsp:nvSpPr>
        <dsp:cNvPr id="0" name=""/>
        <dsp:cNvSpPr/>
      </dsp:nvSpPr>
      <dsp:spPr>
        <a:xfrm>
          <a:off x="115650" y="1910841"/>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Share good practice</a:t>
          </a:r>
        </a:p>
      </dsp:txBody>
      <dsp:txXfrm>
        <a:off x="157663" y="1952854"/>
        <a:ext cx="2670033" cy="776617"/>
      </dsp:txXfrm>
    </dsp:sp>
    <dsp:sp modelId="{65839B69-EDA6-40A3-BCF3-200205690FC0}">
      <dsp:nvSpPr>
        <dsp:cNvPr id="0" name=""/>
        <dsp:cNvSpPr/>
      </dsp:nvSpPr>
      <dsp:spPr>
        <a:xfrm>
          <a:off x="898" y="1786526"/>
          <a:ext cx="602450" cy="9036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70E438-840A-4EC6-83EB-6143BF3B8163}">
      <dsp:nvSpPr>
        <dsp:cNvPr id="0" name=""/>
        <dsp:cNvSpPr/>
      </dsp:nvSpPr>
      <dsp:spPr>
        <a:xfrm>
          <a:off x="3131351" y="1910841"/>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CQC approved</a:t>
          </a:r>
        </a:p>
      </dsp:txBody>
      <dsp:txXfrm>
        <a:off x="3173364" y="1952854"/>
        <a:ext cx="2670033" cy="776617"/>
      </dsp:txXfrm>
    </dsp:sp>
    <dsp:sp modelId="{8709A164-EFB6-4159-9BE4-9D8DC6D5CBBF}">
      <dsp:nvSpPr>
        <dsp:cNvPr id="0" name=""/>
        <dsp:cNvSpPr/>
      </dsp:nvSpPr>
      <dsp:spPr>
        <a:xfrm>
          <a:off x="3016599" y="1786526"/>
          <a:ext cx="602450" cy="9036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10217-746F-48C8-9435-1D26EC210EBC}">
      <dsp:nvSpPr>
        <dsp:cNvPr id="0" name=""/>
        <dsp:cNvSpPr/>
      </dsp:nvSpPr>
      <dsp:spPr>
        <a:xfrm>
          <a:off x="6147052" y="1910841"/>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Improve efficiency and communication in the registration process</a:t>
          </a:r>
        </a:p>
      </dsp:txBody>
      <dsp:txXfrm>
        <a:off x="6189065" y="1952854"/>
        <a:ext cx="2670033" cy="776617"/>
      </dsp:txXfrm>
    </dsp:sp>
    <dsp:sp modelId="{F3983D1A-75F2-45D7-A221-024484E42A8A}">
      <dsp:nvSpPr>
        <dsp:cNvPr id="0" name=""/>
        <dsp:cNvSpPr/>
      </dsp:nvSpPr>
      <dsp:spPr>
        <a:xfrm>
          <a:off x="6032299" y="1786526"/>
          <a:ext cx="602450" cy="90367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1306D7-BC1C-44CC-80A8-2FF6FC8C3218}">
      <dsp:nvSpPr>
        <dsp:cNvPr id="0" name=""/>
        <dsp:cNvSpPr/>
      </dsp:nvSpPr>
      <dsp:spPr>
        <a:xfrm>
          <a:off x="115650" y="2994296"/>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Improve patient experience</a:t>
          </a:r>
        </a:p>
      </dsp:txBody>
      <dsp:txXfrm>
        <a:off x="157663" y="3036309"/>
        <a:ext cx="2670033" cy="776617"/>
      </dsp:txXfrm>
    </dsp:sp>
    <dsp:sp modelId="{343B8DA5-7DAC-485C-9013-01D58B269EB5}">
      <dsp:nvSpPr>
        <dsp:cNvPr id="0" name=""/>
        <dsp:cNvSpPr/>
      </dsp:nvSpPr>
      <dsp:spPr>
        <a:xfrm>
          <a:off x="898" y="2869981"/>
          <a:ext cx="602450" cy="9036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03156C-E64B-4FF5-B78C-C93D1F026259}">
      <dsp:nvSpPr>
        <dsp:cNvPr id="0" name=""/>
        <dsp:cNvSpPr/>
      </dsp:nvSpPr>
      <dsp:spPr>
        <a:xfrm>
          <a:off x="3131351" y="2994296"/>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Meet the needs of your community</a:t>
          </a:r>
        </a:p>
      </dsp:txBody>
      <dsp:txXfrm>
        <a:off x="3173364" y="3036309"/>
        <a:ext cx="2670033" cy="776617"/>
      </dsp:txXfrm>
    </dsp:sp>
    <dsp:sp modelId="{318B9451-45BA-4A76-8CF9-8913042A19E0}">
      <dsp:nvSpPr>
        <dsp:cNvPr id="0" name=""/>
        <dsp:cNvSpPr/>
      </dsp:nvSpPr>
      <dsp:spPr>
        <a:xfrm>
          <a:off x="3016599" y="2869981"/>
          <a:ext cx="602450" cy="90367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0B5F09-2D62-442D-ACE7-AE4847D8F57F}">
      <dsp:nvSpPr>
        <dsp:cNvPr id="0" name=""/>
        <dsp:cNvSpPr/>
      </dsp:nvSpPr>
      <dsp:spPr>
        <a:xfrm>
          <a:off x="6147052" y="2994296"/>
          <a:ext cx="2754059" cy="860643"/>
        </a:xfrm>
        <a:prstGeom prst="round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2943" tIns="53340" rIns="53340" bIns="53340" numCol="1" spcCol="1270" anchor="ctr" anchorCtr="0">
          <a:noAutofit/>
        </a:bodyPr>
        <a:lstStyle/>
        <a:p>
          <a:pPr marL="0" lvl="0" indent="0" algn="l" defTabSz="622300">
            <a:lnSpc>
              <a:spcPct val="90000"/>
            </a:lnSpc>
            <a:spcBef>
              <a:spcPct val="0"/>
            </a:spcBef>
            <a:spcAft>
              <a:spcPct val="35000"/>
            </a:spcAft>
            <a:buClrTx/>
            <a:buSzTx/>
            <a:buFont typeface="Arial" panose="020B0604020202020204" pitchFamily="34" charset="0"/>
            <a:buNone/>
          </a:pPr>
          <a:r>
            <a:rPr lang="en-GB" sz="1400" b="0" kern="1200">
              <a:solidFill>
                <a:srgbClr val="005CA7"/>
              </a:solidFill>
              <a:latin typeface="Barlow" panose="00000500000000000000" pitchFamily="2" charset="0"/>
              <a:ea typeface="Helvetica Neue" charset="0"/>
              <a:cs typeface="Arial" panose="020B0604020202020204" pitchFamily="34" charset="0"/>
            </a:rPr>
            <a:t>Ensure lack of documents, immigration status and language do not prevent registration </a:t>
          </a:r>
          <a:endParaRPr lang="en-GB" sz="1400" b="0" kern="1200">
            <a:solidFill>
              <a:srgbClr val="005CA7"/>
            </a:solidFill>
            <a:latin typeface="Barlow" panose="00000500000000000000" pitchFamily="2" charset="0"/>
            <a:cs typeface="Arial" panose="020B0604020202020204" pitchFamily="34" charset="0"/>
          </a:endParaRPr>
        </a:p>
      </dsp:txBody>
      <dsp:txXfrm>
        <a:off x="6189065" y="3036309"/>
        <a:ext cx="2670033" cy="776617"/>
      </dsp:txXfrm>
    </dsp:sp>
    <dsp:sp modelId="{42E4E691-7B6D-423D-9DE1-7053056F7411}">
      <dsp:nvSpPr>
        <dsp:cNvPr id="0" name=""/>
        <dsp:cNvSpPr/>
      </dsp:nvSpPr>
      <dsp:spPr>
        <a:xfrm>
          <a:off x="6032299" y="2869981"/>
          <a:ext cx="602450" cy="903675"/>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B2554-CE87-4EF2-B610-54631AC983C5}">
      <dsp:nvSpPr>
        <dsp:cNvPr id="0" name=""/>
        <dsp:cNvSpPr/>
      </dsp:nvSpPr>
      <dsp:spPr>
        <a:xfrm>
          <a:off x="2525593" y="1281523"/>
          <a:ext cx="548182" cy="91440"/>
        </a:xfrm>
        <a:custGeom>
          <a:avLst/>
          <a:gdLst/>
          <a:ahLst/>
          <a:cxnLst/>
          <a:rect l="0" t="0" r="0" b="0"/>
          <a:pathLst>
            <a:path>
              <a:moveTo>
                <a:pt x="0" y="45720"/>
              </a:moveTo>
              <a:lnTo>
                <a:pt x="548182" y="45720"/>
              </a:lnTo>
            </a:path>
          </a:pathLst>
        </a:custGeom>
        <a:noFill/>
        <a:ln w="28575" cap="flat" cmpd="sng" algn="ctr">
          <a:solidFill>
            <a:srgbClr val="005CA7"/>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Barlow" panose="00000500000000000000" pitchFamily="2" charset="0"/>
          </a:endParaRPr>
        </a:p>
      </dsp:txBody>
      <dsp:txXfrm>
        <a:off x="2785215" y="1324346"/>
        <a:ext cx="28939" cy="5793"/>
      </dsp:txXfrm>
    </dsp:sp>
    <dsp:sp modelId="{602EC151-702A-4FD8-B715-3F9CD53C1A05}">
      <dsp:nvSpPr>
        <dsp:cNvPr id="0" name=""/>
        <dsp:cNvSpPr/>
      </dsp:nvSpPr>
      <dsp:spPr>
        <a:xfrm>
          <a:off x="10947" y="572309"/>
          <a:ext cx="2516446" cy="1509868"/>
        </a:xfrm>
        <a:prstGeom prst="roundRect">
          <a:avLst/>
        </a:prstGeom>
        <a:solidFill>
          <a:srgbClr val="0088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arlow" panose="00000500000000000000" pitchFamily="2" charset="0"/>
            </a:rPr>
            <a:t>1. Sign</a:t>
          </a:r>
          <a:r>
            <a:rPr lang="en-GB" sz="1800" kern="1200" dirty="0">
              <a:latin typeface="Barlow" panose="00000500000000000000" pitchFamily="2" charset="0"/>
            </a:rPr>
            <a:t> the Safe Surgeries declaration + nominate practice lead</a:t>
          </a:r>
        </a:p>
      </dsp:txBody>
      <dsp:txXfrm>
        <a:off x="84653" y="646015"/>
        <a:ext cx="2369034" cy="1362456"/>
      </dsp:txXfrm>
    </dsp:sp>
    <dsp:sp modelId="{027EE9F0-1BA4-464E-8EDE-A279CAD41A76}">
      <dsp:nvSpPr>
        <dsp:cNvPr id="0" name=""/>
        <dsp:cNvSpPr/>
      </dsp:nvSpPr>
      <dsp:spPr>
        <a:xfrm>
          <a:off x="5620823" y="1281523"/>
          <a:ext cx="548182" cy="91440"/>
        </a:xfrm>
        <a:custGeom>
          <a:avLst/>
          <a:gdLst/>
          <a:ahLst/>
          <a:cxnLst/>
          <a:rect l="0" t="0" r="0" b="0"/>
          <a:pathLst>
            <a:path>
              <a:moveTo>
                <a:pt x="0" y="45720"/>
              </a:moveTo>
              <a:lnTo>
                <a:pt x="548182" y="45720"/>
              </a:lnTo>
            </a:path>
          </a:pathLst>
        </a:custGeom>
        <a:noFill/>
        <a:ln w="28575" cap="flat" cmpd="sng" algn="ctr">
          <a:solidFill>
            <a:srgbClr val="005CA7"/>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Barlow" panose="00000500000000000000" pitchFamily="2" charset="0"/>
          </a:endParaRPr>
        </a:p>
      </dsp:txBody>
      <dsp:txXfrm>
        <a:off x="5880445" y="1324346"/>
        <a:ext cx="28939" cy="5793"/>
      </dsp:txXfrm>
    </dsp:sp>
    <dsp:sp modelId="{781FCA4A-F5DF-44AD-8996-2224509477DF}">
      <dsp:nvSpPr>
        <dsp:cNvPr id="0" name=""/>
        <dsp:cNvSpPr/>
      </dsp:nvSpPr>
      <dsp:spPr>
        <a:xfrm>
          <a:off x="3106176" y="572309"/>
          <a:ext cx="2516446" cy="1509868"/>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latin typeface="Barlow" panose="00000500000000000000" pitchFamily="2" charset="0"/>
            </a:rPr>
            <a:t>2. Complete</a:t>
          </a:r>
          <a:r>
            <a:rPr lang="en-GB" sz="1800" kern="1200" dirty="0">
              <a:solidFill>
                <a:schemeClr val="bg1"/>
              </a:solidFill>
              <a:latin typeface="Barlow" panose="00000500000000000000" pitchFamily="2" charset="0"/>
            </a:rPr>
            <a:t> Safe Surgeries </a:t>
          </a:r>
          <a:r>
            <a:rPr lang="en-GB" sz="1800" kern="1200" dirty="0">
              <a:solidFill>
                <a:schemeClr val="bg1"/>
              </a:solidFill>
              <a:latin typeface="Barlow"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training</a:t>
          </a:r>
          <a:r>
            <a:rPr lang="en-GB" sz="1800" kern="1200" dirty="0">
              <a:latin typeface="Barlow" panose="00000500000000000000" pitchFamily="2" charset="0"/>
            </a:rPr>
            <a:t> and review </a:t>
          </a:r>
          <a:r>
            <a:rPr lang="en-GB" sz="1800" kern="1200" dirty="0">
              <a:solidFill>
                <a:schemeClr val="bg1"/>
              </a:solidFill>
              <a:latin typeface="Barlow" panose="000005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resources</a:t>
          </a:r>
          <a:endParaRPr lang="en-GB" sz="1800" kern="1200" dirty="0">
            <a:solidFill>
              <a:schemeClr val="bg1"/>
            </a:solidFill>
            <a:latin typeface="Barlow" panose="00000500000000000000" pitchFamily="2" charset="0"/>
          </a:endParaRPr>
        </a:p>
      </dsp:txBody>
      <dsp:txXfrm>
        <a:off x="3179882" y="646015"/>
        <a:ext cx="2369034" cy="1362456"/>
      </dsp:txXfrm>
    </dsp:sp>
    <dsp:sp modelId="{A6CD1308-6AC8-48A4-B780-363D94096799}">
      <dsp:nvSpPr>
        <dsp:cNvPr id="0" name=""/>
        <dsp:cNvSpPr/>
      </dsp:nvSpPr>
      <dsp:spPr>
        <a:xfrm>
          <a:off x="1269170" y="2080377"/>
          <a:ext cx="6190459" cy="548182"/>
        </a:xfrm>
        <a:custGeom>
          <a:avLst/>
          <a:gdLst/>
          <a:ahLst/>
          <a:cxnLst/>
          <a:rect l="0" t="0" r="0" b="0"/>
          <a:pathLst>
            <a:path>
              <a:moveTo>
                <a:pt x="6190459" y="0"/>
              </a:moveTo>
              <a:lnTo>
                <a:pt x="6190459" y="291191"/>
              </a:lnTo>
              <a:lnTo>
                <a:pt x="0" y="291191"/>
              </a:lnTo>
              <a:lnTo>
                <a:pt x="0" y="548182"/>
              </a:lnTo>
            </a:path>
          </a:pathLst>
        </a:custGeom>
        <a:noFill/>
        <a:ln w="28575" cap="flat" cmpd="sng" algn="ctr">
          <a:solidFill>
            <a:srgbClr val="005CA7"/>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Barlow" panose="00000500000000000000" pitchFamily="2" charset="0"/>
          </a:endParaRPr>
        </a:p>
      </dsp:txBody>
      <dsp:txXfrm>
        <a:off x="4208963" y="2351572"/>
        <a:ext cx="310872" cy="5793"/>
      </dsp:txXfrm>
    </dsp:sp>
    <dsp:sp modelId="{0E58F54C-8B5B-41D3-9A82-E4302A97A56A}">
      <dsp:nvSpPr>
        <dsp:cNvPr id="0" name=""/>
        <dsp:cNvSpPr/>
      </dsp:nvSpPr>
      <dsp:spPr>
        <a:xfrm>
          <a:off x="6201406" y="572309"/>
          <a:ext cx="2516446" cy="1509868"/>
        </a:xfrm>
        <a:prstGeom prst="roundRect">
          <a:avLst/>
        </a:prstGeom>
        <a:solidFill>
          <a:srgbClr val="ED06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arlow" panose="00000500000000000000" pitchFamily="2" charset="0"/>
            </a:rPr>
            <a:t>3. Review</a:t>
          </a:r>
          <a:r>
            <a:rPr lang="en-GB" sz="1800" kern="1200" dirty="0">
              <a:latin typeface="Barlow" panose="00000500000000000000" pitchFamily="2" charset="0"/>
            </a:rPr>
            <a:t> practice registration policy</a:t>
          </a:r>
          <a:endParaRPr lang="en-GB" sz="1800" kern="1200" dirty="0">
            <a:solidFill>
              <a:schemeClr val="bg1"/>
            </a:solidFill>
            <a:latin typeface="Barlow" panose="00000500000000000000" pitchFamily="2" charset="0"/>
          </a:endParaRPr>
        </a:p>
      </dsp:txBody>
      <dsp:txXfrm>
        <a:off x="6275112" y="646015"/>
        <a:ext cx="2369034" cy="1362456"/>
      </dsp:txXfrm>
    </dsp:sp>
    <dsp:sp modelId="{198D33A8-861F-4495-9156-61160C954F46}">
      <dsp:nvSpPr>
        <dsp:cNvPr id="0" name=""/>
        <dsp:cNvSpPr/>
      </dsp:nvSpPr>
      <dsp:spPr>
        <a:xfrm>
          <a:off x="2525593" y="3370174"/>
          <a:ext cx="548182" cy="91440"/>
        </a:xfrm>
        <a:custGeom>
          <a:avLst/>
          <a:gdLst/>
          <a:ahLst/>
          <a:cxnLst/>
          <a:rect l="0" t="0" r="0" b="0"/>
          <a:pathLst>
            <a:path>
              <a:moveTo>
                <a:pt x="0" y="45720"/>
              </a:moveTo>
              <a:lnTo>
                <a:pt x="548182" y="45720"/>
              </a:lnTo>
            </a:path>
          </a:pathLst>
        </a:custGeom>
        <a:noFill/>
        <a:ln w="28575" cap="flat" cmpd="sng" algn="ctr">
          <a:solidFill>
            <a:srgbClr val="005CA7"/>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Barlow" panose="00000500000000000000" pitchFamily="2" charset="0"/>
          </a:endParaRPr>
        </a:p>
      </dsp:txBody>
      <dsp:txXfrm>
        <a:off x="2785215" y="3412997"/>
        <a:ext cx="28939" cy="5793"/>
      </dsp:txXfrm>
    </dsp:sp>
    <dsp:sp modelId="{CDCF0B98-1851-4AEA-ABA3-C1E39EF8BD03}">
      <dsp:nvSpPr>
        <dsp:cNvPr id="0" name=""/>
        <dsp:cNvSpPr/>
      </dsp:nvSpPr>
      <dsp:spPr>
        <a:xfrm>
          <a:off x="10947" y="2660960"/>
          <a:ext cx="2516446" cy="1509868"/>
        </a:xfrm>
        <a:prstGeom prst="roundRect">
          <a:avLst/>
        </a:prstGeom>
        <a:solidFill>
          <a:srgbClr val="B9D5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latin typeface="Barlow" panose="00000500000000000000" pitchFamily="2" charset="0"/>
            </a:rPr>
            <a:t>4. Display</a:t>
          </a:r>
          <a:r>
            <a:rPr lang="en-GB" sz="1800" kern="1200" dirty="0">
              <a:latin typeface="Barlow" panose="00000500000000000000" pitchFamily="2" charset="0"/>
            </a:rPr>
            <a:t> </a:t>
          </a:r>
          <a:r>
            <a:rPr lang="en-GB" sz="1800" kern="1200" dirty="0">
              <a:solidFill>
                <a:schemeClr val="bg1"/>
              </a:solidFill>
              <a:latin typeface="Barlow"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posters</a:t>
          </a:r>
          <a:r>
            <a:rPr lang="en-GB" sz="1800" kern="1200" dirty="0">
              <a:solidFill>
                <a:schemeClr val="bg1"/>
              </a:solidFill>
              <a:latin typeface="Barlow" panose="00000500000000000000" pitchFamily="2" charset="0"/>
            </a:rPr>
            <a:t> in practice and update website</a:t>
          </a:r>
        </a:p>
      </dsp:txBody>
      <dsp:txXfrm>
        <a:off x="84653" y="2734666"/>
        <a:ext cx="2369034" cy="1362456"/>
      </dsp:txXfrm>
    </dsp:sp>
    <dsp:sp modelId="{40D5B7CC-1E8F-4829-AFFF-E2AEEB813A08}">
      <dsp:nvSpPr>
        <dsp:cNvPr id="0" name=""/>
        <dsp:cNvSpPr/>
      </dsp:nvSpPr>
      <dsp:spPr>
        <a:xfrm>
          <a:off x="3106176" y="2660960"/>
          <a:ext cx="2516446" cy="1509868"/>
        </a:xfrm>
        <a:prstGeom prst="round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arlow" panose="00000500000000000000" pitchFamily="2" charset="0"/>
            </a:rPr>
            <a:t>5. Engage</a:t>
          </a:r>
          <a:r>
            <a:rPr lang="en-GB" sz="1800" kern="1200" dirty="0">
              <a:latin typeface="Barlow" panose="00000500000000000000" pitchFamily="2" charset="0"/>
            </a:rPr>
            <a:t> with the Safe Surgeries network and update DOTW</a:t>
          </a:r>
        </a:p>
      </dsp:txBody>
      <dsp:txXfrm>
        <a:off x="3179882" y="2734666"/>
        <a:ext cx="2369034" cy="13624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1C85A-2FE0-4B48-8239-89E7009E3708}">
      <dsp:nvSpPr>
        <dsp:cNvPr id="0" name=""/>
        <dsp:cNvSpPr/>
      </dsp:nvSpPr>
      <dsp:spPr>
        <a:xfrm>
          <a:off x="730809" y="53858"/>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27EF3C2C-A3F2-495D-9F16-79469B72398A}">
      <dsp:nvSpPr>
        <dsp:cNvPr id="0" name=""/>
        <dsp:cNvSpPr/>
      </dsp:nvSpPr>
      <dsp:spPr>
        <a:xfrm>
          <a:off x="950454" y="273503"/>
          <a:ext cx="606639" cy="6066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F34B6-8DF5-4C65-95EF-76C077F75886}">
      <dsp:nvSpPr>
        <dsp:cNvPr id="0" name=""/>
        <dsp:cNvSpPr/>
      </dsp:nvSpPr>
      <dsp:spPr>
        <a:xfrm>
          <a:off x="2000867" y="53858"/>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Barlow" panose="00000500000000000000" pitchFamily="2" charset="0"/>
            </a:rPr>
            <a:t>Patients can access free secondary care if they are </a:t>
          </a:r>
          <a:r>
            <a:rPr lang="en-GB" sz="1800" b="1" kern="1200" dirty="0">
              <a:latin typeface="Barlow" panose="00000500000000000000" pitchFamily="2" charset="0"/>
            </a:rPr>
            <a:t>ordinarily resident </a:t>
          </a:r>
          <a:r>
            <a:rPr lang="en-GB" sz="1800" kern="1200" dirty="0">
              <a:latin typeface="Barlow" panose="00000500000000000000" pitchFamily="2" charset="0"/>
            </a:rPr>
            <a:t>(or above exemptions apply)</a:t>
          </a:r>
          <a:endParaRPr lang="en-US" sz="1800" kern="1200" dirty="0">
            <a:latin typeface="Barlow" panose="00000500000000000000" pitchFamily="2" charset="0"/>
          </a:endParaRPr>
        </a:p>
      </dsp:txBody>
      <dsp:txXfrm>
        <a:off x="2000867" y="53858"/>
        <a:ext cx="2465407" cy="1045930"/>
      </dsp:txXfrm>
    </dsp:sp>
    <dsp:sp modelId="{67ECCF1A-B171-4CF6-A7F6-AF588BF5C1FD}">
      <dsp:nvSpPr>
        <dsp:cNvPr id="0" name=""/>
        <dsp:cNvSpPr/>
      </dsp:nvSpPr>
      <dsp:spPr>
        <a:xfrm>
          <a:off x="4895853" y="53858"/>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60A6CE57-E1C6-4056-B21E-A3DB31D8616E}">
      <dsp:nvSpPr>
        <dsp:cNvPr id="0" name=""/>
        <dsp:cNvSpPr/>
      </dsp:nvSpPr>
      <dsp:spPr>
        <a:xfrm>
          <a:off x="5115498" y="273503"/>
          <a:ext cx="606639" cy="6066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EFE63E-2B34-4051-90BF-056824F32052}">
      <dsp:nvSpPr>
        <dsp:cNvPr id="0" name=""/>
        <dsp:cNvSpPr/>
      </dsp:nvSpPr>
      <dsp:spPr>
        <a:xfrm>
          <a:off x="6165911" y="53858"/>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latin typeface="Barlow" panose="00000500000000000000" pitchFamily="2" charset="0"/>
            </a:rPr>
            <a:t>Residing </a:t>
          </a:r>
          <a:r>
            <a:rPr lang="en-GB" sz="1800" b="1" kern="1200">
              <a:latin typeface="Barlow" panose="00000500000000000000" pitchFamily="2" charset="0"/>
            </a:rPr>
            <a:t>lawfully</a:t>
          </a:r>
          <a:r>
            <a:rPr lang="en-GB" sz="1800" kern="1200">
              <a:latin typeface="Barlow" panose="00000500000000000000" pitchFamily="2" charset="0"/>
            </a:rPr>
            <a:t> and </a:t>
          </a:r>
          <a:r>
            <a:rPr lang="en-GB" sz="1800" b="1" kern="1200">
              <a:latin typeface="Barlow" panose="00000500000000000000" pitchFamily="2" charset="0"/>
            </a:rPr>
            <a:t>voluntarily</a:t>
          </a:r>
          <a:r>
            <a:rPr lang="en-GB" sz="1800" kern="1200">
              <a:latin typeface="Barlow" panose="00000500000000000000" pitchFamily="2" charset="0"/>
            </a:rPr>
            <a:t> in the UK for </a:t>
          </a:r>
          <a:r>
            <a:rPr lang="en-GB" sz="1800" b="1" kern="1200">
              <a:latin typeface="Barlow" panose="00000500000000000000" pitchFamily="2" charset="0"/>
            </a:rPr>
            <a:t>settled</a:t>
          </a:r>
          <a:r>
            <a:rPr lang="en-GB" sz="1800" kern="1200">
              <a:latin typeface="Barlow" panose="00000500000000000000" pitchFamily="2" charset="0"/>
            </a:rPr>
            <a:t> purposes</a:t>
          </a:r>
          <a:endParaRPr lang="en-US" sz="1800" kern="1200">
            <a:latin typeface="Barlow" panose="00000500000000000000" pitchFamily="2" charset="0"/>
          </a:endParaRPr>
        </a:p>
      </dsp:txBody>
      <dsp:txXfrm>
        <a:off x="6165911" y="53858"/>
        <a:ext cx="2465407" cy="1045930"/>
      </dsp:txXfrm>
    </dsp:sp>
    <dsp:sp modelId="{323C17AD-54F1-446F-A68B-85D7E5E83389}">
      <dsp:nvSpPr>
        <dsp:cNvPr id="0" name=""/>
        <dsp:cNvSpPr/>
      </dsp:nvSpPr>
      <dsp:spPr>
        <a:xfrm>
          <a:off x="730809" y="1935752"/>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510259E3-F5B9-4805-A2D3-55333D2DB1BB}">
      <dsp:nvSpPr>
        <dsp:cNvPr id="0" name=""/>
        <dsp:cNvSpPr/>
      </dsp:nvSpPr>
      <dsp:spPr>
        <a:xfrm>
          <a:off x="950454" y="2155397"/>
          <a:ext cx="606639" cy="6066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7A674-4F91-46C1-9EE4-5E6EA208DD80}">
      <dsp:nvSpPr>
        <dsp:cNvPr id="0" name=""/>
        <dsp:cNvSpPr/>
      </dsp:nvSpPr>
      <dsp:spPr>
        <a:xfrm>
          <a:off x="2000867" y="1935752"/>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dirty="0">
              <a:latin typeface="Barlow" panose="00000500000000000000" pitchFamily="2" charset="0"/>
            </a:rPr>
            <a:t>Case-by-case</a:t>
          </a:r>
          <a:r>
            <a:rPr lang="en-GB" sz="1800" kern="1200" dirty="0">
              <a:latin typeface="Barlow" panose="00000500000000000000" pitchFamily="2" charset="0"/>
            </a:rPr>
            <a:t> basis</a:t>
          </a:r>
          <a:endParaRPr lang="en-US" sz="1800" kern="1200" dirty="0">
            <a:latin typeface="Barlow" panose="00000500000000000000" pitchFamily="2" charset="0"/>
          </a:endParaRPr>
        </a:p>
      </dsp:txBody>
      <dsp:txXfrm>
        <a:off x="2000867" y="1935752"/>
        <a:ext cx="2465407" cy="1045930"/>
      </dsp:txXfrm>
    </dsp:sp>
    <dsp:sp modelId="{C14A6943-6BBC-490C-AC19-48DA60B28553}">
      <dsp:nvSpPr>
        <dsp:cNvPr id="0" name=""/>
        <dsp:cNvSpPr/>
      </dsp:nvSpPr>
      <dsp:spPr>
        <a:xfrm>
          <a:off x="4895853" y="1935752"/>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AD272836-666F-45B0-A210-7F1019F85922}">
      <dsp:nvSpPr>
        <dsp:cNvPr id="0" name=""/>
        <dsp:cNvSpPr/>
      </dsp:nvSpPr>
      <dsp:spPr>
        <a:xfrm>
          <a:off x="5115498" y="2155397"/>
          <a:ext cx="606639" cy="6066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B5358B-66D6-4C20-8C4D-C483BA53F1AC}">
      <dsp:nvSpPr>
        <dsp:cNvPr id="0" name=""/>
        <dsp:cNvSpPr/>
      </dsp:nvSpPr>
      <dsp:spPr>
        <a:xfrm>
          <a:off x="6165911" y="1935752"/>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Barlow" panose="00000500000000000000" pitchFamily="2" charset="0"/>
            </a:rPr>
            <a:t>Anyone who is subject to immigration control cannot be ordinarily resident unless they have Indefinite Leave to Remain, or pre-settled or settled status (EUSS)</a:t>
          </a:r>
          <a:endParaRPr lang="en-US" sz="1800" kern="1200" dirty="0">
            <a:latin typeface="Barlow" panose="00000500000000000000" pitchFamily="2" charset="0"/>
          </a:endParaRPr>
        </a:p>
      </dsp:txBody>
      <dsp:txXfrm>
        <a:off x="6165911" y="1935752"/>
        <a:ext cx="2465407" cy="1045930"/>
      </dsp:txXfrm>
    </dsp:sp>
    <dsp:sp modelId="{94B1F1E7-B154-408B-970F-AA58DB410D38}">
      <dsp:nvSpPr>
        <dsp:cNvPr id="0" name=""/>
        <dsp:cNvSpPr/>
      </dsp:nvSpPr>
      <dsp:spPr>
        <a:xfrm>
          <a:off x="730809" y="3817646"/>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D0DF2966-ACDD-40CD-8AF5-745FDC265802}">
      <dsp:nvSpPr>
        <dsp:cNvPr id="0" name=""/>
        <dsp:cNvSpPr/>
      </dsp:nvSpPr>
      <dsp:spPr>
        <a:xfrm>
          <a:off x="950454" y="4037291"/>
          <a:ext cx="606639" cy="6066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BECE8-CD34-4698-8F27-3F6C48EBFD7A}">
      <dsp:nvSpPr>
        <dsp:cNvPr id="0" name=""/>
        <dsp:cNvSpPr/>
      </dsp:nvSpPr>
      <dsp:spPr>
        <a:xfrm>
          <a:off x="2000867" y="3817646"/>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latin typeface="Barlow" panose="00000500000000000000" pitchFamily="2" charset="0"/>
            </a:rPr>
            <a:t>An </a:t>
          </a:r>
          <a:r>
            <a:rPr lang="en-GB" sz="1800" b="1" kern="1200">
              <a:latin typeface="Barlow" panose="00000500000000000000" pitchFamily="2" charset="0"/>
            </a:rPr>
            <a:t>overseas visitor </a:t>
          </a:r>
          <a:r>
            <a:rPr lang="en-GB" sz="1800" kern="1200">
              <a:latin typeface="Barlow" panose="00000500000000000000" pitchFamily="2" charset="0"/>
            </a:rPr>
            <a:t>is defined in the Charging Regulations as anyone who is not ordinarily resident in the UK</a:t>
          </a:r>
          <a:endParaRPr lang="en-US" sz="1800" kern="1200">
            <a:latin typeface="Barlow" panose="00000500000000000000" pitchFamily="2" charset="0"/>
          </a:endParaRPr>
        </a:p>
      </dsp:txBody>
      <dsp:txXfrm>
        <a:off x="2000867" y="3817646"/>
        <a:ext cx="2465407" cy="1045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439DB-9545-4E47-8D48-B9FB305CC1F1}">
      <dsp:nvSpPr>
        <dsp:cNvPr id="0" name=""/>
        <dsp:cNvSpPr/>
      </dsp:nvSpPr>
      <dsp:spPr>
        <a:xfrm>
          <a:off x="442912" y="2499"/>
          <a:ext cx="2580679" cy="1548407"/>
        </a:xfrm>
        <a:prstGeom prst="roundRect">
          <a:avLst/>
        </a:prstGeom>
        <a:solidFill>
          <a:srgbClr val="E1F2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Refugees and asylum seekers</a:t>
          </a:r>
        </a:p>
      </dsp:txBody>
      <dsp:txXfrm>
        <a:off x="518499" y="78086"/>
        <a:ext cx="2429505" cy="1397233"/>
      </dsp:txXfrm>
    </dsp:sp>
    <dsp:sp modelId="{01C3B751-17BE-47DC-B030-31FBB8B5CFE5}">
      <dsp:nvSpPr>
        <dsp:cNvPr id="0" name=""/>
        <dsp:cNvSpPr/>
      </dsp:nvSpPr>
      <dsp:spPr>
        <a:xfrm>
          <a:off x="3281660" y="2499"/>
          <a:ext cx="2580679" cy="1548407"/>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Some refused asylum seekers</a:t>
          </a:r>
        </a:p>
      </dsp:txBody>
      <dsp:txXfrm>
        <a:off x="3357247" y="78086"/>
        <a:ext cx="2429505" cy="1397233"/>
      </dsp:txXfrm>
    </dsp:sp>
    <dsp:sp modelId="{32573665-19C0-401C-BCDF-1933182843F7}">
      <dsp:nvSpPr>
        <dsp:cNvPr id="0" name=""/>
        <dsp:cNvSpPr/>
      </dsp:nvSpPr>
      <dsp:spPr>
        <a:xfrm>
          <a:off x="6120407" y="2499"/>
          <a:ext cx="2580679" cy="1548407"/>
        </a:xfrm>
        <a:prstGeom prst="roundRect">
          <a:avLst/>
        </a:prstGeom>
        <a:solidFill>
          <a:srgbClr val="D3EC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Victims or suspected victims of modern slavery</a:t>
          </a:r>
        </a:p>
      </dsp:txBody>
      <dsp:txXfrm>
        <a:off x="6195994" y="78086"/>
        <a:ext cx="2429505" cy="1397233"/>
      </dsp:txXfrm>
    </dsp:sp>
    <dsp:sp modelId="{69CB702F-2C84-4BC5-B77E-DC0944E98E33}">
      <dsp:nvSpPr>
        <dsp:cNvPr id="0" name=""/>
        <dsp:cNvSpPr/>
      </dsp:nvSpPr>
      <dsp:spPr>
        <a:xfrm>
          <a:off x="442912" y="1808975"/>
          <a:ext cx="2580679" cy="1548407"/>
        </a:xfrm>
        <a:prstGeom prst="roundRect">
          <a:avLst/>
        </a:prstGeom>
        <a:solidFill>
          <a:srgbClr val="F4D4F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Children looked after by a local authority </a:t>
          </a:r>
        </a:p>
      </dsp:txBody>
      <dsp:txXfrm>
        <a:off x="518499" y="1884562"/>
        <a:ext cx="2429505" cy="1397233"/>
      </dsp:txXfrm>
    </dsp:sp>
    <dsp:sp modelId="{B581F38F-CF13-4F87-941C-4ED6EBF8D4D2}">
      <dsp:nvSpPr>
        <dsp:cNvPr id="0" name=""/>
        <dsp:cNvSpPr/>
      </dsp:nvSpPr>
      <dsp:spPr>
        <a:xfrm>
          <a:off x="3281660" y="1808975"/>
          <a:ext cx="2580679" cy="1548407"/>
        </a:xfrm>
        <a:prstGeom prst="roundRect">
          <a:avLst/>
        </a:prstGeom>
        <a:solidFill>
          <a:srgbClr val="BDE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People in prison + immigration detention </a:t>
          </a:r>
        </a:p>
      </dsp:txBody>
      <dsp:txXfrm>
        <a:off x="3357247" y="1884562"/>
        <a:ext cx="2429505" cy="1397233"/>
      </dsp:txXfrm>
    </dsp:sp>
    <dsp:sp modelId="{7203F2C5-F4FF-417F-B048-9A410BF4FB07}">
      <dsp:nvSpPr>
        <dsp:cNvPr id="0" name=""/>
        <dsp:cNvSpPr/>
      </dsp:nvSpPr>
      <dsp:spPr>
        <a:xfrm>
          <a:off x="6120407" y="1808975"/>
          <a:ext cx="2580679" cy="1548407"/>
        </a:xfrm>
        <a:prstGeom prst="roundRect">
          <a:avLst/>
        </a:prstGeom>
        <a:solidFill>
          <a:srgbClr val="FEDEE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People treated under the mental health act </a:t>
          </a:r>
        </a:p>
      </dsp:txBody>
      <dsp:txXfrm>
        <a:off x="6195994" y="1884562"/>
        <a:ext cx="2429505" cy="1397233"/>
      </dsp:txXfrm>
    </dsp:sp>
    <dsp:sp modelId="{1F392FB5-B397-49A9-9E00-B2BC1A38FD87}">
      <dsp:nvSpPr>
        <dsp:cNvPr id="0" name=""/>
        <dsp:cNvSpPr/>
      </dsp:nvSpPr>
      <dsp:spPr>
        <a:xfrm>
          <a:off x="1862286" y="3615451"/>
          <a:ext cx="2580679" cy="1548407"/>
        </a:xfrm>
        <a:prstGeom prst="roundRect">
          <a:avLst/>
        </a:prstGeom>
        <a:solidFill>
          <a:srgbClr val="EBF1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People who have paid the Immigration Health Surcharge</a:t>
          </a:r>
        </a:p>
      </dsp:txBody>
      <dsp:txXfrm>
        <a:off x="1937873" y="3691038"/>
        <a:ext cx="2429505" cy="1397233"/>
      </dsp:txXfrm>
    </dsp:sp>
    <dsp:sp modelId="{3538DF99-F8FC-4578-8F20-F2B38EE01585}">
      <dsp:nvSpPr>
        <dsp:cNvPr id="0" name=""/>
        <dsp:cNvSpPr/>
      </dsp:nvSpPr>
      <dsp:spPr>
        <a:xfrm>
          <a:off x="4701033" y="3615451"/>
          <a:ext cx="2580679" cy="1548407"/>
        </a:xfrm>
        <a:prstGeom prst="roundRect">
          <a:avLst/>
        </a:prstGeom>
        <a:solidFill>
          <a:srgbClr val="F0F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People covered by reciprocal healthcare agreements</a:t>
          </a:r>
        </a:p>
      </dsp:txBody>
      <dsp:txXfrm>
        <a:off x="4776620" y="3691038"/>
        <a:ext cx="2429505" cy="13972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92FB5-B397-49A9-9E00-B2BC1A38FD87}">
      <dsp:nvSpPr>
        <dsp:cNvPr id="0" name=""/>
        <dsp:cNvSpPr/>
      </dsp:nvSpPr>
      <dsp:spPr>
        <a:xfrm>
          <a:off x="442912" y="2499"/>
          <a:ext cx="2580679" cy="1548407"/>
        </a:xfrm>
        <a:prstGeom prst="roundRect">
          <a:avLst/>
        </a:prstGeom>
        <a:solidFill>
          <a:srgbClr val="EBF1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latin typeface="Barlow" panose="00000500000000000000" pitchFamily="2" charset="0"/>
              <a:ea typeface="Helvetica Neue" charset="0"/>
              <a:cs typeface="Helvetica Neue" charset="0"/>
            </a:rPr>
            <a:t>Accident and emergency </a:t>
          </a:r>
          <a:r>
            <a:rPr lang="en-GB" sz="1700" kern="1200" dirty="0">
              <a:solidFill>
                <a:schemeClr val="tx1"/>
              </a:solidFill>
              <a:latin typeface="Barlow" panose="00000500000000000000" pitchFamily="2" charset="0"/>
              <a:ea typeface="Helvetica Neue" charset="0"/>
              <a:cs typeface="Helvetica Neue" charset="0"/>
            </a:rPr>
            <a:t>services </a:t>
          </a:r>
          <a:endParaRPr lang="en-GB" sz="1700" kern="1200" dirty="0">
            <a:solidFill>
              <a:schemeClr val="tx1"/>
            </a:solidFill>
            <a:latin typeface="Barlow" panose="00000500000000000000" pitchFamily="2" charset="0"/>
          </a:endParaRPr>
        </a:p>
      </dsp:txBody>
      <dsp:txXfrm>
        <a:off x="518499" y="78086"/>
        <a:ext cx="2429505" cy="1397233"/>
      </dsp:txXfrm>
    </dsp:sp>
    <dsp:sp modelId="{D639D3BC-E416-4A1D-879E-F4C9499846F5}">
      <dsp:nvSpPr>
        <dsp:cNvPr id="0" name=""/>
        <dsp:cNvSpPr/>
      </dsp:nvSpPr>
      <dsp:spPr>
        <a:xfrm>
          <a:off x="3281660" y="2499"/>
          <a:ext cx="2580679" cy="1548407"/>
        </a:xfrm>
        <a:prstGeom prst="roundRect">
          <a:avLst/>
        </a:prstGeom>
        <a:solidFill>
          <a:srgbClr val="FEDEE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latin typeface="Barlow" panose="00000500000000000000" pitchFamily="2" charset="0"/>
              <a:ea typeface="Helvetica Neue" charset="0"/>
              <a:cs typeface="Helvetica Neue" charset="0"/>
            </a:rPr>
            <a:t>Diagnosis of some </a:t>
          </a:r>
          <a:r>
            <a:rPr lang="en-GB" sz="1700" b="1" kern="1200" dirty="0">
              <a:solidFill>
                <a:schemeClr val="tx1"/>
              </a:solidFill>
              <a:latin typeface="Barlow" panose="00000500000000000000" pitchFamily="2" charset="0"/>
              <a:ea typeface="Helvetica Neue" charset="0"/>
              <a:cs typeface="Helvetica Neue" charset="0"/>
            </a:rPr>
            <a:t>communicable disease </a:t>
          </a:r>
          <a:r>
            <a:rPr lang="en-GB" sz="1700" kern="1200" dirty="0">
              <a:solidFill>
                <a:schemeClr val="tx1"/>
              </a:solidFill>
              <a:latin typeface="Barlow" panose="00000500000000000000" pitchFamily="2" charset="0"/>
              <a:ea typeface="Helvetica Neue" charset="0"/>
              <a:cs typeface="Helvetica Neue" charset="0"/>
            </a:rPr>
            <a:t>(e.g. HIV, TB)</a:t>
          </a:r>
        </a:p>
      </dsp:txBody>
      <dsp:txXfrm>
        <a:off x="3357247" y="78086"/>
        <a:ext cx="2429505" cy="1397233"/>
      </dsp:txXfrm>
    </dsp:sp>
    <dsp:sp modelId="{46CE7092-5D79-4C04-A501-5A6C7EB7D4B6}">
      <dsp:nvSpPr>
        <dsp:cNvPr id="0" name=""/>
        <dsp:cNvSpPr/>
      </dsp:nvSpPr>
      <dsp:spPr>
        <a:xfrm>
          <a:off x="6120407" y="2499"/>
          <a:ext cx="2580679" cy="1548407"/>
        </a:xfrm>
        <a:prstGeom prst="roundRect">
          <a:avLst/>
        </a:prstGeom>
        <a:solidFill>
          <a:srgbClr val="BDE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latin typeface="Barlow" panose="00000500000000000000" pitchFamily="2" charset="0"/>
              <a:ea typeface="Helvetica Neue" charset="0"/>
              <a:cs typeface="Helvetica Neue" charset="0"/>
            </a:rPr>
            <a:t>Screening, diagnosis and treatment of </a:t>
          </a:r>
          <a:r>
            <a:rPr lang="en-GB" sz="1700" b="1" kern="1200" dirty="0">
              <a:solidFill>
                <a:schemeClr val="tx1"/>
              </a:solidFill>
              <a:latin typeface="Barlow" panose="00000500000000000000" pitchFamily="2" charset="0"/>
              <a:ea typeface="Helvetica Neue" charset="0"/>
              <a:cs typeface="Helvetica Neue" charset="0"/>
            </a:rPr>
            <a:t>sexually transmitted infections </a:t>
          </a:r>
        </a:p>
      </dsp:txBody>
      <dsp:txXfrm>
        <a:off x="6195994" y="78086"/>
        <a:ext cx="2429505" cy="1397233"/>
      </dsp:txXfrm>
    </dsp:sp>
    <dsp:sp modelId="{F84ABDC1-6511-48A3-B5CF-A739F4AAE147}">
      <dsp:nvSpPr>
        <dsp:cNvPr id="0" name=""/>
        <dsp:cNvSpPr/>
      </dsp:nvSpPr>
      <dsp:spPr>
        <a:xfrm>
          <a:off x="442912" y="1808975"/>
          <a:ext cx="2580679" cy="1548407"/>
        </a:xfrm>
        <a:prstGeom prst="roundRect">
          <a:avLst/>
        </a:prstGeom>
        <a:solidFill>
          <a:srgbClr val="D3EC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latin typeface="Barlow" panose="00000500000000000000" pitchFamily="2" charset="0"/>
              <a:ea typeface="Helvetica Neue" charset="0"/>
              <a:cs typeface="Helvetica Neue" charset="0"/>
            </a:rPr>
            <a:t>Family planning </a:t>
          </a:r>
          <a:r>
            <a:rPr lang="en-GB" sz="1700" kern="1200" dirty="0">
              <a:solidFill>
                <a:schemeClr val="tx1"/>
              </a:solidFill>
              <a:latin typeface="Barlow" panose="00000500000000000000" pitchFamily="2" charset="0"/>
              <a:ea typeface="Helvetica Neue" charset="0"/>
              <a:cs typeface="Helvetica Neue" charset="0"/>
            </a:rPr>
            <a:t>services</a:t>
          </a:r>
        </a:p>
      </dsp:txBody>
      <dsp:txXfrm>
        <a:off x="518499" y="1884562"/>
        <a:ext cx="2429505" cy="1397233"/>
      </dsp:txXfrm>
    </dsp:sp>
    <dsp:sp modelId="{0279553D-9947-4395-AEA5-2D89F0F288AA}">
      <dsp:nvSpPr>
        <dsp:cNvPr id="0" name=""/>
        <dsp:cNvSpPr/>
      </dsp:nvSpPr>
      <dsp:spPr>
        <a:xfrm>
          <a:off x="3281660" y="1808975"/>
          <a:ext cx="2580679" cy="1548407"/>
        </a:xfrm>
        <a:prstGeom prst="roundRect">
          <a:avLst/>
        </a:prstGeom>
        <a:solidFill>
          <a:srgbClr val="E1F2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latin typeface="Barlow" panose="00000500000000000000" pitchFamily="2" charset="0"/>
              <a:ea typeface="Helvetica Neue" charset="0"/>
              <a:cs typeface="Helvetica Neue" charset="0"/>
            </a:rPr>
            <a:t>Services provided to treat physical or mental illness caused by sexual or domestic </a:t>
          </a:r>
          <a:r>
            <a:rPr lang="en-GB" sz="1700" b="1" kern="1200" dirty="0">
              <a:solidFill>
                <a:schemeClr val="tx1"/>
              </a:solidFill>
              <a:latin typeface="Barlow" panose="00000500000000000000" pitchFamily="2" charset="0"/>
              <a:ea typeface="Helvetica Neue" charset="0"/>
              <a:cs typeface="Helvetica Neue" charset="0"/>
            </a:rPr>
            <a:t>violence</a:t>
          </a:r>
          <a:r>
            <a:rPr lang="en-GB" sz="1700" kern="1200" dirty="0">
              <a:solidFill>
                <a:schemeClr val="tx1"/>
              </a:solidFill>
              <a:latin typeface="Barlow" panose="00000500000000000000" pitchFamily="2" charset="0"/>
              <a:ea typeface="Helvetica Neue" charset="0"/>
              <a:cs typeface="Helvetica Neue" charset="0"/>
            </a:rPr>
            <a:t>, </a:t>
          </a:r>
          <a:r>
            <a:rPr lang="en-GB" sz="1700" b="1" kern="1200" dirty="0">
              <a:solidFill>
                <a:schemeClr val="tx1"/>
              </a:solidFill>
              <a:latin typeface="Barlow" panose="00000500000000000000" pitchFamily="2" charset="0"/>
              <a:ea typeface="Helvetica Neue" charset="0"/>
              <a:cs typeface="Helvetica Neue" charset="0"/>
            </a:rPr>
            <a:t>FGM</a:t>
          </a:r>
          <a:r>
            <a:rPr lang="en-GB" sz="1700" kern="1200" dirty="0">
              <a:solidFill>
                <a:schemeClr val="tx1"/>
              </a:solidFill>
              <a:latin typeface="Barlow" panose="00000500000000000000" pitchFamily="2" charset="0"/>
              <a:ea typeface="Helvetica Neue" charset="0"/>
              <a:cs typeface="Helvetica Neue" charset="0"/>
            </a:rPr>
            <a:t>, or </a:t>
          </a:r>
          <a:r>
            <a:rPr lang="en-GB" sz="1700" b="1" kern="1200" dirty="0">
              <a:solidFill>
                <a:schemeClr val="tx1"/>
              </a:solidFill>
              <a:latin typeface="Barlow" panose="00000500000000000000" pitchFamily="2" charset="0"/>
              <a:ea typeface="Helvetica Neue" charset="0"/>
              <a:cs typeface="Helvetica Neue" charset="0"/>
            </a:rPr>
            <a:t>torture</a:t>
          </a:r>
          <a:endParaRPr lang="en-GB" sz="1700" kern="1200" dirty="0">
            <a:solidFill>
              <a:schemeClr val="tx1"/>
            </a:solidFill>
            <a:latin typeface="Barlow" panose="00000500000000000000" pitchFamily="2" charset="0"/>
            <a:ea typeface="Helvetica Neue" charset="0"/>
            <a:cs typeface="Helvetica Neue" charset="0"/>
          </a:endParaRPr>
        </a:p>
      </dsp:txBody>
      <dsp:txXfrm>
        <a:off x="3357247" y="1884562"/>
        <a:ext cx="2429505" cy="1397233"/>
      </dsp:txXfrm>
    </dsp:sp>
    <dsp:sp modelId="{412BE9C8-0A72-4BB3-84A9-67AEE9AF9DC1}">
      <dsp:nvSpPr>
        <dsp:cNvPr id="0" name=""/>
        <dsp:cNvSpPr/>
      </dsp:nvSpPr>
      <dsp:spPr>
        <a:xfrm>
          <a:off x="6120407" y="1808975"/>
          <a:ext cx="2580679" cy="1548407"/>
        </a:xfrm>
        <a:prstGeom prst="roundRect">
          <a:avLst/>
        </a:prstGeom>
        <a:solidFill>
          <a:srgbClr val="F0F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latin typeface="Barlow" panose="00000500000000000000" pitchFamily="2" charset="0"/>
              <a:ea typeface="Helvetica Neue" charset="0"/>
              <a:cs typeface="Helvetica Neue" charset="0"/>
            </a:rPr>
            <a:t>Services provided by GPs, </a:t>
          </a:r>
          <a:r>
            <a:rPr lang="en-GB" sz="1700" b="1" kern="1200" dirty="0">
              <a:solidFill>
                <a:schemeClr val="tx1"/>
              </a:solidFill>
              <a:latin typeface="Barlow" panose="00000500000000000000" pitchFamily="2" charset="0"/>
              <a:ea typeface="Helvetica Neue" charset="0"/>
              <a:cs typeface="Helvetica Neue" charset="0"/>
            </a:rPr>
            <a:t>school nurses </a:t>
          </a:r>
          <a:r>
            <a:rPr lang="en-GB" sz="1700" kern="1200" dirty="0">
              <a:solidFill>
                <a:schemeClr val="tx1"/>
              </a:solidFill>
              <a:latin typeface="Barlow" panose="00000500000000000000" pitchFamily="2" charset="0"/>
              <a:ea typeface="Helvetica Neue" charset="0"/>
              <a:cs typeface="Helvetica Neue" charset="0"/>
            </a:rPr>
            <a:t>and </a:t>
          </a:r>
          <a:r>
            <a:rPr lang="en-GB" sz="1700" b="1" kern="1200" dirty="0">
              <a:solidFill>
                <a:schemeClr val="tx1"/>
              </a:solidFill>
              <a:latin typeface="Barlow" panose="00000500000000000000" pitchFamily="2" charset="0"/>
              <a:ea typeface="Helvetica Neue" charset="0"/>
              <a:cs typeface="Helvetica Neue" charset="0"/>
            </a:rPr>
            <a:t>health visitors</a:t>
          </a:r>
        </a:p>
      </dsp:txBody>
      <dsp:txXfrm>
        <a:off x="6195994" y="1884562"/>
        <a:ext cx="2429505" cy="1397233"/>
      </dsp:txXfrm>
    </dsp:sp>
    <dsp:sp modelId="{1B8352FB-79E7-4800-9C1D-27B5B2A58875}">
      <dsp:nvSpPr>
        <dsp:cNvPr id="0" name=""/>
        <dsp:cNvSpPr/>
      </dsp:nvSpPr>
      <dsp:spPr>
        <a:xfrm>
          <a:off x="1862286" y="3615451"/>
          <a:ext cx="2580679" cy="1548407"/>
        </a:xfrm>
        <a:prstGeom prst="roundRect">
          <a:avLst/>
        </a:prstGeom>
        <a:solidFill>
          <a:srgbClr val="FCE0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tx1"/>
              </a:solidFill>
              <a:latin typeface="Barlow" panose="00000500000000000000" pitchFamily="2" charset="0"/>
              <a:ea typeface="Helvetica Neue" charset="0"/>
              <a:cs typeface="Helvetica Neue" charset="0"/>
            </a:rPr>
            <a:t>NHS 111</a:t>
          </a:r>
          <a:endParaRPr lang="en-GB" sz="1700" b="1" kern="1200" dirty="0">
            <a:solidFill>
              <a:schemeClr val="tx1"/>
            </a:solidFill>
            <a:latin typeface="Barlow" panose="00000500000000000000" pitchFamily="2" charset="0"/>
            <a:ea typeface="Helvetica Neue" charset="0"/>
            <a:cs typeface="Helvetica Neue" charset="0"/>
          </a:endParaRPr>
        </a:p>
      </dsp:txBody>
      <dsp:txXfrm>
        <a:off x="1937873" y="3691038"/>
        <a:ext cx="2429505" cy="1397233"/>
      </dsp:txXfrm>
    </dsp:sp>
    <dsp:sp modelId="{82319763-7911-4ECF-92B3-3BFE7C275CE5}">
      <dsp:nvSpPr>
        <dsp:cNvPr id="0" name=""/>
        <dsp:cNvSpPr/>
      </dsp:nvSpPr>
      <dsp:spPr>
        <a:xfrm>
          <a:off x="4701033" y="3615451"/>
          <a:ext cx="2580679" cy="1548407"/>
        </a:xfrm>
        <a:prstGeom prst="roundRect">
          <a:avLst/>
        </a:prstGeom>
        <a:solidFill>
          <a:srgbClr val="EBF1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latin typeface="Barlow" panose="00000500000000000000" pitchFamily="2" charset="0"/>
              <a:ea typeface="Helvetica Neue" charset="0"/>
              <a:cs typeface="Helvetica Neue" charset="0"/>
            </a:rPr>
            <a:t>Palliative care </a:t>
          </a:r>
          <a:r>
            <a:rPr lang="en-GB" sz="1700" kern="1200" dirty="0">
              <a:solidFill>
                <a:schemeClr val="tx1"/>
              </a:solidFill>
              <a:latin typeface="Barlow" panose="00000500000000000000" pitchFamily="2" charset="0"/>
              <a:ea typeface="Helvetica Neue" charset="0"/>
              <a:cs typeface="Helvetica Neue" charset="0"/>
            </a:rPr>
            <a:t>provided by a registered palliative care charity</a:t>
          </a:r>
          <a:endParaRPr lang="en-GB" sz="1700" kern="1200" dirty="0">
            <a:solidFill>
              <a:schemeClr val="tx1"/>
            </a:solidFill>
            <a:highlight>
              <a:srgbClr val="FFFF00"/>
            </a:highlight>
            <a:latin typeface="Barlow" panose="00000500000000000000" pitchFamily="2" charset="0"/>
            <a:ea typeface="Helvetica Neue" charset="0"/>
            <a:cs typeface="Helvetica Neue" charset="0"/>
          </a:endParaRPr>
        </a:p>
      </dsp:txBody>
      <dsp:txXfrm>
        <a:off x="4776620" y="3691038"/>
        <a:ext cx="2429505" cy="139723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6DFF81AB-A981-4E21-8A75-371A8CCD4DAF}" type="datetimeFigureOut">
              <a:rPr lang="en-GB" smtClean="0"/>
              <a:pPr/>
              <a:t>22/08/2025</a:t>
            </a:fld>
            <a:endParaRPr lang="en-GB"/>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r>
              <a:rPr lang="en-GB"/>
              <a:t>© Doctors of the World UK 2018</a:t>
            </a:r>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34179836-243A-470E-9DE5-388DC6D6CDE9}" type="slidenum">
              <a:rPr lang="en-GB" smtClean="0"/>
              <a:pPr/>
              <a:t>‹#›</a:t>
            </a:fld>
            <a:endParaRPr lang="en-GB"/>
          </a:p>
        </p:txBody>
      </p:sp>
    </p:spTree>
    <p:extLst>
      <p:ext uri="{BB962C8B-B14F-4D97-AF65-F5344CB8AC3E}">
        <p14:creationId xmlns:p14="http://schemas.microsoft.com/office/powerpoint/2010/main" val="197120247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C25971EE-FCFA-4DBF-92C1-B68AB1DE718E}" type="datetimeFigureOut">
              <a:rPr lang="en-GB" smtClean="0"/>
              <a:pPr/>
              <a:t>22/08/2025</a:t>
            </a:fld>
            <a:endParaRPr lang="en-GB"/>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r>
              <a:rPr lang="en-GB"/>
              <a:t>© Doctors of the World UK 2018</a:t>
            </a:r>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F001033-D827-42C6-BFAA-8F3DBDC35CB8}" type="slidenum">
              <a:rPr lang="en-GB" smtClean="0"/>
              <a:pPr/>
              <a:t>‹#›</a:t>
            </a:fld>
            <a:endParaRPr lang="en-GB"/>
          </a:p>
        </p:txBody>
      </p:sp>
    </p:spTree>
    <p:extLst>
      <p:ext uri="{BB962C8B-B14F-4D97-AF65-F5344CB8AC3E}">
        <p14:creationId xmlns:p14="http://schemas.microsoft.com/office/powerpoint/2010/main" val="145978501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2F8BF-3908-CB16-84A1-385180D3A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9B57-8E35-2DBA-5E36-E50CFACAB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B14BE-DABC-3062-2EED-FB6F879CE9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C205A06-2B45-0807-5DD9-7E316739ACE4}"/>
              </a:ext>
            </a:extLst>
          </p:cNvPr>
          <p:cNvSpPr>
            <a:spLocks noGrp="1"/>
          </p:cNvSpPr>
          <p:nvPr>
            <p:ph type="sldNum" sz="quarter" idx="5"/>
          </p:nvPr>
        </p:nvSpPr>
        <p:spPr/>
        <p:txBody>
          <a:bodyPr/>
          <a:lstStyle/>
          <a:p>
            <a:fld id="{61402062-DE1F-4651-9BD9-B68D545EF62E}" type="slidenum">
              <a:rPr lang="en-GB" smtClean="0"/>
              <a:t>2</a:t>
            </a:fld>
            <a:endParaRPr lang="en-GB"/>
          </a:p>
        </p:txBody>
      </p:sp>
    </p:spTree>
    <p:extLst>
      <p:ext uri="{BB962C8B-B14F-4D97-AF65-F5344CB8AC3E}">
        <p14:creationId xmlns:p14="http://schemas.microsoft.com/office/powerpoint/2010/main" val="4090571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78F13DB-AC5C-F90C-F6EB-64A4776144BE}"/>
              </a:ext>
            </a:extLst>
          </p:cNvPr>
          <p:cNvSpPr>
            <a:spLocks noGrp="1"/>
          </p:cNvSpPr>
          <p:nvPr>
            <p:ph type="body" idx="1"/>
          </p:nvPr>
        </p:nvSpPr>
        <p:spPr/>
        <p:txBody>
          <a:bodyPr/>
          <a:lstStyle/>
          <a:p>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6A9F-D643-AF60-AFA7-0924BFB9C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210FD-7EC9-1CD9-BB3A-4B4CDB5B6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B4B5F-97A4-A233-C9DB-0C41FCD9330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45575-4B91-8A7E-CA9A-24B4F96E94DB}"/>
              </a:ext>
            </a:extLst>
          </p:cNvPr>
          <p:cNvSpPr>
            <a:spLocks noGrp="1"/>
          </p:cNvSpPr>
          <p:nvPr>
            <p:ph type="sldNum" sz="quarter" idx="5"/>
          </p:nvPr>
        </p:nvSpPr>
        <p:spPr/>
        <p:txBody>
          <a:bodyPr/>
          <a:lstStyle/>
          <a:p>
            <a:fld id="{61402062-DE1F-4651-9BD9-B68D545EF62E}" type="slidenum">
              <a:rPr lang="en-GB" smtClean="0"/>
              <a:t>12</a:t>
            </a:fld>
            <a:endParaRPr lang="en-GB"/>
          </a:p>
        </p:txBody>
      </p:sp>
    </p:spTree>
    <p:extLst>
      <p:ext uri="{BB962C8B-B14F-4D97-AF65-F5344CB8AC3E}">
        <p14:creationId xmlns:p14="http://schemas.microsoft.com/office/powerpoint/2010/main" val="692567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8DA12D9-1A59-E196-4501-8BDB09F61FFE}"/>
              </a:ext>
            </a:extLst>
          </p:cNvPr>
          <p:cNvSpPr>
            <a:spLocks noGrp="1"/>
          </p:cNvSpPr>
          <p:nvPr>
            <p:ph type="body" idx="1"/>
          </p:nvPr>
        </p:nvSpPr>
        <p:spPr/>
        <p:txBody>
          <a:bodyPr/>
          <a:lstStyle/>
          <a:p>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Practices should ensure there is </a:t>
            </a:r>
            <a:r>
              <a:rPr lang="en-GB" b="1" i="0" dirty="0">
                <a:solidFill>
                  <a:srgbClr val="000000"/>
                </a:solidFill>
                <a:effectLst/>
                <a:latin typeface="Barlow" panose="00000500000000000000" pitchFamily="2" charset="0"/>
              </a:rPr>
              <a:t>equitable access</a:t>
            </a:r>
            <a:r>
              <a:rPr lang="en-GB" b="0" i="0" dirty="0">
                <a:solidFill>
                  <a:srgbClr val="000000"/>
                </a:solidFill>
                <a:effectLst/>
                <a:latin typeface="Barlow" panose="00000500000000000000" pitchFamily="2" charset="0"/>
              </a:rPr>
              <a:t> for all patients who wish to register with them. Registration should be available to all patients </a:t>
            </a:r>
            <a:r>
              <a:rPr lang="en-GB" b="1" i="0" dirty="0">
                <a:solidFill>
                  <a:srgbClr val="000000"/>
                </a:solidFill>
                <a:effectLst/>
                <a:latin typeface="Barlow" panose="00000500000000000000" pitchFamily="2" charset="0"/>
              </a:rPr>
              <a:t>every day during opening hours. </a:t>
            </a:r>
            <a:r>
              <a:rPr lang="en-GB" b="0" i="0" dirty="0">
                <a:solidFill>
                  <a:srgbClr val="000000"/>
                </a:solidFill>
                <a:effectLst/>
                <a:latin typeface="Barlow" panose="00000500000000000000" pitchFamily="2" charset="0"/>
              </a:rPr>
              <a:t>Patients should be able to register via a </a:t>
            </a:r>
            <a:r>
              <a:rPr lang="en-GB" b="1" i="0" dirty="0">
                <a:solidFill>
                  <a:srgbClr val="0064B1"/>
                </a:solidFill>
                <a:effectLst/>
                <a:latin typeface="Barlow" panose="00000500000000000000" pitchFamily="2" charset="0"/>
              </a:rPr>
              <a:t>paper form  (new PRF1 form) or online</a:t>
            </a:r>
            <a:r>
              <a:rPr lang="en-GB" b="0" i="0" dirty="0">
                <a:solidFill>
                  <a:srgbClr val="0064B1"/>
                </a:solidFill>
                <a:effectLst/>
                <a:latin typeface="Barlow" panose="00000500000000000000" pitchFamily="2" charset="0"/>
              </a:rPr>
              <a:t> </a:t>
            </a:r>
            <a:r>
              <a:rPr lang="en-GB" b="0" i="0" dirty="0">
                <a:solidFill>
                  <a:srgbClr val="000000"/>
                </a:solidFill>
                <a:effectLst/>
                <a:latin typeface="Barlow" panose="00000500000000000000" pitchFamily="2" charset="0"/>
              </a:rPr>
              <a:t>and this should be made clear</a:t>
            </a:r>
            <a:br>
              <a:rPr lang="en-GB" b="0" i="0" dirty="0">
                <a:solidFill>
                  <a:srgbClr val="000000"/>
                </a:solidFill>
                <a:effectLst/>
                <a:latin typeface="Barlow" panose="00000500000000000000" pitchFamily="2" charset="0"/>
              </a:rPr>
            </a:br>
            <a:r>
              <a:rPr lang="en-GB" sz="1050" b="0" i="1" dirty="0">
                <a:solidFill>
                  <a:srgbClr val="000000"/>
                </a:solidFill>
                <a:effectLst/>
                <a:latin typeface="Barlow" panose="00000500000000000000" pitchFamily="2" charset="0"/>
              </a:rPr>
              <a:t>(The GMS1 form is being phased out and will not be available to order from the PCSE website from 31 October 2024)</a:t>
            </a:r>
          </a:p>
          <a:p>
            <a:pPr marL="285750" indent="-285750" algn="l" fontAlgn="base">
              <a:buFont typeface="Arial" panose="020B0604020202020204" pitchFamily="34" charset="0"/>
              <a:buChar char="•"/>
            </a:pPr>
            <a:r>
              <a:rPr lang="en-GB" sz="1200" b="1" i="0" dirty="0">
                <a:solidFill>
                  <a:srgbClr val="0064B1"/>
                </a:solidFill>
                <a:effectLst/>
                <a:latin typeface="Barlow" panose="00000500000000000000" pitchFamily="2" charset="0"/>
              </a:rPr>
              <a:t>Anyone</a:t>
            </a:r>
            <a:r>
              <a:rPr lang="en-GB" sz="1200" b="1" i="0" dirty="0">
                <a:solidFill>
                  <a:srgbClr val="000000"/>
                </a:solidFill>
                <a:effectLst/>
                <a:latin typeface="Barlow" panose="00000500000000000000" pitchFamily="2" charset="0"/>
              </a:rPr>
              <a:t> </a:t>
            </a:r>
            <a:r>
              <a:rPr lang="en-GB" sz="1200" b="0" i="0" dirty="0">
                <a:solidFill>
                  <a:srgbClr val="000000"/>
                </a:solidFill>
                <a:effectLst/>
                <a:latin typeface="Barlow" panose="00000500000000000000" pitchFamily="2" charset="0"/>
              </a:rPr>
              <a:t>in England may register and consult with a GP </a:t>
            </a:r>
            <a:r>
              <a:rPr lang="en-GB" sz="1200" b="1" i="0" dirty="0">
                <a:solidFill>
                  <a:srgbClr val="0064B1"/>
                </a:solidFill>
                <a:effectLst/>
                <a:latin typeface="Barlow" panose="00000500000000000000" pitchFamily="2" charset="0"/>
              </a:rPr>
              <a:t>without charge.</a:t>
            </a:r>
            <a:endParaRPr lang="en-GB" sz="1200" b="0" i="0" dirty="0">
              <a:solidFill>
                <a:srgbClr val="0064B1"/>
              </a:solidFill>
              <a:effectLst/>
              <a:latin typeface="Barlow" panose="00000500000000000000" pitchFamily="2" charset="0"/>
            </a:endParaRPr>
          </a:p>
          <a:p>
            <a:pPr marL="285750" indent="-285750" algn="l" fontAlgn="base">
              <a:buFont typeface="Arial" panose="020B0604020202020204" pitchFamily="34" charset="0"/>
              <a:buChar char="•"/>
            </a:pPr>
            <a:r>
              <a:rPr lang="en-GB" sz="1200" b="0" i="0" dirty="0">
                <a:solidFill>
                  <a:srgbClr val="000000"/>
                </a:solidFill>
                <a:effectLst/>
                <a:latin typeface="Barlow" panose="00000500000000000000" pitchFamily="2" charset="0"/>
              </a:rPr>
              <a:t>This includes all asylum seekers and refugees, overseas visitors, students, people on work visas and those who are homeless, </a:t>
            </a:r>
            <a:r>
              <a:rPr lang="en-GB" sz="1200" b="1" i="0" dirty="0">
                <a:solidFill>
                  <a:srgbClr val="0064B1"/>
                </a:solidFill>
                <a:effectLst/>
                <a:latin typeface="Barlow" panose="00000500000000000000" pitchFamily="2" charset="0"/>
              </a:rPr>
              <a:t>whether lawfully in the UK or not</a:t>
            </a:r>
            <a:r>
              <a:rPr lang="en-GB" sz="1200" b="0" i="0" dirty="0">
                <a:solidFill>
                  <a:srgbClr val="000000"/>
                </a:solidFill>
                <a:effectLst/>
                <a:latin typeface="Barlow" panose="00000500000000000000" pitchFamily="2" charset="0"/>
              </a:rPr>
              <a:t>, are eligible to register with a GP practice.</a:t>
            </a:r>
          </a:p>
          <a:p>
            <a:pPr marL="285750" indent="-285750" algn="l" fontAlgn="base">
              <a:buFont typeface="Arial" panose="020B0604020202020204" pitchFamily="34" charset="0"/>
              <a:buChar char="•"/>
            </a:pPr>
            <a:r>
              <a:rPr lang="en-GB" sz="1200" b="0" i="0" dirty="0">
                <a:solidFill>
                  <a:srgbClr val="000000"/>
                </a:solidFill>
                <a:effectLst/>
                <a:latin typeface="Barlow" panose="00000500000000000000" pitchFamily="2" charset="0"/>
              </a:rPr>
              <a:t>A patient does not need to be ‘ordinarily resident’ in England to be eligible for NHS primary medical care (this only applies for secondary care).</a:t>
            </a:r>
          </a:p>
          <a:p>
            <a:pPr marL="285750" indent="-285750" algn="l" fontAlgn="base">
              <a:buFont typeface="Arial" panose="020B0604020202020204" pitchFamily="34" charset="0"/>
              <a:buChar char="•"/>
            </a:pPr>
            <a:r>
              <a:rPr lang="en-GB" i="0" dirty="0">
                <a:effectLst/>
                <a:latin typeface="Barlow" panose="00000500000000000000" pitchFamily="2" charset="0"/>
              </a:rPr>
              <a:t>There is </a:t>
            </a:r>
            <a:r>
              <a:rPr lang="en-GB" b="1" i="0" dirty="0">
                <a:solidFill>
                  <a:srgbClr val="0064B1"/>
                </a:solidFill>
                <a:effectLst/>
                <a:latin typeface="Barlow" panose="00000500000000000000" pitchFamily="2" charset="0"/>
              </a:rPr>
              <a:t>no regulatory requirement </a:t>
            </a:r>
            <a:r>
              <a:rPr lang="en-GB" i="0" dirty="0">
                <a:effectLst/>
                <a:latin typeface="Barlow" panose="00000500000000000000" pitchFamily="2" charset="0"/>
              </a:rPr>
              <a:t>to prove identity, address, immigration status or the provision of an NHS number in order to register</a:t>
            </a:r>
          </a:p>
          <a:p>
            <a:pPr marL="285750" indent="-285750" algn="l" fontAlgn="base">
              <a:buFont typeface="Arial" panose="020B0604020202020204" pitchFamily="34" charset="0"/>
              <a:buChar char="•"/>
            </a:pPr>
            <a:r>
              <a:rPr lang="en-GB" i="0" dirty="0">
                <a:effectLst/>
                <a:latin typeface="Barlow" panose="00000500000000000000" pitchFamily="2" charset="0"/>
              </a:rPr>
              <a:t>Lack of proof of address/ID “would not be considered reasonable grounds to refuse to register a patient” or withhold appointments.</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An alternative address can be used for people with no fixed address or who are afraid to share their address.</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This is a </a:t>
            </a:r>
            <a:r>
              <a:rPr lang="en-GB" b="1" i="0" dirty="0">
                <a:solidFill>
                  <a:srgbClr val="0064B1"/>
                </a:solidFill>
                <a:effectLst/>
                <a:latin typeface="Barlow" panose="00000500000000000000" pitchFamily="2" charset="0"/>
              </a:rPr>
              <a:t>"care of" address </a:t>
            </a:r>
            <a:r>
              <a:rPr lang="en-GB" b="0" i="0" dirty="0">
                <a:solidFill>
                  <a:srgbClr val="000000"/>
                </a:solidFill>
                <a:effectLst/>
                <a:latin typeface="Barlow" panose="00000500000000000000" pitchFamily="2" charset="0"/>
              </a:rPr>
              <a:t>which can be the practice address or another address such as a place of worship or community centre, or an address which the local authority has provided to the patient to use.</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Practices should try to ensure they have a way of contacting the patient if they need to (for example with test results)</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There are very limited circumstances in which registration can be refused: if a practice is not taking on new patients (agreed with commissioners), only accepting patients in the practice boundary, or other exceptional circumstances Any registration refusals should be recorded, communicated to patients and made available to commissioners on request.</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In some cases a prospective patient may not know how long they will reside in an area. People seeking asylum housed in Home Office commissioned “initial” accommodation may be accommodated in these settings for extended periods of time.</a:t>
            </a:r>
          </a:p>
          <a:p>
            <a:pPr marL="285750" indent="-285750" algn="l" fontAlgn="base">
              <a:buFont typeface="Arial" panose="020B0604020202020204" pitchFamily="34" charset="0"/>
              <a:buChar char="•"/>
            </a:pPr>
            <a:r>
              <a:rPr lang="en-GB" b="1" i="0" dirty="0">
                <a:solidFill>
                  <a:srgbClr val="0064B1"/>
                </a:solidFill>
                <a:effectLst/>
                <a:latin typeface="Barlow" panose="00000500000000000000" pitchFamily="2" charset="0"/>
              </a:rPr>
              <a:t>“…where there is uncertainty over the length of time that a patient may be residing in an area, but this is likely to be months rather than weeks, NHS England advises that the patient should be registered as a permanent patient.”</a:t>
            </a:r>
            <a:endParaRPr lang="en-GB" b="0" i="0" dirty="0">
              <a:solidFill>
                <a:srgbClr val="0064B1"/>
              </a:solidFill>
              <a:effectLst/>
              <a:latin typeface="Barlow" panose="00000500000000000000" pitchFamily="2" charset="0"/>
            </a:endParaRP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This is important for continuity of care, ongoing medical records and to generate an NHS number if patients do not have one already.</a:t>
            </a:r>
          </a:p>
          <a:p>
            <a:endParaRPr lang="en-GB" dirty="0"/>
          </a:p>
        </p:txBody>
      </p:sp>
      <p:sp>
        <p:nvSpPr>
          <p:cNvPr id="4" name="Slide Number Placeholder 3"/>
          <p:cNvSpPr>
            <a:spLocks noGrp="1"/>
          </p:cNvSpPr>
          <p:nvPr>
            <p:ph type="sldNum" sz="quarter" idx="5"/>
          </p:nvPr>
        </p:nvSpPr>
        <p:spPr/>
        <p:txBody>
          <a:bodyPr/>
          <a:lstStyle/>
          <a:p>
            <a:fld id="{61402062-DE1F-4651-9BD9-B68D545EF62E}" type="slidenum">
              <a:rPr lang="en-GB" smtClean="0"/>
              <a:t>14</a:t>
            </a:fld>
            <a:endParaRPr lang="en-GB"/>
          </a:p>
        </p:txBody>
      </p:sp>
    </p:spTree>
    <p:extLst>
      <p:ext uri="{BB962C8B-B14F-4D97-AF65-F5344CB8AC3E}">
        <p14:creationId xmlns:p14="http://schemas.microsoft.com/office/powerpoint/2010/main" val="409810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6DB5-AD79-B8B2-84F4-6DC455106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D8DCC-307B-F3BA-C8B1-6A68E88BB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A1E52-1F3F-BBE3-FB9E-F2538E0962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9092B0B-3DBA-1E79-544C-C07D1B50FA15}"/>
              </a:ext>
            </a:extLst>
          </p:cNvPr>
          <p:cNvSpPr>
            <a:spLocks noGrp="1"/>
          </p:cNvSpPr>
          <p:nvPr>
            <p:ph type="sldNum" sz="quarter" idx="5"/>
          </p:nvPr>
        </p:nvSpPr>
        <p:spPr/>
        <p:txBody>
          <a:bodyPr/>
          <a:lstStyle/>
          <a:p>
            <a:fld id="{61402062-DE1F-4651-9BD9-B68D545EF62E}" type="slidenum">
              <a:rPr lang="en-GB" smtClean="0"/>
              <a:t>15</a:t>
            </a:fld>
            <a:endParaRPr lang="en-GB"/>
          </a:p>
        </p:txBody>
      </p:sp>
    </p:spTree>
    <p:extLst>
      <p:ext uri="{BB962C8B-B14F-4D97-AF65-F5344CB8AC3E}">
        <p14:creationId xmlns:p14="http://schemas.microsoft.com/office/powerpoint/2010/main" val="3303085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DEC365F-29BB-C4BC-3951-97C2AD3EC7A4}"/>
              </a:ext>
            </a:extLst>
          </p:cNvPr>
          <p:cNvSpPr>
            <a:spLocks noGrp="1"/>
          </p:cNvSpPr>
          <p:nvPr>
            <p:ph type="body" idx="1"/>
          </p:nvPr>
        </p:nvSpPr>
        <p:spPr/>
        <p:txBody>
          <a:bodyPr/>
          <a:lstStyle/>
          <a:p>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FA0B545-CA8C-BB45-384C-FEECB1E90A94}"/>
              </a:ext>
            </a:extLst>
          </p:cNvPr>
          <p:cNvSpPr>
            <a:spLocks noGrp="1"/>
          </p:cNvSpPr>
          <p:nvPr>
            <p:ph type="body" idx="1"/>
          </p:nvPr>
        </p:nvSpPr>
        <p:spPr/>
        <p:txBody>
          <a:bodyPr/>
          <a:lstStyle/>
          <a:p>
            <a:pPr marL="171450" indent="-171450">
              <a:buFont typeface="Arial" panose="020B0604020202020204" pitchFamily="34" charset="0"/>
              <a:buChar char="•"/>
            </a:pPr>
            <a:endParaRPr lang="en-GB" dirty="0"/>
          </a:p>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fld id="{61402062-DE1F-4651-9BD9-B68D545EF62E}" type="slidenum">
              <a:rPr lang="en-GB" smtClean="0"/>
              <a:t>3</a:t>
            </a:fld>
            <a:endParaRPr lang="en-GB"/>
          </a:p>
        </p:txBody>
      </p:sp>
    </p:spTree>
    <p:extLst>
      <p:ext uri="{BB962C8B-B14F-4D97-AF65-F5344CB8AC3E}">
        <p14:creationId xmlns:p14="http://schemas.microsoft.com/office/powerpoint/2010/main" val="1258150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F42E5-402A-7B31-A1DF-A432471FF6CD}"/>
            </a:ext>
          </a:extLst>
        </p:cNvPr>
        <p:cNvGrpSpPr/>
        <p:nvPr/>
      </p:nvGrpSpPr>
      <p:grpSpPr>
        <a:xfrm>
          <a:off x="0" y="0"/>
          <a:ext cx="0" cy="0"/>
          <a:chOff x="0" y="0"/>
          <a:chExt cx="0" cy="0"/>
        </a:xfrm>
      </p:grpSpPr>
    </p:spTree>
    <p:extLst>
      <p:ext uri="{BB962C8B-B14F-4D97-AF65-F5344CB8AC3E}">
        <p14:creationId xmlns:p14="http://schemas.microsoft.com/office/powerpoint/2010/main" val="998002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4EBE-260A-D790-7C4F-15125C39DA7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8B4310B-3C1F-B115-5CA1-0F08CC02B5A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33069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53B29-85A2-E185-ADEE-A6E58EC8F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B003D-D4A4-945C-D411-FF8055960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5D42A-5FBB-617A-E1C6-0AF2C6C53520}"/>
              </a:ext>
            </a:extLst>
          </p:cNvPr>
          <p:cNvSpPr>
            <a:spLocks noGrp="1"/>
          </p:cNvSpPr>
          <p:nvPr>
            <p:ph type="body" idx="1"/>
          </p:nvPr>
        </p:nvSpPr>
        <p:spPr/>
        <p:txBody>
          <a:bodyPr/>
          <a:lstStyle/>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1FF43C5-2A32-B3D6-60C7-CBEF4C0C3228}"/>
              </a:ext>
            </a:extLst>
          </p:cNvPr>
          <p:cNvSpPr>
            <a:spLocks noGrp="1"/>
          </p:cNvSpPr>
          <p:nvPr>
            <p:ph type="sldNum" sz="quarter" idx="5"/>
          </p:nvPr>
        </p:nvSpPr>
        <p:spPr/>
        <p:txBody>
          <a:bodyPr/>
          <a:lstStyle/>
          <a:p>
            <a:fld id="{61402062-DE1F-4651-9BD9-B68D545EF62E}" type="slidenum">
              <a:rPr lang="en-GB" smtClean="0"/>
              <a:t>24</a:t>
            </a:fld>
            <a:endParaRPr lang="en-GB"/>
          </a:p>
        </p:txBody>
      </p:sp>
    </p:spTree>
    <p:extLst>
      <p:ext uri="{BB962C8B-B14F-4D97-AF65-F5344CB8AC3E}">
        <p14:creationId xmlns:p14="http://schemas.microsoft.com/office/powerpoint/2010/main" val="704498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AB36-9D4C-3A9D-F017-8483155DF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E8415-AD4E-6E89-8603-F206B9579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D20FA-7162-5CDD-3B0B-954AE14210BC}"/>
              </a:ext>
            </a:extLst>
          </p:cNvPr>
          <p:cNvSpPr>
            <a:spLocks noGrp="1"/>
          </p:cNvSpPr>
          <p:nvPr>
            <p:ph type="body"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DCC81C59-9321-37FE-45CE-DFAB518FD7D5}"/>
              </a:ext>
            </a:extLst>
          </p:cNvPr>
          <p:cNvSpPr>
            <a:spLocks noGrp="1"/>
          </p:cNvSpPr>
          <p:nvPr>
            <p:ph type="sldNum" sz="quarter" idx="5"/>
          </p:nvPr>
        </p:nvSpPr>
        <p:spPr/>
        <p:txBody>
          <a:bodyPr/>
          <a:lstStyle/>
          <a:p>
            <a:fld id="{61402062-DE1F-4651-9BD9-B68D545EF62E}" type="slidenum">
              <a:rPr lang="en-GB" smtClean="0"/>
              <a:t>25</a:t>
            </a:fld>
            <a:endParaRPr lang="en-GB"/>
          </a:p>
        </p:txBody>
      </p:sp>
    </p:spTree>
    <p:extLst>
      <p:ext uri="{BB962C8B-B14F-4D97-AF65-F5344CB8AC3E}">
        <p14:creationId xmlns:p14="http://schemas.microsoft.com/office/powerpoint/2010/main" val="692527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AB36-9D4C-3A9D-F017-8483155DF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E8415-AD4E-6E89-8603-F206B9579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D20FA-7162-5CDD-3B0B-954AE14210BC}"/>
              </a:ext>
            </a:extLst>
          </p:cNvPr>
          <p:cNvSpPr>
            <a:spLocks noGrp="1"/>
          </p:cNvSpPr>
          <p:nvPr>
            <p:ph type="body"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DCC81C59-9321-37FE-45CE-DFAB518FD7D5}"/>
              </a:ext>
            </a:extLst>
          </p:cNvPr>
          <p:cNvSpPr>
            <a:spLocks noGrp="1"/>
          </p:cNvSpPr>
          <p:nvPr>
            <p:ph type="sldNum" sz="quarter" idx="5"/>
          </p:nvPr>
        </p:nvSpPr>
        <p:spPr/>
        <p:txBody>
          <a:bodyPr/>
          <a:lstStyle/>
          <a:p>
            <a:fld id="{61402062-DE1F-4651-9BD9-B68D545EF62E}" type="slidenum">
              <a:rPr lang="en-GB" smtClean="0"/>
              <a:t>26</a:t>
            </a:fld>
            <a:endParaRPr lang="en-GB"/>
          </a:p>
        </p:txBody>
      </p:sp>
    </p:spTree>
    <p:extLst>
      <p:ext uri="{BB962C8B-B14F-4D97-AF65-F5344CB8AC3E}">
        <p14:creationId xmlns:p14="http://schemas.microsoft.com/office/powerpoint/2010/main" val="4137545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8F3B3-6000-89B8-BF92-0C63D3D98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0CB7B-9AEE-A7E0-CA84-EF8953511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98B07-0474-E1A9-8E9B-B617BD91AB50}"/>
              </a:ext>
            </a:extLst>
          </p:cNvPr>
          <p:cNvSpPr>
            <a:spLocks noGrp="1"/>
          </p:cNvSpPr>
          <p:nvPr>
            <p:ph type="body" idx="1"/>
          </p:nvPr>
        </p:nvSpPr>
        <p:spPr/>
        <p:txBody>
          <a:bodyPr/>
          <a:lstStyle/>
          <a:p>
            <a:pPr marL="171450" indent="-171450">
              <a:buFont typeface="Arial" panose="020B0604020202020204" pitchFamily="34" charset="0"/>
              <a:buChar char="•"/>
            </a:pPr>
            <a:endParaRPr lang="en-GB" sz="1200" i="1" dirty="0">
              <a:solidFill>
                <a:schemeClr val="accent6"/>
              </a:solidFill>
            </a:endParaRPr>
          </a:p>
        </p:txBody>
      </p:sp>
      <p:sp>
        <p:nvSpPr>
          <p:cNvPr id="4" name="Slide Number Placeholder 3">
            <a:extLst>
              <a:ext uri="{FF2B5EF4-FFF2-40B4-BE49-F238E27FC236}">
                <a16:creationId xmlns:a16="http://schemas.microsoft.com/office/drawing/2014/main" id="{7518B866-C703-F009-B968-CE7AB44C6DC7}"/>
              </a:ext>
            </a:extLst>
          </p:cNvPr>
          <p:cNvSpPr>
            <a:spLocks noGrp="1"/>
          </p:cNvSpPr>
          <p:nvPr>
            <p:ph type="sldNum" sz="quarter" idx="5"/>
          </p:nvPr>
        </p:nvSpPr>
        <p:spPr/>
        <p:txBody>
          <a:bodyPr/>
          <a:lstStyle/>
          <a:p>
            <a:fld id="{61402062-DE1F-4651-9BD9-B68D545EF62E}" type="slidenum">
              <a:rPr lang="en-GB" smtClean="0"/>
              <a:t>27</a:t>
            </a:fld>
            <a:endParaRPr lang="en-GB"/>
          </a:p>
        </p:txBody>
      </p:sp>
    </p:spTree>
    <p:extLst>
      <p:ext uri="{BB962C8B-B14F-4D97-AF65-F5344CB8AC3E}">
        <p14:creationId xmlns:p14="http://schemas.microsoft.com/office/powerpoint/2010/main" val="3472499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039E6-3233-8E17-9978-85D394709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83D59-B4B6-FA77-1187-BCB7DA2EEB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795BF-CC27-DBC7-2456-9E1B09522983}"/>
              </a:ext>
            </a:extLst>
          </p:cNvPr>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bg1"/>
                </a:solidFill>
                <a:latin typeface="+mj-lt"/>
              </a:rPr>
              <a:t>Refugees – asylum, humanitarian protection and temporary protection including appeals not determined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j-lt"/>
              </a:rPr>
              <a:t>Refused asylum seekers are exempt in Scotland and Wales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005CA7"/>
                </a:solidFill>
                <a:latin typeface="Barlow" panose="00000500000000000000" pitchFamily="2" charset="0"/>
                <a:ea typeface="Helvetica Neue" charset="0"/>
                <a:cs typeface="Helvetica Neue" charset="0"/>
              </a:rPr>
              <a:t>Refused asylum seekers </a:t>
            </a:r>
            <a:r>
              <a:rPr lang="en-GB" sz="1200" dirty="0">
                <a:solidFill>
                  <a:srgbClr val="F37321"/>
                </a:solidFill>
                <a:latin typeface="Barlow" panose="00000500000000000000" pitchFamily="2" charset="0"/>
                <a:ea typeface="Helvetica Neue" charset="0"/>
                <a:cs typeface="Helvetica Neue" charset="0"/>
              </a:rPr>
              <a:t>receiving “section 4” support (</a:t>
            </a:r>
            <a:r>
              <a:rPr lang="en-GB" sz="1200" i="1" dirty="0">
                <a:solidFill>
                  <a:srgbClr val="F37321"/>
                </a:solidFill>
                <a:latin typeface="Barlow" panose="00000500000000000000" pitchFamily="2" charset="0"/>
                <a:ea typeface="Helvetica Neue" charset="0"/>
                <a:cs typeface="Helvetica Neue" charset="0"/>
              </a:rPr>
              <a:t>those destitute and prevented from returning to country of origin), section 21 local authority support, or support under section 1 of Care Act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Barlow" panose="00000500000000000000" pitchFamily="2" charset="0"/>
                <a:ea typeface="Helvetica Neue" charset="0"/>
                <a:cs typeface="Helvetica Neue" charset="0"/>
              </a:rPr>
              <a:t>Victims or suspected victims of </a:t>
            </a:r>
            <a:r>
              <a:rPr lang="en-GB" sz="1200" b="1" dirty="0">
                <a:solidFill>
                  <a:srgbClr val="005CA7"/>
                </a:solidFill>
                <a:latin typeface="Barlow" panose="00000500000000000000" pitchFamily="2" charset="0"/>
                <a:ea typeface="Helvetica Neue" charset="0"/>
                <a:cs typeface="Helvetica Neue" charset="0"/>
              </a:rPr>
              <a:t>modern slavery </a:t>
            </a:r>
            <a:r>
              <a:rPr lang="en-GB" sz="1200" dirty="0">
                <a:solidFill>
                  <a:srgbClr val="F37321"/>
                </a:solidFill>
                <a:latin typeface="Barlow" panose="00000500000000000000" pitchFamily="2" charset="0"/>
                <a:ea typeface="Helvetica Neue" charset="0"/>
                <a:cs typeface="Helvetica Neue" charset="0"/>
              </a:rPr>
              <a:t>determined by the Home Office/Human Trafficking Centre (and their dependents) – more on this later</a:t>
            </a:r>
            <a:endParaRPr lang="en-GB" dirty="0">
              <a:latin typeface="+mj-lt"/>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j-lt"/>
              </a:rPr>
              <a:t>Section 4 support - </a:t>
            </a:r>
            <a:r>
              <a:rPr lang="en-GB" sz="1200" i="1" kern="100" dirty="0">
                <a:solidFill>
                  <a:schemeClr val="accent2"/>
                </a:solidFill>
                <a:ea typeface="Calibri" panose="020F0502020204030204" pitchFamily="34" charset="0"/>
                <a:cs typeface="Calibri" panose="020F0502020204030204" pitchFamily="34" charset="0"/>
              </a:rPr>
              <a:t>refused asylum seekers </a:t>
            </a:r>
            <a:r>
              <a:rPr lang="en-GB" sz="1200" b="0" i="1" dirty="0">
                <a:solidFill>
                  <a:schemeClr val="accent2"/>
                </a:solidFill>
                <a:effectLst/>
              </a:rPr>
              <a:t>making arrangements for a voluntary departure or there is another temporary barrier to leaving the UK</a:t>
            </a:r>
            <a:endParaRPr lang="en-GB" dirty="0">
              <a:latin typeface="+mj-lt"/>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j-lt"/>
              </a:rPr>
              <a:t>Children under 18 are not automatically exempt – the person with parental responsibility is liable for the charge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rgbClr val="4472C4"/>
                </a:solidFill>
                <a:latin typeface="Calibri" panose="020F0502020204030204"/>
              </a:rPr>
              <a:t>If the person is coming to the UK on a temporary stay of more than 6 months may be required to pay an immigration health surcharge at the time of your visa application.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2252F"/>
                </a:solidFill>
                <a:effectLst/>
                <a:latin typeface="zagma-vf"/>
              </a:rPr>
              <a:t>£1,035 from £600 (recent increase for the Immigration Health Surcharge)</a:t>
            </a:r>
            <a:endParaRPr lang="en-GB" dirty="0">
              <a:latin typeface="+mj-lt"/>
            </a:endParaRPr>
          </a:p>
        </p:txBody>
      </p:sp>
      <p:sp>
        <p:nvSpPr>
          <p:cNvPr id="4" name="Slide Number Placeholder 3">
            <a:extLst>
              <a:ext uri="{FF2B5EF4-FFF2-40B4-BE49-F238E27FC236}">
                <a16:creationId xmlns:a16="http://schemas.microsoft.com/office/drawing/2014/main" id="{AD9373FE-9A73-E923-4641-1A013D9D8794}"/>
              </a:ext>
            </a:extLst>
          </p:cNvPr>
          <p:cNvSpPr>
            <a:spLocks noGrp="1"/>
          </p:cNvSpPr>
          <p:nvPr>
            <p:ph type="sldNum" sz="quarter" idx="5"/>
          </p:nvPr>
        </p:nvSpPr>
        <p:spPr/>
        <p:txBody>
          <a:bodyPr/>
          <a:lstStyle/>
          <a:p>
            <a:fld id="{61402062-DE1F-4651-9BD9-B68D545EF62E}" type="slidenum">
              <a:rPr lang="en-GB" smtClean="0"/>
              <a:t>28</a:t>
            </a:fld>
            <a:endParaRPr lang="en-GB"/>
          </a:p>
        </p:txBody>
      </p:sp>
    </p:spTree>
    <p:extLst>
      <p:ext uri="{BB962C8B-B14F-4D97-AF65-F5344CB8AC3E}">
        <p14:creationId xmlns:p14="http://schemas.microsoft.com/office/powerpoint/2010/main" val="3535280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050D-01B3-9392-6694-FFB1E46F1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92932-3DE9-1EED-D694-284E447F9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065DF-224D-B7E6-BE70-02F4C0629E03}"/>
              </a:ext>
            </a:extLst>
          </p:cNvPr>
          <p:cNvSpPr>
            <a:spLocks noGrp="1"/>
          </p:cNvSpPr>
          <p:nvPr>
            <p:ph type="body" idx="1"/>
          </p:nvPr>
        </p:nvSpPr>
        <p:spPr/>
        <p:txBody>
          <a:bodyPr/>
          <a:lstStyle/>
          <a:p>
            <a:pPr marL="342900" indent="-342900">
              <a:spcAft>
                <a:spcPts val="600"/>
              </a:spcAft>
              <a:buClr>
                <a:srgbClr val="005CA7"/>
              </a:buClr>
              <a:buFont typeface="Arial" panose="020B0604020202020204" pitchFamily="34" charset="0"/>
              <a:buChar char="•"/>
              <a:defRPr/>
            </a:pPr>
            <a:r>
              <a:rPr lang="en-GB" sz="1200" b="1" dirty="0">
                <a:solidFill>
                  <a:srgbClr val="005B9C"/>
                </a:solidFill>
                <a:latin typeface="Barlow" panose="00000500000000000000" pitchFamily="2" charset="0"/>
                <a:ea typeface="Helvetica Neue" charset="0"/>
                <a:cs typeface="Helvetica Neue" charset="0"/>
              </a:rPr>
              <a:t>Accident and emergency </a:t>
            </a:r>
            <a:r>
              <a:rPr lang="en-GB" sz="1200" dirty="0">
                <a:latin typeface="Barlow" panose="00000500000000000000" pitchFamily="2" charset="0"/>
                <a:ea typeface="Helvetica Neue" charset="0"/>
                <a:cs typeface="Helvetica Neue" charset="0"/>
              </a:rPr>
              <a:t>services</a:t>
            </a:r>
            <a:r>
              <a:rPr lang="en-GB" sz="1050" dirty="0">
                <a:solidFill>
                  <a:srgbClr val="005B9C"/>
                </a:solidFill>
                <a:latin typeface="Barlow" panose="00000500000000000000" pitchFamily="2" charset="0"/>
                <a:ea typeface="Helvetica Neue" charset="0"/>
                <a:cs typeface="Helvetica Neue" charset="0"/>
              </a:rPr>
              <a:t> </a:t>
            </a:r>
            <a:r>
              <a:rPr lang="en-GB" sz="1050" dirty="0">
                <a:solidFill>
                  <a:srgbClr val="F37321"/>
                </a:solidFill>
                <a:latin typeface="Barlow" panose="00000500000000000000" pitchFamily="2" charset="0"/>
                <a:ea typeface="Helvetica Neue" charset="0"/>
                <a:cs typeface="Helvetica Neue" charset="0"/>
              </a:rPr>
              <a:t>(A&amp;E, walk in clinics, urgent care, minor injuries, </a:t>
            </a:r>
            <a:r>
              <a:rPr lang="en-GB" sz="1050" dirty="0" err="1">
                <a:solidFill>
                  <a:srgbClr val="F37321"/>
                </a:solidFill>
                <a:latin typeface="Barlow" panose="00000500000000000000" pitchFamily="2" charset="0"/>
                <a:ea typeface="Helvetica Neue" charset="0"/>
                <a:cs typeface="Helvetica Neue" charset="0"/>
              </a:rPr>
              <a:t>amblulance</a:t>
            </a:r>
            <a:r>
              <a:rPr lang="en-GB" sz="1050" dirty="0">
                <a:solidFill>
                  <a:srgbClr val="F37321"/>
                </a:solidFill>
                <a:latin typeface="Barlow" panose="00000500000000000000" pitchFamily="2" charset="0"/>
                <a:ea typeface="Helvetica Neue" charset="0"/>
                <a:cs typeface="Helvetica Neue" charset="0"/>
              </a:rPr>
              <a:t> services) prior to admission, including investigations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b="0" i="0" dirty="0">
                <a:solidFill>
                  <a:srgbClr val="111111"/>
                </a:solidFill>
                <a:effectLst/>
                <a:latin typeface="Helvetica Now"/>
              </a:rPr>
              <a:t>A&amp;E – </a:t>
            </a:r>
            <a:r>
              <a:rPr lang="en-GB" sz="1050" dirty="0"/>
              <a:t>It </a:t>
            </a:r>
            <a:r>
              <a:rPr lang="en-GB" sz="1050" b="1" dirty="0"/>
              <a:t>does not include </a:t>
            </a:r>
            <a:r>
              <a:rPr lang="en-GB" sz="1050" dirty="0"/>
              <a:t>those emergency services provided after the overseas visitor has been accepted as an inpatient or at a follow-up outpatient appointment. </a:t>
            </a:r>
            <a:endParaRPr lang="en-GB" sz="1050" b="0" i="0" dirty="0">
              <a:solidFill>
                <a:srgbClr val="111111"/>
              </a:solidFill>
              <a:effectLst/>
              <a:latin typeface="Helvetica Now"/>
            </a:endParaRPr>
          </a:p>
          <a:p>
            <a:pPr marL="171450" indent="-171450">
              <a:buFont typeface="Arial" panose="020B0604020202020204" pitchFamily="34" charset="0"/>
              <a:buChar char="•"/>
            </a:pPr>
            <a:r>
              <a:rPr lang="en-GB" sz="1050" b="0" i="0" dirty="0">
                <a:solidFill>
                  <a:srgbClr val="111111"/>
                </a:solidFill>
                <a:effectLst/>
                <a:latin typeface="Helvetica Now"/>
              </a:rPr>
              <a:t>This applies irrespective of where the violence took place, provided that a patient had not travelled to the UK solely to obtain treatment</a:t>
            </a:r>
            <a:endParaRPr lang="en-GB" sz="1050" dirty="0">
              <a:solidFill>
                <a:srgbClr val="F37321"/>
              </a:solidFill>
              <a:latin typeface="Barlow" panose="00000500000000000000" pitchFamily="2" charset="0"/>
              <a:ea typeface="Helvetica Neue" charset="0"/>
              <a:cs typeface="Helvetica Neue" charset="0"/>
            </a:endParaRPr>
          </a:p>
          <a:p>
            <a:pPr marL="342900" indent="-342900">
              <a:spcAft>
                <a:spcPts val="600"/>
              </a:spcAft>
              <a:buClr>
                <a:srgbClr val="005CA7"/>
              </a:buClr>
              <a:buFont typeface="Arial" panose="020B0604020202020204" pitchFamily="34" charset="0"/>
              <a:buChar char="•"/>
              <a:defRPr/>
            </a:pPr>
            <a:r>
              <a:rPr lang="en-GB" sz="1200" dirty="0">
                <a:latin typeface="Barlow" panose="00000500000000000000" pitchFamily="2" charset="0"/>
                <a:ea typeface="Helvetica Neue" charset="0"/>
                <a:cs typeface="Helvetica Neue" charset="0"/>
              </a:rPr>
              <a:t>Diagnosis of some </a:t>
            </a:r>
            <a:r>
              <a:rPr lang="en-GB" sz="1200" b="1" dirty="0">
                <a:solidFill>
                  <a:srgbClr val="005B9C"/>
                </a:solidFill>
                <a:latin typeface="Barlow" panose="00000500000000000000" pitchFamily="2" charset="0"/>
                <a:ea typeface="Helvetica Neue" charset="0"/>
                <a:cs typeface="Helvetica Neue" charset="0"/>
              </a:rPr>
              <a:t>communicable disease </a:t>
            </a:r>
            <a:r>
              <a:rPr lang="en-GB" sz="1000" dirty="0">
                <a:solidFill>
                  <a:srgbClr val="F37321"/>
                </a:solidFill>
                <a:latin typeface="Barlow" panose="00000500000000000000" pitchFamily="2" charset="0"/>
                <a:ea typeface="Helvetica Neue" charset="0"/>
                <a:cs typeface="Helvetica Neue" charset="0"/>
              </a:rPr>
              <a:t>(e.g. HIV, TB) – routine screening and vaccinations but not treatment of secondary illnesses associated with infection</a:t>
            </a:r>
          </a:p>
          <a:p>
            <a:pPr marL="342900" indent="-342900">
              <a:spcAft>
                <a:spcPts val="600"/>
              </a:spcAft>
              <a:buClr>
                <a:srgbClr val="005CA7"/>
              </a:buClr>
              <a:buFont typeface="Arial" panose="020B0604020202020204" pitchFamily="34" charset="0"/>
              <a:buChar char="•"/>
              <a:defRPr/>
            </a:pPr>
            <a:r>
              <a:rPr lang="en-GB" sz="1200" dirty="0">
                <a:latin typeface="Barlow" panose="00000500000000000000" pitchFamily="2" charset="0"/>
                <a:ea typeface="Helvetica Neue" charset="0"/>
                <a:cs typeface="Helvetica Neue" charset="0"/>
              </a:rPr>
              <a:t>Screening, diagnosis and treatment of </a:t>
            </a:r>
            <a:r>
              <a:rPr lang="en-GB" sz="1200" b="1" dirty="0">
                <a:solidFill>
                  <a:srgbClr val="005B9C"/>
                </a:solidFill>
                <a:latin typeface="Barlow" panose="00000500000000000000" pitchFamily="2" charset="0"/>
                <a:ea typeface="Helvetica Neue" charset="0"/>
                <a:cs typeface="Helvetica Neue" charset="0"/>
              </a:rPr>
              <a:t>sexually transmitted infections </a:t>
            </a:r>
          </a:p>
          <a:p>
            <a:pPr marL="342900" indent="-342900">
              <a:spcAft>
                <a:spcPts val="600"/>
              </a:spcAft>
              <a:buClr>
                <a:srgbClr val="005CA7"/>
              </a:buClr>
              <a:buFont typeface="Arial" panose="020B0604020202020204" pitchFamily="34" charset="0"/>
              <a:buChar char="•"/>
              <a:defRPr/>
            </a:pPr>
            <a:r>
              <a:rPr lang="en-GB" sz="1200" b="1" dirty="0">
                <a:solidFill>
                  <a:srgbClr val="005B9C"/>
                </a:solidFill>
                <a:latin typeface="Barlow" panose="00000500000000000000" pitchFamily="2" charset="0"/>
                <a:ea typeface="Helvetica Neue" charset="0"/>
                <a:cs typeface="Helvetica Neue" charset="0"/>
              </a:rPr>
              <a:t>Family planning </a:t>
            </a:r>
            <a:r>
              <a:rPr lang="en-GB" sz="1200" dirty="0">
                <a:latin typeface="Barlow" panose="00000500000000000000" pitchFamily="2" charset="0"/>
                <a:ea typeface="Helvetica Neue" charset="0"/>
                <a:cs typeface="Helvetica Neue" charset="0"/>
              </a:rPr>
              <a:t>services</a:t>
            </a:r>
            <a:r>
              <a:rPr lang="en-GB" sz="1050" dirty="0">
                <a:solidFill>
                  <a:srgbClr val="F37321"/>
                </a:solidFill>
                <a:latin typeface="Barlow" panose="00000500000000000000" pitchFamily="2" charset="0"/>
                <a:ea typeface="Helvetica Neue" charset="0"/>
                <a:cs typeface="Helvetica Neue" charset="0"/>
              </a:rPr>
              <a:t> (contraception and advice, not </a:t>
            </a:r>
            <a:r>
              <a:rPr lang="en-GB" sz="1050" dirty="0" err="1">
                <a:solidFill>
                  <a:srgbClr val="F37321"/>
                </a:solidFill>
                <a:latin typeface="Barlow" panose="00000500000000000000" pitchFamily="2" charset="0"/>
                <a:ea typeface="Helvetica Neue" charset="0"/>
                <a:cs typeface="Helvetica Neue" charset="0"/>
              </a:rPr>
              <a:t>ToP</a:t>
            </a:r>
            <a:r>
              <a:rPr lang="en-GB" sz="1050" dirty="0">
                <a:solidFill>
                  <a:srgbClr val="F37321"/>
                </a:solidFill>
                <a:latin typeface="Barlow" panose="00000500000000000000" pitchFamily="2" charset="0"/>
                <a:ea typeface="Helvetica Neue" charset="0"/>
                <a:cs typeface="Helvetica Neue" charset="0"/>
              </a:rPr>
              <a:t>)</a:t>
            </a:r>
          </a:p>
          <a:p>
            <a:pPr marL="342900" marR="0" lvl="0" indent="-342900" algn="l" defTabSz="457200" rtl="0" eaLnBrk="1" fontAlgn="auto" latinLnBrk="0" hangingPunct="1">
              <a:lnSpc>
                <a:spcPct val="100000"/>
              </a:lnSpc>
              <a:spcBef>
                <a:spcPts val="0"/>
              </a:spcBef>
              <a:spcAft>
                <a:spcPts val="600"/>
              </a:spcAft>
              <a:buClr>
                <a:srgbClr val="005CA7"/>
              </a:buClr>
              <a:buSzTx/>
              <a:buFont typeface="Arial" panose="020B0604020202020204" pitchFamily="34" charset="0"/>
              <a:buChar char="•"/>
              <a:tabLst/>
              <a:defRPr/>
            </a:pPr>
            <a:r>
              <a:rPr lang="en-GB" sz="1200" dirty="0">
                <a:latin typeface="Barlow" panose="00000500000000000000" pitchFamily="2" charset="0"/>
                <a:ea typeface="Helvetica Neue" charset="0"/>
                <a:cs typeface="Helvetica Neue" charset="0"/>
              </a:rPr>
              <a:t>Services provided to treat physical or mental illness caused by sexual or domestic</a:t>
            </a:r>
            <a:r>
              <a:rPr lang="en-GB" sz="1200" dirty="0">
                <a:solidFill>
                  <a:srgbClr val="005B9C"/>
                </a:solidFill>
                <a:latin typeface="Barlow" panose="00000500000000000000" pitchFamily="2" charset="0"/>
                <a:ea typeface="Helvetica Neue" charset="0"/>
                <a:cs typeface="Helvetica Neue" charset="0"/>
              </a:rPr>
              <a:t> </a:t>
            </a:r>
            <a:r>
              <a:rPr lang="en-GB" sz="1200" b="1" dirty="0">
                <a:solidFill>
                  <a:srgbClr val="005B9C"/>
                </a:solidFill>
                <a:latin typeface="Barlow" panose="00000500000000000000" pitchFamily="2" charset="0"/>
                <a:ea typeface="Helvetica Neue" charset="0"/>
                <a:cs typeface="Helvetica Neue" charset="0"/>
              </a:rPr>
              <a:t>violence</a:t>
            </a:r>
            <a:r>
              <a:rPr lang="en-GB" sz="1200" dirty="0">
                <a:solidFill>
                  <a:srgbClr val="005B9C"/>
                </a:solidFill>
                <a:latin typeface="Barlow" panose="00000500000000000000" pitchFamily="2" charset="0"/>
                <a:ea typeface="Helvetica Neue" charset="0"/>
                <a:cs typeface="Helvetica Neue" charset="0"/>
              </a:rPr>
              <a:t>, </a:t>
            </a:r>
            <a:r>
              <a:rPr lang="en-GB" sz="1200" b="1" dirty="0">
                <a:solidFill>
                  <a:srgbClr val="005B9C"/>
                </a:solidFill>
                <a:latin typeface="Barlow" panose="00000500000000000000" pitchFamily="2" charset="0"/>
                <a:ea typeface="Helvetica Neue" charset="0"/>
                <a:cs typeface="Helvetica Neue" charset="0"/>
              </a:rPr>
              <a:t>FGM</a:t>
            </a:r>
            <a:r>
              <a:rPr lang="en-GB" sz="1200" dirty="0">
                <a:solidFill>
                  <a:srgbClr val="005B9C"/>
                </a:solidFill>
                <a:latin typeface="Barlow" panose="00000500000000000000" pitchFamily="2" charset="0"/>
                <a:ea typeface="Helvetica Neue" charset="0"/>
                <a:cs typeface="Helvetica Neue" charset="0"/>
              </a:rPr>
              <a:t>, or </a:t>
            </a:r>
            <a:r>
              <a:rPr lang="en-GB" sz="1200" b="1" dirty="0">
                <a:solidFill>
                  <a:srgbClr val="005B9C"/>
                </a:solidFill>
                <a:latin typeface="Barlow" panose="00000500000000000000" pitchFamily="2" charset="0"/>
                <a:ea typeface="Helvetica Neue" charset="0"/>
                <a:cs typeface="Helvetica Neue" charset="0"/>
              </a:rPr>
              <a:t>torture </a:t>
            </a:r>
            <a:r>
              <a:rPr kumimoji="0" lang="en-GB" sz="1000" b="0" i="0" u="none" strike="noStrike" kern="1200" cap="none" spc="0" normalizeH="0" baseline="0" noProof="0" dirty="0">
                <a:ln>
                  <a:noFill/>
                </a:ln>
                <a:solidFill>
                  <a:srgbClr val="F37321"/>
                </a:solidFill>
                <a:effectLst/>
                <a:uLnTx/>
                <a:uFillTx/>
                <a:latin typeface="Barlow" panose="00000500000000000000" pitchFamily="2" charset="0"/>
                <a:ea typeface="Helvetica Neue" charset="0"/>
                <a:cs typeface="Helvetica Neue" charset="0"/>
              </a:rPr>
              <a:t>only for treatment related to experience of violence</a:t>
            </a:r>
            <a:endParaRPr lang="en-GB" sz="1200" dirty="0">
              <a:solidFill>
                <a:srgbClr val="005B9C"/>
              </a:solidFill>
              <a:latin typeface="Barlow" panose="00000500000000000000" pitchFamily="2" charset="0"/>
              <a:ea typeface="Helvetica Neue" charset="0"/>
              <a:cs typeface="Helvetica Neue" charset="0"/>
            </a:endParaRPr>
          </a:p>
          <a:p>
            <a:pPr marL="342900" indent="-342900">
              <a:spcAft>
                <a:spcPts val="600"/>
              </a:spcAft>
              <a:buClr>
                <a:srgbClr val="005CA7"/>
              </a:buClr>
              <a:buFont typeface="Arial" panose="020B0604020202020204" pitchFamily="34" charset="0"/>
              <a:buChar char="•"/>
              <a:defRPr/>
            </a:pPr>
            <a:r>
              <a:rPr lang="en-GB" sz="1200" dirty="0">
                <a:latin typeface="Barlow" panose="00000500000000000000" pitchFamily="2" charset="0"/>
                <a:ea typeface="Helvetica Neue" charset="0"/>
                <a:cs typeface="Helvetica Neue" charset="0"/>
              </a:rPr>
              <a:t>Services provided by GPs, </a:t>
            </a:r>
            <a:r>
              <a:rPr lang="en-GB" sz="1200" b="1" dirty="0">
                <a:solidFill>
                  <a:srgbClr val="005B9C"/>
                </a:solidFill>
                <a:latin typeface="Barlow" panose="00000500000000000000" pitchFamily="2" charset="0"/>
                <a:ea typeface="Helvetica Neue" charset="0"/>
                <a:cs typeface="Helvetica Neue" charset="0"/>
              </a:rPr>
              <a:t>school nurses </a:t>
            </a:r>
            <a:r>
              <a:rPr lang="en-GB" sz="1200" dirty="0">
                <a:solidFill>
                  <a:srgbClr val="005B9C"/>
                </a:solidFill>
                <a:latin typeface="Barlow" panose="00000500000000000000" pitchFamily="2" charset="0"/>
                <a:ea typeface="Helvetica Neue" charset="0"/>
                <a:cs typeface="Helvetica Neue" charset="0"/>
              </a:rPr>
              <a:t>and </a:t>
            </a:r>
            <a:r>
              <a:rPr lang="en-GB" sz="1200" b="1" dirty="0">
                <a:solidFill>
                  <a:srgbClr val="005B9C"/>
                </a:solidFill>
                <a:latin typeface="Barlow" panose="00000500000000000000" pitchFamily="2" charset="0"/>
                <a:ea typeface="Helvetica Neue" charset="0"/>
                <a:cs typeface="Helvetica Neue" charset="0"/>
              </a:rPr>
              <a:t>health visitors</a:t>
            </a:r>
          </a:p>
          <a:p>
            <a:pPr marL="342900" indent="-342900">
              <a:spcAft>
                <a:spcPts val="600"/>
              </a:spcAft>
              <a:buClr>
                <a:srgbClr val="005CA7"/>
              </a:buClr>
              <a:buFont typeface="Arial" panose="020B0604020202020204" pitchFamily="34" charset="0"/>
              <a:buChar char="•"/>
              <a:defRPr/>
            </a:pPr>
            <a:r>
              <a:rPr lang="en-GB" sz="1200" b="1" dirty="0">
                <a:solidFill>
                  <a:srgbClr val="005B9C"/>
                </a:solidFill>
                <a:latin typeface="Barlow" panose="00000500000000000000" pitchFamily="2" charset="0"/>
                <a:ea typeface="Helvetica Neue" charset="0"/>
                <a:cs typeface="Helvetica Neue" charset="0"/>
              </a:rPr>
              <a:t>NHS 111</a:t>
            </a:r>
          </a:p>
          <a:p>
            <a:pPr marL="342900" indent="-342900">
              <a:spcAft>
                <a:spcPts val="600"/>
              </a:spcAft>
              <a:buClr>
                <a:srgbClr val="005CA7"/>
              </a:buClr>
              <a:buFont typeface="Arial" panose="020B0604020202020204" pitchFamily="34" charset="0"/>
              <a:buChar char="•"/>
              <a:defRPr/>
            </a:pPr>
            <a:r>
              <a:rPr lang="en-GB" sz="1200" dirty="0">
                <a:latin typeface="Barlow" panose="00000500000000000000" pitchFamily="2" charset="0"/>
                <a:ea typeface="Helvetica Neue" charset="0"/>
                <a:cs typeface="Helvetica Neue" charset="0"/>
              </a:rPr>
              <a:t>Palliative care </a:t>
            </a:r>
            <a:r>
              <a:rPr lang="en-GB" sz="1050" dirty="0">
                <a:solidFill>
                  <a:srgbClr val="F37321"/>
                </a:solidFill>
                <a:latin typeface="Barlow" panose="00000500000000000000" pitchFamily="2" charset="0"/>
                <a:ea typeface="Helvetica Neue" charset="0"/>
                <a:cs typeface="Helvetica Neue" charset="0"/>
              </a:rPr>
              <a:t>provided by a registered palliative care charity (chargeable from relevant NHS body)</a:t>
            </a:r>
            <a:endParaRPr lang="en-GB" sz="1050" dirty="0">
              <a:solidFill>
                <a:srgbClr val="F37321"/>
              </a:solidFill>
              <a:highlight>
                <a:srgbClr val="FFFF00"/>
              </a:highlight>
              <a:latin typeface="Barlow" panose="00000500000000000000" pitchFamily="2" charset="0"/>
              <a:ea typeface="Helvetica Neue" charset="0"/>
              <a:cs typeface="Helvetica Neue" charset="0"/>
            </a:endParaRPr>
          </a:p>
          <a:p>
            <a:pPr marL="171450" indent="-171450">
              <a:buFont typeface="Arial" panose="020B0604020202020204" pitchFamily="34" charset="0"/>
              <a:buChar char="•"/>
            </a:pPr>
            <a:r>
              <a:rPr lang="en-GB" sz="1200" dirty="0">
                <a:effectLst/>
                <a:latin typeface="Aptos" panose="020B0004020202020204" pitchFamily="34" charset="0"/>
              </a:rPr>
              <a:t>Community mental health services are chargeable, community nursing and physio </a:t>
            </a:r>
          </a:p>
          <a:p>
            <a:pPr marL="171450" indent="-171450">
              <a:buFont typeface="Arial" panose="020B0604020202020204" pitchFamily="34" charset="0"/>
              <a:buChar char="•"/>
            </a:pPr>
            <a:r>
              <a:rPr lang="en-GB" sz="1200" dirty="0">
                <a:solidFill>
                  <a:srgbClr val="A02B93"/>
                </a:solidFill>
                <a:effectLst/>
                <a:latin typeface="Aptos" panose="020B0004020202020204" pitchFamily="34" charset="0"/>
              </a:rPr>
              <a:t>Health visitor and school nursing are exempt </a:t>
            </a:r>
          </a:p>
          <a:p>
            <a:pPr marL="171450" indent="-171450">
              <a:buFont typeface="Arial" panose="020B0604020202020204" pitchFamily="34" charset="0"/>
              <a:buChar char="•"/>
            </a:pPr>
            <a:r>
              <a:rPr lang="en-GB" sz="1200" dirty="0">
                <a:effectLst/>
                <a:latin typeface="Aptos" panose="020B0004020202020204" pitchFamily="34" charset="0"/>
              </a:rPr>
              <a:t>Investigations instituted by GPs – Blood tests where results go back to GP  are free but X-rays (which are reported by sec care radiologists), scans, </a:t>
            </a:r>
            <a:r>
              <a:rPr lang="en-GB" sz="1200" dirty="0" err="1">
                <a:effectLst/>
                <a:latin typeface="Aptos" panose="020B0004020202020204" pitchFamily="34" charset="0"/>
              </a:rPr>
              <a:t>ecgs</a:t>
            </a:r>
            <a:r>
              <a:rPr lang="en-GB" sz="1200" dirty="0">
                <a:effectLst/>
                <a:latin typeface="Aptos" panose="020B0004020202020204" pitchFamily="34" charset="0"/>
              </a:rPr>
              <a:t> and </a:t>
            </a:r>
            <a:r>
              <a:rPr lang="en-GB" sz="1200" dirty="0">
                <a:solidFill>
                  <a:srgbClr val="A02B93"/>
                </a:solidFill>
                <a:effectLst/>
                <a:latin typeface="Aptos" panose="020B0004020202020204" pitchFamily="34" charset="0"/>
              </a:rPr>
              <a:t>anything else that is reported on by secondary care is charged for </a:t>
            </a:r>
            <a:endParaRPr lang="en-GB" sz="1200" dirty="0">
              <a:effectLst/>
              <a:latin typeface="Aptos" panose="020B0004020202020204" pitchFamily="34" charset="0"/>
            </a:endParaRPr>
          </a:p>
          <a:p>
            <a:endParaRPr lang="en-GB" dirty="0"/>
          </a:p>
        </p:txBody>
      </p:sp>
      <p:sp>
        <p:nvSpPr>
          <p:cNvPr id="4" name="Slide Number Placeholder 3">
            <a:extLst>
              <a:ext uri="{FF2B5EF4-FFF2-40B4-BE49-F238E27FC236}">
                <a16:creationId xmlns:a16="http://schemas.microsoft.com/office/drawing/2014/main" id="{0BCB7A25-B49A-45F6-AF8E-1CBE8687BC5C}"/>
              </a:ext>
            </a:extLst>
          </p:cNvPr>
          <p:cNvSpPr>
            <a:spLocks noGrp="1"/>
          </p:cNvSpPr>
          <p:nvPr>
            <p:ph type="sldNum" sz="quarter" idx="5"/>
          </p:nvPr>
        </p:nvSpPr>
        <p:spPr/>
        <p:txBody>
          <a:bodyPr/>
          <a:lstStyle/>
          <a:p>
            <a:fld id="{61402062-DE1F-4651-9BD9-B68D545EF62E}" type="slidenum">
              <a:rPr lang="en-GB" smtClean="0"/>
              <a:t>29</a:t>
            </a:fld>
            <a:endParaRPr lang="en-GB"/>
          </a:p>
        </p:txBody>
      </p:sp>
    </p:spTree>
    <p:extLst>
      <p:ext uri="{BB962C8B-B14F-4D97-AF65-F5344CB8AC3E}">
        <p14:creationId xmlns:p14="http://schemas.microsoft.com/office/powerpoint/2010/main" val="4252883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DDA27-7F3D-54D9-1A15-230E30BD1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E1E86-6DCB-D27C-7D1B-E95269823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D326C-182A-833C-B32C-0BBAAF4C316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111111"/>
                </a:solidFill>
                <a:effectLst/>
                <a:latin typeface="Helvetica Now"/>
              </a:rPr>
              <a:t>It is the responsibility of the doctor alone to decide the urgency of a patient’s needs through initial assessments of a patient’s symptoms and other factors, and further investigations required to make a diagnosis.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111111"/>
                </a:solidFill>
                <a:effectLst/>
                <a:latin typeface="Helvetica Now"/>
              </a:rPr>
              <a:t>The assessments and investigations will be included by administrative staff in any charges made but </a:t>
            </a:r>
            <a:r>
              <a:rPr lang="en-GB" b="0" i="0" dirty="0">
                <a:solidFill>
                  <a:srgbClr val="0B0C0C"/>
                </a:solidFill>
                <a:effectLst/>
                <a:latin typeface="GDS Transport"/>
              </a:rPr>
              <a:t>they cannot be withheld even if a payment for treatment has not been received upfront for the cost of the assessment</a:t>
            </a:r>
          </a:p>
          <a:p>
            <a:endParaRPr lang="en-GB" dirty="0"/>
          </a:p>
        </p:txBody>
      </p:sp>
      <p:sp>
        <p:nvSpPr>
          <p:cNvPr id="4" name="Slide Number Placeholder 3">
            <a:extLst>
              <a:ext uri="{FF2B5EF4-FFF2-40B4-BE49-F238E27FC236}">
                <a16:creationId xmlns:a16="http://schemas.microsoft.com/office/drawing/2014/main" id="{B1C1B770-DE39-23DD-E291-477FCC8AD393}"/>
              </a:ext>
            </a:extLst>
          </p:cNvPr>
          <p:cNvSpPr>
            <a:spLocks noGrp="1"/>
          </p:cNvSpPr>
          <p:nvPr>
            <p:ph type="sldNum" sz="quarter" idx="5"/>
          </p:nvPr>
        </p:nvSpPr>
        <p:spPr/>
        <p:txBody>
          <a:bodyPr/>
          <a:lstStyle/>
          <a:p>
            <a:fld id="{61402062-DE1F-4651-9BD9-B68D545EF62E}" type="slidenum">
              <a:rPr lang="en-GB" smtClean="0"/>
              <a:t>30</a:t>
            </a:fld>
            <a:endParaRPr lang="en-GB"/>
          </a:p>
        </p:txBody>
      </p:sp>
    </p:spTree>
    <p:extLst>
      <p:ext uri="{BB962C8B-B14F-4D97-AF65-F5344CB8AC3E}">
        <p14:creationId xmlns:p14="http://schemas.microsoft.com/office/powerpoint/2010/main" val="4017514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9393-2510-D633-0C7C-2D7395D4D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66A42-87A1-778E-2C2E-BC1D3A46E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64206-4213-0F05-C70D-88B4F01921FE}"/>
              </a:ext>
            </a:extLst>
          </p:cNvPr>
          <p:cNvSpPr>
            <a:spLocks noGrp="1"/>
          </p:cNvSpPr>
          <p:nvPr>
            <p:ph type="body" idx="1"/>
          </p:nvPr>
        </p:nvSpPr>
        <p:spPr/>
        <p:txBody>
          <a:bodyPr/>
          <a:lstStyle/>
          <a:p>
            <a:pPr marL="457200" lvl="1" indent="0">
              <a:lnSpc>
                <a:spcPct val="107000"/>
              </a:lnSpc>
              <a:buFont typeface="Courier New" panose="02070309020205020404" pitchFamily="49" charset="0"/>
              <a:buNone/>
            </a:pPr>
            <a:endParaRPr lang="en-GB" sz="1100" b="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7B130428-182E-42DC-2F30-15CDAAD57D55}"/>
              </a:ext>
            </a:extLst>
          </p:cNvPr>
          <p:cNvSpPr>
            <a:spLocks noGrp="1"/>
          </p:cNvSpPr>
          <p:nvPr>
            <p:ph type="sldNum" sz="quarter" idx="5"/>
          </p:nvPr>
        </p:nvSpPr>
        <p:spPr/>
        <p:txBody>
          <a:bodyPr/>
          <a:lstStyle/>
          <a:p>
            <a:fld id="{61402062-DE1F-4651-9BD9-B68D545EF62E}" type="slidenum">
              <a:rPr lang="en-GB" smtClean="0"/>
              <a:t>4</a:t>
            </a:fld>
            <a:endParaRPr lang="en-GB"/>
          </a:p>
        </p:txBody>
      </p:sp>
    </p:spTree>
    <p:extLst>
      <p:ext uri="{BB962C8B-B14F-4D97-AF65-F5344CB8AC3E}">
        <p14:creationId xmlns:p14="http://schemas.microsoft.com/office/powerpoint/2010/main" val="356349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19C11-695F-22DD-EE94-97601D638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47101-A4E8-5D68-149F-72BE329ED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FAF31-B97D-C248-3127-22A1152EE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0B0C0C"/>
              </a:solidFill>
              <a:effectLst/>
              <a:latin typeface="GDS Transport"/>
            </a:endParaRPr>
          </a:p>
          <a:p>
            <a:endParaRPr lang="en-GB" dirty="0"/>
          </a:p>
        </p:txBody>
      </p:sp>
      <p:sp>
        <p:nvSpPr>
          <p:cNvPr id="4" name="Slide Number Placeholder 3">
            <a:extLst>
              <a:ext uri="{FF2B5EF4-FFF2-40B4-BE49-F238E27FC236}">
                <a16:creationId xmlns:a16="http://schemas.microsoft.com/office/drawing/2014/main" id="{2A169A4D-333E-3B91-4522-B52B6FD11AC7}"/>
              </a:ext>
            </a:extLst>
          </p:cNvPr>
          <p:cNvSpPr>
            <a:spLocks noGrp="1"/>
          </p:cNvSpPr>
          <p:nvPr>
            <p:ph type="sldNum" sz="quarter" idx="5"/>
          </p:nvPr>
        </p:nvSpPr>
        <p:spPr/>
        <p:txBody>
          <a:bodyPr/>
          <a:lstStyle/>
          <a:p>
            <a:fld id="{61402062-DE1F-4651-9BD9-B68D545EF62E}" type="slidenum">
              <a:rPr lang="en-GB" smtClean="0"/>
              <a:t>31</a:t>
            </a:fld>
            <a:endParaRPr lang="en-GB"/>
          </a:p>
        </p:txBody>
      </p:sp>
    </p:spTree>
    <p:extLst>
      <p:ext uri="{BB962C8B-B14F-4D97-AF65-F5344CB8AC3E}">
        <p14:creationId xmlns:p14="http://schemas.microsoft.com/office/powerpoint/2010/main" val="1126745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ACD6C-6506-F213-CAA6-AC03ADF96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25824-738E-3046-4921-C7AECE91F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53220-15B2-056F-2BE8-8FDF959346C9}"/>
              </a:ext>
            </a:extLst>
          </p:cNvPr>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17458708-46FB-C78E-9B59-59E931E34C6B}"/>
              </a:ext>
            </a:extLst>
          </p:cNvPr>
          <p:cNvSpPr>
            <a:spLocks noGrp="1"/>
          </p:cNvSpPr>
          <p:nvPr>
            <p:ph type="sldNum" sz="quarter" idx="5"/>
          </p:nvPr>
        </p:nvSpPr>
        <p:spPr/>
        <p:txBody>
          <a:bodyPr/>
          <a:lstStyle/>
          <a:p>
            <a:fld id="{61402062-DE1F-4651-9BD9-B68D545EF62E}" type="slidenum">
              <a:rPr lang="en-GB" smtClean="0"/>
              <a:t>32</a:t>
            </a:fld>
            <a:endParaRPr lang="en-GB"/>
          </a:p>
        </p:txBody>
      </p:sp>
    </p:spTree>
    <p:extLst>
      <p:ext uri="{BB962C8B-B14F-4D97-AF65-F5344CB8AC3E}">
        <p14:creationId xmlns:p14="http://schemas.microsoft.com/office/powerpoint/2010/main" val="315225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494F8-5330-D1F8-57CE-C49F270C5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F82FD-5A42-274F-CBFD-9B63E96B3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2A8C1-9FF5-4226-AD00-CE0FC90756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A55512-F1D3-AB15-1EFF-D990DE7D26DD}"/>
              </a:ext>
            </a:extLst>
          </p:cNvPr>
          <p:cNvSpPr>
            <a:spLocks noGrp="1"/>
          </p:cNvSpPr>
          <p:nvPr>
            <p:ph type="sldNum" sz="quarter" idx="5"/>
          </p:nvPr>
        </p:nvSpPr>
        <p:spPr/>
        <p:txBody>
          <a:bodyPr/>
          <a:lstStyle/>
          <a:p>
            <a:fld id="{61402062-DE1F-4651-9BD9-B68D545EF62E}" type="slidenum">
              <a:rPr lang="en-GB" smtClean="0"/>
              <a:t>33</a:t>
            </a:fld>
            <a:endParaRPr lang="en-GB"/>
          </a:p>
        </p:txBody>
      </p:sp>
    </p:spTree>
    <p:extLst>
      <p:ext uri="{BB962C8B-B14F-4D97-AF65-F5344CB8AC3E}">
        <p14:creationId xmlns:p14="http://schemas.microsoft.com/office/powerpoint/2010/main" val="733489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176A3-9713-EFD6-5FCD-7404682D3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2638A-D742-BA93-A4D8-CA918B67F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EC3F2-F76A-EBEA-21CC-2580B2071A8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900"/>
              </a:spcBef>
              <a:spcAft>
                <a:spcPts val="0"/>
              </a:spcAft>
              <a:buClr>
                <a:schemeClr val="accent1">
                  <a:lumMod val="75000"/>
                </a:schemeClr>
              </a:buClr>
              <a:buSzTx/>
              <a:buFont typeface="Arial" panose="020B0604020202020204" pitchFamily="34" charset="0"/>
              <a:buChar char="•"/>
              <a:tabLst/>
              <a:defRPr/>
            </a:pPr>
            <a:endParaRPr lang="en-GB" sz="700" dirty="0">
              <a:latin typeface="Barlow"/>
              <a:ea typeface="Helvetica Neue" charset="0"/>
              <a:cs typeface="Helvetica Neue" charset="0"/>
            </a:endParaRPr>
          </a:p>
        </p:txBody>
      </p:sp>
      <p:sp>
        <p:nvSpPr>
          <p:cNvPr id="4" name="Slide Number Placeholder 3">
            <a:extLst>
              <a:ext uri="{FF2B5EF4-FFF2-40B4-BE49-F238E27FC236}">
                <a16:creationId xmlns:a16="http://schemas.microsoft.com/office/drawing/2014/main" id="{2E50CCDA-9A9B-F439-0790-96253A5AAD7A}"/>
              </a:ext>
            </a:extLst>
          </p:cNvPr>
          <p:cNvSpPr>
            <a:spLocks noGrp="1"/>
          </p:cNvSpPr>
          <p:nvPr>
            <p:ph type="sldNum" sz="quarter" idx="5"/>
          </p:nvPr>
        </p:nvSpPr>
        <p:spPr/>
        <p:txBody>
          <a:bodyPr/>
          <a:lstStyle/>
          <a:p>
            <a:fld id="{61402062-DE1F-4651-9BD9-B68D545EF62E}" type="slidenum">
              <a:rPr lang="en-GB" smtClean="0"/>
              <a:t>34</a:t>
            </a:fld>
            <a:endParaRPr lang="en-GB"/>
          </a:p>
        </p:txBody>
      </p:sp>
    </p:spTree>
    <p:extLst>
      <p:ext uri="{BB962C8B-B14F-4D97-AF65-F5344CB8AC3E}">
        <p14:creationId xmlns:p14="http://schemas.microsoft.com/office/powerpoint/2010/main" val="849830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071D5-64A7-D407-D615-C68DD8AAC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BB911-9BFB-B101-2CC8-37D469F25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ECBE2-8AF7-AEC8-1CDB-C91192E8F7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2FB03D-C6BB-036D-9199-BA8D8D6D7BB7}"/>
              </a:ext>
            </a:extLst>
          </p:cNvPr>
          <p:cNvSpPr>
            <a:spLocks noGrp="1"/>
          </p:cNvSpPr>
          <p:nvPr>
            <p:ph type="sldNum" sz="quarter" idx="5"/>
          </p:nvPr>
        </p:nvSpPr>
        <p:spPr/>
        <p:txBody>
          <a:bodyPr/>
          <a:lstStyle/>
          <a:p>
            <a:fld id="{61402062-DE1F-4651-9BD9-B68D545EF62E}" type="slidenum">
              <a:rPr lang="en-GB" smtClean="0"/>
              <a:t>35</a:t>
            </a:fld>
            <a:endParaRPr lang="en-GB"/>
          </a:p>
        </p:txBody>
      </p:sp>
    </p:spTree>
    <p:extLst>
      <p:ext uri="{BB962C8B-B14F-4D97-AF65-F5344CB8AC3E}">
        <p14:creationId xmlns:p14="http://schemas.microsoft.com/office/powerpoint/2010/main" val="2430134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FA44B-E7BC-E529-0C2F-987449051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49DBD-6FBC-71B5-2487-A023AD8B7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9E9AA-1465-C663-6139-98F28F1035F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2B5A368-E957-1BC3-7FA9-24716F2A407D}"/>
              </a:ext>
            </a:extLst>
          </p:cNvPr>
          <p:cNvSpPr>
            <a:spLocks noGrp="1"/>
          </p:cNvSpPr>
          <p:nvPr>
            <p:ph type="sldNum" sz="quarter" idx="5"/>
          </p:nvPr>
        </p:nvSpPr>
        <p:spPr/>
        <p:txBody>
          <a:bodyPr/>
          <a:lstStyle/>
          <a:p>
            <a:fld id="{61402062-DE1F-4651-9BD9-B68D545EF62E}" type="slidenum">
              <a:rPr lang="en-GB" smtClean="0"/>
              <a:t>36</a:t>
            </a:fld>
            <a:endParaRPr lang="en-GB"/>
          </a:p>
        </p:txBody>
      </p:sp>
    </p:spTree>
    <p:extLst>
      <p:ext uri="{BB962C8B-B14F-4D97-AF65-F5344CB8AC3E}">
        <p14:creationId xmlns:p14="http://schemas.microsoft.com/office/powerpoint/2010/main" val="3615194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4C41E-7690-8C7E-870B-AA19CB05F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DE68A-C3C7-A91D-FAB9-06609C10B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07AA7-9D0D-D5F3-D298-88C0F786E4D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992CD6-6322-0130-4C5B-2E268C7088F7}"/>
              </a:ext>
            </a:extLst>
          </p:cNvPr>
          <p:cNvSpPr>
            <a:spLocks noGrp="1"/>
          </p:cNvSpPr>
          <p:nvPr>
            <p:ph type="sldNum" sz="quarter" idx="5"/>
          </p:nvPr>
        </p:nvSpPr>
        <p:spPr/>
        <p:txBody>
          <a:bodyPr/>
          <a:lstStyle/>
          <a:p>
            <a:fld id="{61402062-DE1F-4651-9BD9-B68D545EF62E}" type="slidenum">
              <a:rPr lang="en-GB" smtClean="0"/>
              <a:t>37</a:t>
            </a:fld>
            <a:endParaRPr lang="en-GB"/>
          </a:p>
        </p:txBody>
      </p:sp>
    </p:spTree>
    <p:extLst>
      <p:ext uri="{BB962C8B-B14F-4D97-AF65-F5344CB8AC3E}">
        <p14:creationId xmlns:p14="http://schemas.microsoft.com/office/powerpoint/2010/main" val="3834182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3BF8B-9F7B-442F-A1E3-57A5C4701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3A2C4-2491-23FF-ABA7-8386EA2EA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45241-6A77-D889-F869-F0FAB27F8AA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7B3856-3304-1557-5E8B-993712324DC5}"/>
              </a:ext>
            </a:extLst>
          </p:cNvPr>
          <p:cNvSpPr>
            <a:spLocks noGrp="1"/>
          </p:cNvSpPr>
          <p:nvPr>
            <p:ph type="sldNum" sz="quarter" idx="5"/>
          </p:nvPr>
        </p:nvSpPr>
        <p:spPr/>
        <p:txBody>
          <a:bodyPr/>
          <a:lstStyle/>
          <a:p>
            <a:fld id="{61402062-DE1F-4651-9BD9-B68D545EF62E}" type="slidenum">
              <a:rPr lang="en-GB" smtClean="0"/>
              <a:t>38</a:t>
            </a:fld>
            <a:endParaRPr lang="en-GB"/>
          </a:p>
        </p:txBody>
      </p:sp>
    </p:spTree>
    <p:extLst>
      <p:ext uri="{BB962C8B-B14F-4D97-AF65-F5344CB8AC3E}">
        <p14:creationId xmlns:p14="http://schemas.microsoft.com/office/powerpoint/2010/main" val="3249376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0AC02-7C03-0022-9CBB-8F9D8A0ED17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D11BC4C-CAC5-149B-BB4D-CB1CA859C8B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79350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8CCCE2-62B3-4AAE-A77C-F57549D39CAA}" type="slidenum">
              <a:rPr lang="en-GB" smtClean="0"/>
              <a:t>40</a:t>
            </a:fld>
            <a:endParaRPr lang="en-GB"/>
          </a:p>
        </p:txBody>
      </p:sp>
    </p:spTree>
    <p:extLst>
      <p:ext uri="{BB962C8B-B14F-4D97-AF65-F5344CB8AC3E}">
        <p14:creationId xmlns:p14="http://schemas.microsoft.com/office/powerpoint/2010/main" val="388836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8048-5486-D00C-E291-0A75D0A3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F8645-F87E-B0B8-7CC1-8110306ED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C8F73-8EB1-2EF4-79A6-4FFB9BDF54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09F1A5-D509-5449-534D-99D6774D099B}"/>
              </a:ext>
            </a:extLst>
          </p:cNvPr>
          <p:cNvSpPr>
            <a:spLocks noGrp="1"/>
          </p:cNvSpPr>
          <p:nvPr>
            <p:ph type="sldNum" sz="quarter" idx="5"/>
          </p:nvPr>
        </p:nvSpPr>
        <p:spPr/>
        <p:txBody>
          <a:bodyPr/>
          <a:lstStyle/>
          <a:p>
            <a:fld id="{61402062-DE1F-4651-9BD9-B68D545EF62E}" type="slidenum">
              <a:rPr lang="en-GB" smtClean="0"/>
              <a:t>5</a:t>
            </a:fld>
            <a:endParaRPr lang="en-GB"/>
          </a:p>
        </p:txBody>
      </p:sp>
    </p:spTree>
    <p:extLst>
      <p:ext uri="{BB962C8B-B14F-4D97-AF65-F5344CB8AC3E}">
        <p14:creationId xmlns:p14="http://schemas.microsoft.com/office/powerpoint/2010/main" val="909970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88FBA4E-BF9F-BD73-D3D2-963DF5CB3569}"/>
              </a:ext>
            </a:extLst>
          </p:cNvPr>
          <p:cNvSpPr>
            <a:spLocks noGrp="1"/>
          </p:cNvSpPr>
          <p:nvPr>
            <p:ph type="body" idx="1"/>
          </p:nvPr>
        </p:nvSpPr>
        <p:spPr/>
        <p:txBody>
          <a:bodyPr/>
          <a:lstStyle/>
          <a:p>
            <a:endParaRPr lang="en-GB"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8CCCE2-62B3-4AAE-A77C-F57549D39CAA}" type="slidenum">
              <a:rPr lang="en-GB" smtClean="0"/>
              <a:t>42</a:t>
            </a:fld>
            <a:endParaRPr lang="en-GB"/>
          </a:p>
        </p:txBody>
      </p:sp>
    </p:spTree>
    <p:extLst>
      <p:ext uri="{BB962C8B-B14F-4D97-AF65-F5344CB8AC3E}">
        <p14:creationId xmlns:p14="http://schemas.microsoft.com/office/powerpoint/2010/main" val="3924494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2602B-FF0A-37CE-1499-FE2C661DB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2D983-70D8-55C8-BF50-ECD10EAE8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D0B0A-BB47-B8F2-0A01-204430DE5D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5F7FE9F-2555-54D9-E382-EF27099F5B66}"/>
              </a:ext>
            </a:extLst>
          </p:cNvPr>
          <p:cNvSpPr>
            <a:spLocks noGrp="1"/>
          </p:cNvSpPr>
          <p:nvPr>
            <p:ph type="sldNum" sz="quarter" idx="5"/>
          </p:nvPr>
        </p:nvSpPr>
        <p:spPr/>
        <p:txBody>
          <a:bodyPr/>
          <a:lstStyle/>
          <a:p>
            <a:fld id="{61402062-DE1F-4651-9BD9-B68D545EF62E}" type="slidenum">
              <a:rPr lang="en-GB" smtClean="0"/>
              <a:t>43</a:t>
            </a:fld>
            <a:endParaRPr lang="en-GB"/>
          </a:p>
        </p:txBody>
      </p:sp>
    </p:spTree>
    <p:extLst>
      <p:ext uri="{BB962C8B-B14F-4D97-AF65-F5344CB8AC3E}">
        <p14:creationId xmlns:p14="http://schemas.microsoft.com/office/powerpoint/2010/main" val="93675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11AB6-F6B7-EF34-3B52-6DE4C65A6A0A}"/>
            </a:ext>
          </a:extLst>
        </p:cNvPr>
        <p:cNvGrpSpPr/>
        <p:nvPr/>
      </p:nvGrpSpPr>
      <p:grpSpPr>
        <a:xfrm>
          <a:off x="0" y="0"/>
          <a:ext cx="0" cy="0"/>
          <a:chOff x="0" y="0"/>
          <a:chExt cx="0" cy="0"/>
        </a:xfrm>
      </p:grpSpPr>
    </p:spTree>
    <p:extLst>
      <p:ext uri="{BB962C8B-B14F-4D97-AF65-F5344CB8AC3E}">
        <p14:creationId xmlns:p14="http://schemas.microsoft.com/office/powerpoint/2010/main" val="3095409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C23A-456D-351D-FE16-89EEFC66A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4E58A-E070-CBE7-A07F-C96153AF1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13767-49BA-1F2A-789E-D0BA00359CD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B0628BC-A485-63AD-9ECC-90065E077858}"/>
              </a:ext>
            </a:extLst>
          </p:cNvPr>
          <p:cNvSpPr>
            <a:spLocks noGrp="1"/>
          </p:cNvSpPr>
          <p:nvPr>
            <p:ph type="sldNum" sz="quarter" idx="5"/>
          </p:nvPr>
        </p:nvSpPr>
        <p:spPr/>
        <p:txBody>
          <a:bodyPr/>
          <a:lstStyle/>
          <a:p>
            <a:fld id="{61402062-DE1F-4651-9BD9-B68D545EF62E}" type="slidenum">
              <a:rPr lang="en-GB" smtClean="0"/>
              <a:t>45</a:t>
            </a:fld>
            <a:endParaRPr lang="en-GB"/>
          </a:p>
        </p:txBody>
      </p:sp>
    </p:spTree>
    <p:extLst>
      <p:ext uri="{BB962C8B-B14F-4D97-AF65-F5344CB8AC3E}">
        <p14:creationId xmlns:p14="http://schemas.microsoft.com/office/powerpoint/2010/main" val="1449096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FD5E5-BF08-BCDB-0689-6498E86EE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F48EB-6D91-3D30-0FE0-B2670DEBF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0C948-B80B-FC8B-D017-B70A651EA5F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EDC182-6A6C-2220-1318-03B5E119E751}"/>
              </a:ext>
            </a:extLst>
          </p:cNvPr>
          <p:cNvSpPr>
            <a:spLocks noGrp="1"/>
          </p:cNvSpPr>
          <p:nvPr>
            <p:ph type="sldNum" sz="quarter" idx="5"/>
          </p:nvPr>
        </p:nvSpPr>
        <p:spPr/>
        <p:txBody>
          <a:bodyPr/>
          <a:lstStyle/>
          <a:p>
            <a:fld id="{61402062-DE1F-4651-9BD9-B68D545EF62E}" type="slidenum">
              <a:rPr lang="en-GB" smtClean="0"/>
              <a:t>46</a:t>
            </a:fld>
            <a:endParaRPr lang="en-GB"/>
          </a:p>
        </p:txBody>
      </p:sp>
    </p:spTree>
    <p:extLst>
      <p:ext uri="{BB962C8B-B14F-4D97-AF65-F5344CB8AC3E}">
        <p14:creationId xmlns:p14="http://schemas.microsoft.com/office/powerpoint/2010/main" val="230646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D12C89-EB45-4EED-1FFE-B79B59BB96B3}"/>
              </a:ext>
            </a:extLst>
          </p:cNvPr>
          <p:cNvSpPr>
            <a:spLocks noGrp="1"/>
          </p:cNvSpPr>
          <p:nvPr>
            <p:ph type="body" idx="1"/>
          </p:nvPr>
        </p:nvSpPr>
        <p:spPr/>
        <p:txBody>
          <a:bodyPr/>
          <a:lstStyle/>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B954-BE74-05C7-A3C6-A02FCD4860B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B9B5968-D474-B209-D90F-8D93B3E25F5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666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3F92-5CB8-6534-9602-10519657A91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EFCD3D5-EDB8-4949-238B-874298F3EB52}"/>
              </a:ext>
            </a:extLst>
          </p:cNvPr>
          <p:cNvSpPr>
            <a:spLocks noGrp="1"/>
          </p:cNvSpPr>
          <p:nvPr>
            <p:ph type="body" idx="1"/>
          </p:nvPr>
        </p:nvSpPr>
        <p:spPr/>
        <p:txBody>
          <a:bodyPr/>
          <a:lstStyle/>
          <a:p>
            <a:pPr algn="l"/>
            <a:endParaRPr lang="en-GB" sz="1800" b="0" i="0" u="none" strike="noStrike" baseline="0" dirty="0">
              <a:latin typeface="Calibri" panose="020F0502020204030204" pitchFamily="34" charset="0"/>
            </a:endParaRPr>
          </a:p>
          <a:p>
            <a:pPr algn="l"/>
            <a:endParaRPr lang="en-GB" dirty="0"/>
          </a:p>
        </p:txBody>
      </p:sp>
    </p:spTree>
    <p:extLst>
      <p:ext uri="{BB962C8B-B14F-4D97-AF65-F5344CB8AC3E}">
        <p14:creationId xmlns:p14="http://schemas.microsoft.com/office/powerpoint/2010/main" val="309196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68EA75-44D7-AD50-4F92-5820271D1540}"/>
              </a:ext>
            </a:extLst>
          </p:cNvPr>
          <p:cNvSpPr>
            <a:spLocks noGrp="1"/>
          </p:cNvSpPr>
          <p:nvPr>
            <p:ph type="body" idx="1"/>
          </p:nvPr>
        </p:nvSpPr>
        <p:spPr/>
        <p:txBody>
          <a:bodyPr/>
          <a:lstStyle/>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Miriam is a 28 year old lady who fled Eritrea after escaping conscription into national military service. She had been abused, raped and denied medical treatment. She travelled through Sudan, to Libya and then on to Italy.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She was imprisoned in Libya, street homeless in Italy and raped by a group of young men. She was smuggled to ‘the Jungle’ in Calais; by this point her mental health was deteriorating: </a:t>
            </a:r>
            <a:r>
              <a:rPr lang="en-US" sz="1800" i="1" kern="100" dirty="0">
                <a:effectLst/>
                <a:latin typeface="Barlow" panose="00000500000000000000" pitchFamily="2" charset="0"/>
                <a:ea typeface="Calibri" panose="020F0502020204030204" pitchFamily="34" charset="0"/>
                <a:cs typeface="Times New Roman" panose="02020603050405020304" pitchFamily="18" charset="0"/>
              </a:rPr>
              <a:t>‘At that moment I was having a lot of stress…maybe I was screaming, things like that’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She was smuggled into the UK. She was street homeless in London and then after 2 months was taken to a church by a lady she met on the street. </a:t>
            </a:r>
            <a:r>
              <a:rPr lang="en-US" sz="1800" i="1" kern="100" dirty="0">
                <a:effectLst/>
                <a:latin typeface="Barlow" panose="00000500000000000000" pitchFamily="2" charset="0"/>
                <a:ea typeface="Calibri" panose="020F0502020204030204" pitchFamily="34" charset="0"/>
                <a:cs typeface="Times New Roman" panose="02020603050405020304" pitchFamily="18" charset="0"/>
              </a:rPr>
              <a:t>“I started to beg her, my feet were swollen and I had been walking up and down for 2 days. I hadn’t showered and I hadn’t eaten well. She could see that I was pregnant”.</a:t>
            </a:r>
            <a:r>
              <a:rPr lang="en-US" sz="1800" kern="100" dirty="0">
                <a:effectLst/>
                <a:latin typeface="Barlow" panose="00000500000000000000" pitchFamily="2" charset="0"/>
                <a:ea typeface="Calibri" panose="020F0502020204030204" pitchFamily="34" charset="0"/>
                <a:cs typeface="Times New Roman" panose="02020603050405020304" pitchFamily="18" charset="0"/>
              </a:rPr>
              <a:t> She was allowed to sleep in the church. Members of the congregation bring her food, and sometimes they let her stay with them.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DBC0F0A-5C95-2DBB-D158-BECC47B04842}"/>
              </a:ext>
            </a:extLst>
          </p:cNvPr>
          <p:cNvSpPr>
            <a:spLocks noGrp="1"/>
          </p:cNvSpPr>
          <p:nvPr>
            <p:ph type="body" idx="1"/>
          </p:nvPr>
        </p:nvSpPr>
        <p:spPr/>
        <p:txBody>
          <a:bodyPr/>
          <a:lstStyle/>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3AC1F55-53D4-234F-8AC5-B9C2343477AC}" type="datetime1">
              <a:rPr lang="en-GB" smtClean="0"/>
              <a:t>22/08/2025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634117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6849E7-C1CF-F04B-92E9-38DC8584D798}" type="datetime1">
              <a:rPr lang="en-GB" smtClean="0"/>
              <a:t>22/08/2025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100366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E2CDA2-4FC8-4043-AA01-B53170A1714C}" type="datetime1">
              <a:rPr lang="en-GB" smtClean="0"/>
              <a:t>22/08/2025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40370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44D4CC2-6FE4-914C-8430-2000A7409FAF}" type="datetime1">
              <a:rPr lang="en-GB" smtClean="0"/>
              <a:t>22/08/2025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62974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D456B-96A6-7C43-9E62-C28357208697}" type="datetime1">
              <a:rPr lang="en-GB" smtClean="0"/>
              <a:t>22/08/2025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53898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476254-DCF2-6641-A2F6-D9D8EA0E9F6D}" type="datetime1">
              <a:rPr lang="en-GB" smtClean="0"/>
              <a:t>22/08/2025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25837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152B9EC-E469-3740-9113-AB76C5C8FF0E}" type="datetime1">
              <a:rPr lang="en-GB" smtClean="0"/>
              <a:t>22/08/2025</a:t>
            </a:fld>
            <a:endParaRPr lang="en-GB"/>
          </a:p>
        </p:txBody>
      </p:sp>
      <p:sp>
        <p:nvSpPr>
          <p:cNvPr id="8" name="Footer Placeholder 7"/>
          <p:cNvSpPr>
            <a:spLocks noGrp="1"/>
          </p:cNvSpPr>
          <p:nvPr>
            <p:ph type="ftr" sz="quarter" idx="11"/>
          </p:nvPr>
        </p:nvSpPr>
        <p:spPr/>
        <p:txBody>
          <a:bodyPr/>
          <a:lstStyle/>
          <a:p>
            <a:r>
              <a:rPr lang="en-GB"/>
              <a:t>© Doctors of the World UK 2018</a:t>
            </a:r>
          </a:p>
        </p:txBody>
      </p:sp>
      <p:sp>
        <p:nvSpPr>
          <p:cNvPr id="9" name="Slide Number Placeholder 8"/>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420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32E7C2-9D24-4042-8C26-2267A22F9EF6}" type="datetime1">
              <a:rPr lang="en-GB" smtClean="0"/>
              <a:t>22/08/2025</a:t>
            </a:fld>
            <a:endParaRPr lang="en-GB"/>
          </a:p>
        </p:txBody>
      </p:sp>
      <p:sp>
        <p:nvSpPr>
          <p:cNvPr id="4" name="Footer Placeholder 3"/>
          <p:cNvSpPr>
            <a:spLocks noGrp="1"/>
          </p:cNvSpPr>
          <p:nvPr>
            <p:ph type="ftr" sz="quarter" idx="11"/>
          </p:nvPr>
        </p:nvSpPr>
        <p:spPr/>
        <p:txBody>
          <a:bodyPr/>
          <a:lstStyle/>
          <a:p>
            <a:r>
              <a:rPr lang="en-GB"/>
              <a:t>© Doctors of the World UK 2018</a:t>
            </a:r>
          </a:p>
        </p:txBody>
      </p:sp>
      <p:sp>
        <p:nvSpPr>
          <p:cNvPr id="5" name="Slide Number Placeholder 4"/>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48643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A3428B-5B33-4048-B1AA-69B85779DF1E}" type="datetime1">
              <a:rPr lang="en-GB" smtClean="0"/>
              <a:t>22/08/2025</a:t>
            </a:fld>
            <a:endParaRPr lang="en-GB"/>
          </a:p>
        </p:txBody>
      </p:sp>
      <p:sp>
        <p:nvSpPr>
          <p:cNvPr id="3" name="Footer Placeholder 2"/>
          <p:cNvSpPr>
            <a:spLocks noGrp="1"/>
          </p:cNvSpPr>
          <p:nvPr>
            <p:ph type="ftr" sz="quarter" idx="11"/>
          </p:nvPr>
        </p:nvSpPr>
        <p:spPr/>
        <p:txBody>
          <a:bodyPr/>
          <a:lstStyle/>
          <a:p>
            <a:r>
              <a:rPr lang="en-GB"/>
              <a:t>© Doctors of the World UK 2018</a:t>
            </a:r>
          </a:p>
        </p:txBody>
      </p:sp>
      <p:sp>
        <p:nvSpPr>
          <p:cNvPr id="4" name="Slide Number Placeholder 3"/>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52279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81CD16-0316-A643-8347-D2D8B5B6D203}" type="datetime1">
              <a:rPr lang="en-GB" smtClean="0"/>
              <a:t>22/08/2025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412709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676406-A84E-F343-ACC7-18B6B7952E7D}" type="datetime1">
              <a:rPr lang="en-GB" smtClean="0"/>
              <a:t>22/08/2025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16661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AE220-B83A-CD49-B3AA-8675928D5FF1}" type="datetime1">
              <a:rPr lang="en-GB" smtClean="0"/>
              <a:t>22/08/2025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Doctors of the World UK 2018</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08BCB-9C3C-42B9-A199-A1E99F488F47}" type="slidenum">
              <a:rPr lang="en-GB" smtClean="0"/>
              <a:pPr/>
              <a:t>‹#›</a:t>
            </a:fld>
            <a:endParaRPr lang="en-GB"/>
          </a:p>
        </p:txBody>
      </p:sp>
    </p:spTree>
    <p:extLst>
      <p:ext uri="{BB962C8B-B14F-4D97-AF65-F5344CB8AC3E}">
        <p14:creationId xmlns:p14="http://schemas.microsoft.com/office/powerpoint/2010/main" val="4091910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thebureauinvestigates.com/stories/2021-07-15/most-gp-surgeries-refuse-to-register-undocumented-migrants"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pn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notesSlide" Target="../notesSlides/notesSlide11.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6.png"/><Relationship Id="rId4" Type="http://schemas.openxmlformats.org/officeDocument/2006/relationships/diagramData" Target="../diagrams/data4.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hyperlink" Target="https://www.england.nhs.uk/publication/primary-medical-care-policy-and-guidance-manual-pg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www.cqc.org.uk/guidance-regulation/providers/assessment/single-assessment-framework/responsive/equity-access" TargetMode="Externa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56.png"/><Relationship Id="rId4" Type="http://schemas.openxmlformats.org/officeDocument/2006/relationships/diagramData" Target="../diagrams/data6.xml"/><Relationship Id="rId9" Type="http://schemas.openxmlformats.org/officeDocument/2006/relationships/hyperlink" Target="https://forms.office.com/pages/responsepage.aspx?id=P9mzql-6ukOJ4wlMtcuAWG7spKo_QlFDr-_eoU7DWzpUOFVOQUNETERENVpNR1BZMFQyWTVETFJZVC4u"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s://www.doctorsoftheworld.org.uk/safesurgeries/safe-surgeries-qi-project-for-gp-trainees/" TargetMode="External"/><Relationship Id="rId18" Type="http://schemas.openxmlformats.org/officeDocument/2006/relationships/image" Target="../media/image64.png"/><Relationship Id="rId3" Type="http://schemas.openxmlformats.org/officeDocument/2006/relationships/image" Target="../media/image1.png"/><Relationship Id="rId21" Type="http://schemas.openxmlformats.org/officeDocument/2006/relationships/hyperlink" Target="https://www.doctorsoftheworld.org.uk/wp-content/uploads/2023/07/DOTW-Safe-Surgeries-New-Patient-Registration-Policy.pdf" TargetMode="External"/><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hyperlink" Target="https://www.doctorsoftheworld.org.uk/wp-content/uploads/2023/07/Toolkit-for-ICBs-and-PC-commissioners-access-to-healthcare-for-asylum-accommodation-DOTW-2023.pdf" TargetMode="External"/><Relationship Id="rId25" Type="http://schemas.openxmlformats.org/officeDocument/2006/relationships/image" Target="../media/image7.svg"/><Relationship Id="rId2" Type="http://schemas.openxmlformats.org/officeDocument/2006/relationships/notesSlide" Target="../notesSlides/notesSlide17.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hyperlink" Target="https://www.doctorsoftheworld.org.uk/safesurgeries/safe-surgeries-toolkit/#:~:text=Posters%20for%20patient%20awareness" TargetMode="External"/><Relationship Id="rId11" Type="http://schemas.openxmlformats.org/officeDocument/2006/relationships/hyperlink" Target="https://www.doctorsoftheworld.org.uk/wp-content/uploads/2019/05/CCG_safe_surgeries_toolkit_2019.pdf" TargetMode="External"/><Relationship Id="rId24" Type="http://schemas.openxmlformats.org/officeDocument/2006/relationships/image" Target="../media/image6.png"/><Relationship Id="rId5" Type="http://schemas.openxmlformats.org/officeDocument/2006/relationships/image" Target="../media/image57.png"/><Relationship Id="rId15" Type="http://schemas.openxmlformats.org/officeDocument/2006/relationships/hyperlink" Target="https://www.doctorsoftheworld.org.uk/wp-content/uploads/2023/07/DOTW-Safe-Surgeries-PCN-Health-Inequalities-Lead-Toolkit.pdf" TargetMode="External"/><Relationship Id="rId23" Type="http://schemas.openxmlformats.org/officeDocument/2006/relationships/hyperlink" Target="https://www.doctorsoftheworld.org.uk/safesurgeries/safe-surgeries-toolkit/" TargetMode="External"/><Relationship Id="rId10" Type="http://schemas.openxmlformats.org/officeDocument/2006/relationships/image" Target="../media/image60.png"/><Relationship Id="rId19" Type="http://schemas.openxmlformats.org/officeDocument/2006/relationships/hyperlink" Target="https://www.doctorsoftheworld.org.uk/wp-content/uploads/2021/06/Toolkit-for-Social-Prescribing-Link-Worker.pdf" TargetMode="External"/><Relationship Id="rId4" Type="http://schemas.openxmlformats.org/officeDocument/2006/relationships/hyperlink" Target="https://www.doctorsoftheworld.org.uk/wp-content/uploads/2021/10/Safe-Surgeries-Toolkit-2021.pdf" TargetMode="External"/><Relationship Id="rId9" Type="http://schemas.openxmlformats.org/officeDocument/2006/relationships/hyperlink" Target="https://www.doctorsoftheworld.org.uk/wp-content/uploads/import-from-old-site/files/guidance_editable.pdf" TargetMode="External"/><Relationship Id="rId14" Type="http://schemas.openxmlformats.org/officeDocument/2006/relationships/image" Target="../media/image62.png"/><Relationship Id="rId22"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doctorsoftheworld.org.uk/safesurgeries/safe-surgeries-toolkit/"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hyperlink" Target="https://www.bma.org.uk/advice-and-support/ethics/refugees-overseas-visitors-and-vulnerable-migrants/refugee-and-asylum-seeker-patient-health-toolkit/managing-language-barriers-for-refugees-and-asylum-seeker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gov.uk/guidance/language-interpretation-migrant-health-guide?msclkid=9c94b2ebb0db11ecaf77f81c6382435e#language-interpreting-general-principles" TargetMode="External"/><Relationship Id="rId5" Type="http://schemas.openxmlformats.org/officeDocument/2006/relationships/image" Target="../media/image69.png"/><Relationship Id="rId10" Type="http://schemas.openxmlformats.org/officeDocument/2006/relationships/image" Target="../media/image70.png"/><Relationship Id="rId4" Type="http://schemas.openxmlformats.org/officeDocument/2006/relationships/hyperlink" Target="https://www.refugeecouncil.org.uk/wp-content/uploads/2020/01/Language_ID_chart.pdf" TargetMode="External"/><Relationship Id="rId9" Type="http://schemas.openxmlformats.org/officeDocument/2006/relationships/image" Target="../media/image7.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hyperlink" Target="https://www.nhsbsa.nhs.uk/nhs-low-income-scheme/hc2-certificates-full-help-health-cost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www.nhsbsa.nhs.uk/advice-other-languages" TargetMode="External"/><Relationship Id="rId4" Type="http://schemas.openxmlformats.org/officeDocument/2006/relationships/hyperlink" Target="https://www.england.nhs.uk/long-read/guidance-to-support-hc2-application-for-asylum-seekers/" TargetMode="External"/><Relationship Id="rId9" Type="http://schemas.openxmlformats.org/officeDocument/2006/relationships/image" Target="../media/image7.sv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png"/><Relationship Id="rId7" Type="http://schemas.openxmlformats.org/officeDocument/2006/relationships/hyperlink" Target="https://www.england.nhs.uk/publication/gp-registration-transfer-card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hyperlink" Target="https://www.southeastclinicalnetworks.nhs.uk/pregnancy-care-transfer-card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doctorsoftheworld.org.uk/translated-health-information/?_language=" TargetMode="External"/><Relationship Id="rId9"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hyperlink" Target="https://training.doctorsoftheworld.org.uk/catalog/info/id:131" TargetMode="External"/><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assets.publishing.service.gov.uk/government/uploads/system/uploads/attachment_data/file/1186860/nhs-cost-recovery-overseas-visitors_september2023.pdf"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notesSlide" Target="../notesSlides/notesSlide25.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ideo" Target="https://www.youtube.com/embed/XrqKyH7x4Mg?start=14&amp;feature=oembed" TargetMode="External"/><Relationship Id="rId6" Type="http://schemas.openxmlformats.org/officeDocument/2006/relationships/hyperlink" Target="https://www.youtube.com/watch?time_continue=14&amp;v=XrqKyH7x4Mg&amp;feature=emb_logo" TargetMode="External"/><Relationship Id="rId5" Type="http://schemas.openxmlformats.org/officeDocument/2006/relationships/image" Target="../media/image79.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hyperlink" Target="https://assets.publishing.service.gov.uk/media/60a66068e90e071b566c1f5b/ordinary-residence-tool.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png"/><Relationship Id="rId7" Type="http://schemas.openxmlformats.org/officeDocument/2006/relationships/diagramColors" Target="../diagrams/colors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gov.uk/government/publications/forms-for-nhs-staff-nhs-visitor-and-migrant-health-charging" TargetMode="External"/></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13" Type="http://schemas.openxmlformats.org/officeDocument/2006/relationships/image" Target="../media/image96.png"/><Relationship Id="rId18" Type="http://schemas.openxmlformats.org/officeDocument/2006/relationships/image" Target="../media/image101.svg"/><Relationship Id="rId3" Type="http://schemas.openxmlformats.org/officeDocument/2006/relationships/image" Target="../media/image1.png"/><Relationship Id="rId7" Type="http://schemas.openxmlformats.org/officeDocument/2006/relationships/diagramColors" Target="../diagrams/colors10.xml"/><Relationship Id="rId12" Type="http://schemas.openxmlformats.org/officeDocument/2006/relationships/image" Target="../media/image95.svg"/><Relationship Id="rId17" Type="http://schemas.openxmlformats.org/officeDocument/2006/relationships/image" Target="../media/image100.png"/><Relationship Id="rId2" Type="http://schemas.openxmlformats.org/officeDocument/2006/relationships/notesSlide" Target="../notesSlides/notesSlide30.xml"/><Relationship Id="rId16" Type="http://schemas.openxmlformats.org/officeDocument/2006/relationships/image" Target="../media/image99.svg"/><Relationship Id="rId20" Type="http://schemas.openxmlformats.org/officeDocument/2006/relationships/image" Target="../media/image103.svg"/><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image" Target="../media/image94.png"/><Relationship Id="rId5" Type="http://schemas.openxmlformats.org/officeDocument/2006/relationships/diagramLayout" Target="../diagrams/layout10.xml"/><Relationship Id="rId15" Type="http://schemas.openxmlformats.org/officeDocument/2006/relationships/image" Target="../media/image98.png"/><Relationship Id="rId10" Type="http://schemas.openxmlformats.org/officeDocument/2006/relationships/image" Target="../media/image93.svg"/><Relationship Id="rId19" Type="http://schemas.openxmlformats.org/officeDocument/2006/relationships/image" Target="../media/image102.png"/><Relationship Id="rId4" Type="http://schemas.openxmlformats.org/officeDocument/2006/relationships/diagramData" Target="../diagrams/data10.xml"/><Relationship Id="rId9" Type="http://schemas.openxmlformats.org/officeDocument/2006/relationships/image" Target="../media/image92.png"/><Relationship Id="rId14" Type="http://schemas.openxmlformats.org/officeDocument/2006/relationships/image" Target="../media/image97.svg"/></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5.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s>
</file>

<file path=ppt/slides/_rels/slide3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png"/><Relationship Id="rId7" Type="http://schemas.openxmlformats.org/officeDocument/2006/relationships/diagramColors" Target="../diagrams/colors1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doctorsoftheworld.org.uk/patient-clinic/#:~:text=make%20a%20complaint-,CONTACT,-Doctors%20of%20the" TargetMode="External"/><Relationship Id="rId4" Type="http://schemas.openxmlformats.org/officeDocument/2006/relationships/hyperlink" Target="mailto:clinic@doctorsoftheworld.org.uk"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doctorsoftheworld.org.uk/wp-content/uploads/2019/05/urgent_care_guidelines.pdf"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notesSlide" Target="../notesSlides/notesSlide38.xml"/><Relationship Id="rId7" Type="http://schemas.openxmlformats.org/officeDocument/2006/relationships/image" Target="../media/image81.svg"/><Relationship Id="rId2" Type="http://schemas.openxmlformats.org/officeDocument/2006/relationships/slideLayout" Target="../slideLayouts/slideLayout2.xml"/><Relationship Id="rId1" Type="http://schemas.openxmlformats.org/officeDocument/2006/relationships/video" Target="https://www.youtube.com/embed/LVcCNGrxau8?feature=oembed" TargetMode="External"/><Relationship Id="rId6" Type="http://schemas.openxmlformats.org/officeDocument/2006/relationships/image" Target="../media/image80.png"/><Relationship Id="rId5" Type="http://schemas.openxmlformats.org/officeDocument/2006/relationships/hyperlink" Target="https://www.youtube.com/watch?v=LVcCNGrxau8"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www.doctorsoftheworld.org.uk/wp-content/uploads/2025/06/clinician-toolkit-final.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england.nhs.uk/publication/gp-registration-transfer-card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doctorsoftheworld.org.uk/patient-clinic/" TargetMode="External"/><Relationship Id="rId3" Type="http://schemas.openxmlformats.org/officeDocument/2006/relationships/image" Target="../media/image1.png"/><Relationship Id="rId7" Type="http://schemas.openxmlformats.org/officeDocument/2006/relationships/hyperlink" Target="mailto:safesurgeries@doctorsoftheworld.org.uk"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doctorsoftheworld.org.uk/translated-health-information/" TargetMode="External"/><Relationship Id="rId5" Type="http://schemas.openxmlformats.org/officeDocument/2006/relationships/hyperlink" Target="https://forms.office.com/r/pJypNMC0iy" TargetMode="External"/><Relationship Id="rId4" Type="http://schemas.openxmlformats.org/officeDocument/2006/relationships/hyperlink" Target="https://www.doctorsoftheworld.org.uk/safesurgeries/" TargetMode="External"/><Relationship Id="rId9" Type="http://schemas.openxmlformats.org/officeDocument/2006/relationships/hyperlink" Target="https://www.doctorsoftheworld.org.uk/jobs-and-volunteer-role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www.cqc.org.uk/guidance-providers/gps/nigels-surgery-36-registration-treatment-asylum-seekers-refugees" TargetMode="External"/><Relationship Id="rId13" Type="http://schemas.openxmlformats.org/officeDocument/2006/relationships/hyperlink" Target="https://www.gov.uk/government/publications/overseas-nhs-visitors-framework-to-support-identification-and-upfront-charging/upfront-charging-operational-framework-to-support-identification-and-charging-of-overseas-visitors#clinical-case-studies" TargetMode="External"/><Relationship Id="rId3" Type="http://schemas.openxmlformats.org/officeDocument/2006/relationships/image" Target="../media/image1.png"/><Relationship Id="rId7" Type="http://schemas.openxmlformats.org/officeDocument/2006/relationships/hyperlink" Target="https://www.bma.org.uk/advice-and-support/ethics/refugees-overseas-visitors-and-vulnerable-migrants/refugee-and-asylum-seeker-patient-health-toolkit" TargetMode="External"/><Relationship Id="rId12" Type="http://schemas.openxmlformats.org/officeDocument/2006/relationships/hyperlink" Target="https://www.gov.uk/government/publications/overseas-nhs-visitors-framework-to-support-identification-and-upfront-charging/upfront-charging-operational-framework-to-support-identification-and-charging-of-overseas-visitors" TargetMode="External"/><Relationship Id="rId2" Type="http://schemas.openxmlformats.org/officeDocument/2006/relationships/notesSlide" Target="../notesSlides/notesSlide45.xml"/><Relationship Id="rId16" Type="http://schemas.openxmlformats.org/officeDocument/2006/relationships/hyperlink" Target="https://maternityaction.org.uk/wp-content/uploads/ma_access-paper_WEB3.pdf" TargetMode="External"/><Relationship Id="rId1" Type="http://schemas.openxmlformats.org/officeDocument/2006/relationships/slideLayout" Target="../slideLayouts/slideLayout2.xml"/><Relationship Id="rId6" Type="http://schemas.openxmlformats.org/officeDocument/2006/relationships/hyperlink" Target="https://www.bma.org.uk/advice-and-support/gp-practices/managing-your-practice-list/patient-registration" TargetMode="External"/><Relationship Id="rId11" Type="http://schemas.openxmlformats.org/officeDocument/2006/relationships/hyperlink" Target="https://www.gov.uk/government/publications/nhs-cost-recovery-overseas-visitors" TargetMode="External"/><Relationship Id="rId5" Type="http://schemas.openxmlformats.org/officeDocument/2006/relationships/hyperlink" Target="https://www.england.nhs.uk/publication/primary-medical-care-policy-and-guidance-manual-pgm/" TargetMode="External"/><Relationship Id="rId15" Type="http://schemas.openxmlformats.org/officeDocument/2006/relationships/hyperlink" Target="https://www.rcpch.ac.uk/sites/default/files/2020-11/mighealthfamiles-flowchart_2020_w1200_3.0.pdf" TargetMode="External"/><Relationship Id="rId10" Type="http://schemas.openxmlformats.org/officeDocument/2006/relationships/hyperlink" Target="https://www.doctorsoftheworld.org.uk/inclusion-health-self-assessment-tool/" TargetMode="External"/><Relationship Id="rId4" Type="http://schemas.openxmlformats.org/officeDocument/2006/relationships/hyperlink" Target="https://www.doctorsoftheworld.org.uk/what-we-stand-for/supporting-medics/safe-surgeries-initiative/" TargetMode="External"/><Relationship Id="rId9" Type="http://schemas.openxmlformats.org/officeDocument/2006/relationships/hyperlink" Target="https://www.gov.uk/government/collections/migrant-health-guide" TargetMode="External"/><Relationship Id="rId14" Type="http://schemas.openxmlformats.org/officeDocument/2006/relationships/hyperlink" Target="https://www.doctorsoftheworld.org.uk/wp-content/uploads/2019/05/urgent_care_guidelines.pdf"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svg"/><Relationship Id="rId4" Type="http://schemas.openxmlformats.org/officeDocument/2006/relationships/diagramData" Target="../diagrams/data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doctorsoftheworld.org.uk/wp-content/uploads/2025/06/clinician-toolkit-final.pdf"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3FB83CF-8556-A6F9-11D2-39E9E1BE0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1834" y="5798204"/>
            <a:ext cx="2399820" cy="1010811"/>
          </a:xfrm>
          <a:prstGeom prst="rect">
            <a:avLst/>
          </a:prstGeom>
        </p:spPr>
      </p:pic>
      <p:pic>
        <p:nvPicPr>
          <p:cNvPr id="9" name="Picture 8">
            <a:extLst>
              <a:ext uri="{FF2B5EF4-FFF2-40B4-BE49-F238E27FC236}">
                <a16:creationId xmlns:a16="http://schemas.microsoft.com/office/drawing/2014/main" id="{295599A4-E330-8827-A3BC-384B1E7875F4}"/>
              </a:ext>
            </a:extLst>
          </p:cNvPr>
          <p:cNvPicPr>
            <a:picLocks noChangeAspect="1"/>
          </p:cNvPicPr>
          <p:nvPr/>
        </p:nvPicPr>
        <p:blipFill rotWithShape="1">
          <a:blip r:embed="rId3"/>
          <a:srcRect t="5049" b="29100"/>
          <a:stretch/>
        </p:blipFill>
        <p:spPr>
          <a:xfrm>
            <a:off x="0" y="0"/>
            <a:ext cx="9144000" cy="3920647"/>
          </a:xfrm>
          <a:prstGeom prst="rect">
            <a:avLst/>
          </a:prstGeom>
        </p:spPr>
      </p:pic>
      <p:sp>
        <p:nvSpPr>
          <p:cNvPr id="15" name="Rectangle 14">
            <a:extLst>
              <a:ext uri="{FF2B5EF4-FFF2-40B4-BE49-F238E27FC236}">
                <a16:creationId xmlns:a16="http://schemas.microsoft.com/office/drawing/2014/main" id="{8B239F64-336A-6FCD-A431-EEE617F2D498}"/>
              </a:ext>
            </a:extLst>
          </p:cNvPr>
          <p:cNvSpPr/>
          <p:nvPr/>
        </p:nvSpPr>
        <p:spPr>
          <a:xfrm>
            <a:off x="68893" y="4219913"/>
            <a:ext cx="9006214" cy="1384995"/>
          </a:xfrm>
          <a:prstGeom prst="rect">
            <a:avLst/>
          </a:prstGeom>
          <a:noFill/>
        </p:spPr>
        <p:txBody>
          <a:bodyPr wrap="square">
            <a:spAutoFit/>
          </a:bodyPr>
          <a:lstStyle/>
          <a:p>
            <a:pPr>
              <a:spcAft>
                <a:spcPts val="1200"/>
              </a:spcAft>
            </a:pPr>
            <a:r>
              <a:rPr lang="en-GB" sz="4800" b="1">
                <a:solidFill>
                  <a:srgbClr val="005CA7"/>
                </a:solidFill>
                <a:latin typeface="Anton" pitchFamily="2" charset="0"/>
                <a:ea typeface="Lato" panose="020F0502020204030203" pitchFamily="34" charset="0"/>
                <a:cs typeface="Lato" panose="020F0502020204030203" pitchFamily="34" charset="0"/>
              </a:rPr>
              <a:t>RIGHT TO HEALTHCARE</a:t>
            </a:r>
            <a:br>
              <a:rPr lang="en-GB" sz="4400" b="1">
                <a:solidFill>
                  <a:srgbClr val="005CA7"/>
                </a:solidFill>
                <a:latin typeface="Barlow" panose="00000500000000000000" pitchFamily="2" charset="0"/>
                <a:ea typeface="Lato" panose="020F0502020204030203" pitchFamily="34" charset="0"/>
                <a:cs typeface="Lato" panose="020F0502020204030203" pitchFamily="34" charset="0"/>
              </a:rPr>
            </a:br>
            <a:endParaRPr lang="en-GB" sz="3600">
              <a:solidFill>
                <a:srgbClr val="005CA7"/>
              </a:solidFill>
              <a:latin typeface="Barlow" panose="00000500000000000000" pitchFamily="2"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59114F19-66EF-F5FE-A45D-CDC62704C20A}"/>
              </a:ext>
            </a:extLst>
          </p:cNvPr>
          <p:cNvSpPr/>
          <p:nvPr/>
        </p:nvSpPr>
        <p:spPr>
          <a:xfrm>
            <a:off x="1" y="6224240"/>
            <a:ext cx="9143999" cy="584775"/>
          </a:xfrm>
          <a:prstGeom prst="rect">
            <a:avLst/>
          </a:prstGeom>
        </p:spPr>
        <p:txBody>
          <a:bodyPr wrap="square">
            <a:spAutoFit/>
          </a:bodyPr>
          <a:lstStyle/>
          <a:p>
            <a:pPr>
              <a:spcBef>
                <a:spcPts val="600"/>
              </a:spcBef>
              <a:spcAft>
                <a:spcPts val="600"/>
              </a:spcAft>
            </a:pPr>
            <a:br>
              <a:rPr lang="en-GB" sz="1600" b="1" dirty="0">
                <a:solidFill>
                  <a:srgbClr val="008876"/>
                </a:solidFill>
                <a:latin typeface="Barlow" panose="00000500000000000000" pitchFamily="2" charset="0"/>
                <a:ea typeface="Helvetica Neue" charset="0"/>
                <a:cs typeface="Helvetica Neue" charset="0"/>
              </a:rPr>
            </a:br>
            <a:r>
              <a:rPr lang="en-GB" sz="1600" dirty="0">
                <a:solidFill>
                  <a:srgbClr val="008876"/>
                </a:solidFill>
                <a:latin typeface="Barlow" panose="00000500000000000000" pitchFamily="2" charset="0"/>
                <a:ea typeface="Helvetica Neue" charset="0"/>
                <a:cs typeface="Helvetica Neue" charset="0"/>
              </a:rPr>
              <a:t>Doctors of the World </a:t>
            </a:r>
            <a:r>
              <a:rPr lang="en-GB" sz="1600" dirty="0">
                <a:solidFill>
                  <a:srgbClr val="008876"/>
                </a:solidFill>
                <a:latin typeface="Barlow" panose="00000500000000000000" pitchFamily="2" charset="0"/>
              </a:rPr>
              <a:t>UK, </a:t>
            </a:r>
            <a:r>
              <a:rPr lang="en-US" sz="1600" i="1" dirty="0">
                <a:solidFill>
                  <a:srgbClr val="008876"/>
                </a:solidFill>
                <a:latin typeface="Barlow" panose="00000500000000000000" pitchFamily="2" charset="0"/>
              </a:rPr>
              <a:t>part of the Médecins du Monde network</a:t>
            </a:r>
            <a:endParaRPr lang="en-GB" sz="1600" i="1" dirty="0">
              <a:solidFill>
                <a:srgbClr val="008876"/>
              </a:solidFill>
              <a:latin typeface="Barlow" panose="00000500000000000000" pitchFamily="2" charset="0"/>
            </a:endParaRPr>
          </a:p>
        </p:txBody>
      </p:sp>
      <p:sp>
        <p:nvSpPr>
          <p:cNvPr id="17" name="Rectangle 16">
            <a:extLst>
              <a:ext uri="{FF2B5EF4-FFF2-40B4-BE49-F238E27FC236}">
                <a16:creationId xmlns:a16="http://schemas.microsoft.com/office/drawing/2014/main" id="{9EC0164F-54EC-BA78-148E-B68C6CBA0AD6}"/>
              </a:ext>
            </a:extLst>
          </p:cNvPr>
          <p:cNvSpPr/>
          <p:nvPr/>
        </p:nvSpPr>
        <p:spPr>
          <a:xfrm>
            <a:off x="158806" y="5112830"/>
            <a:ext cx="7656457" cy="492078"/>
          </a:xfrm>
          <a:prstGeom prst="rect">
            <a:avLst/>
          </a:prstGeom>
          <a:solidFill>
            <a:srgbClr val="005CA7"/>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r>
              <a:rPr lang="en-GB" sz="2000" dirty="0">
                <a:solidFill>
                  <a:schemeClr val="bg1"/>
                </a:solidFill>
                <a:latin typeface="Anton" pitchFamily="2" charset="0"/>
                <a:ea typeface="Lato" panose="020F0502020204030203" pitchFamily="34" charset="0"/>
                <a:cs typeface="Lato" panose="020F0502020204030203" pitchFamily="34" charset="0"/>
              </a:rPr>
              <a:t>Improving access to healthcare for people in vulnerable circumstances</a:t>
            </a:r>
            <a:endParaRPr lang="en-GB" sz="2000" b="1" dirty="0">
              <a:solidFill>
                <a:schemeClr val="bg1"/>
              </a:solidFill>
              <a:latin typeface="Anton" pitchFamily="2" charset="0"/>
            </a:endParaRPr>
          </a:p>
        </p:txBody>
      </p:sp>
    </p:spTree>
    <p:extLst>
      <p:ext uri="{BB962C8B-B14F-4D97-AF65-F5344CB8AC3E}">
        <p14:creationId xmlns:p14="http://schemas.microsoft.com/office/powerpoint/2010/main" val="3834803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0803-0AC4-FD0D-F318-2476D27F4E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68C469-718F-C389-A7F5-ABBFDE33805B}"/>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8802C04-3086-872C-F2E5-F530C01E9AA6}"/>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46363FAC-A849-BEF7-A874-6337D0F70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4">
            <a:extLst>
              <a:ext uri="{FF2B5EF4-FFF2-40B4-BE49-F238E27FC236}">
                <a16:creationId xmlns:a16="http://schemas.microsoft.com/office/drawing/2014/main" id="{AB88EBAF-FF6E-B7D1-A144-2467337EE230}"/>
              </a:ext>
            </a:extLst>
          </p:cNvPr>
          <p:cNvSpPr/>
          <p:nvPr/>
        </p:nvSpPr>
        <p:spPr>
          <a:xfrm>
            <a:off x="267007" y="1225116"/>
            <a:ext cx="4130211" cy="4426868"/>
          </a:xfrm>
          <a:prstGeom prst="rect">
            <a:avLst/>
          </a:prstGeom>
          <a:solidFill>
            <a:srgbClr val="E1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800" dirty="0">
                <a:solidFill>
                  <a:schemeClr val="tx1"/>
                </a:solidFill>
                <a:latin typeface="Barlow" panose="00000500000000000000" pitchFamily="2" charset="0"/>
              </a:rPr>
              <a:t>Miriam was turned away from registering with a GP practice 3 times</a:t>
            </a:r>
            <a:br>
              <a:rPr lang="en-GB" sz="1800" dirty="0">
                <a:solidFill>
                  <a:schemeClr val="tx1"/>
                </a:solidFill>
                <a:latin typeface="Barlow" panose="00000500000000000000" pitchFamily="2" charset="0"/>
              </a:rPr>
            </a:br>
            <a:endParaRPr lang="en-GB" sz="180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800" dirty="0">
                <a:solidFill>
                  <a:schemeClr val="tx1"/>
                </a:solidFill>
                <a:latin typeface="Barlow" panose="00000500000000000000" pitchFamily="2" charset="0"/>
              </a:rPr>
              <a:t>She was 29 weeks pregnant before first antenatal appointment</a:t>
            </a:r>
            <a:br>
              <a:rPr lang="en-GB" sz="1800" dirty="0">
                <a:solidFill>
                  <a:schemeClr val="tx1"/>
                </a:solidFill>
                <a:latin typeface="Barlow" panose="00000500000000000000" pitchFamily="2" charset="0"/>
              </a:rPr>
            </a:br>
            <a:endParaRPr lang="en-GB" sz="180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800" dirty="0">
                <a:solidFill>
                  <a:schemeClr val="tx1"/>
                </a:solidFill>
                <a:latin typeface="Barlow" panose="00000500000000000000" pitchFamily="2" charset="0"/>
              </a:rPr>
              <a:t>She came to </a:t>
            </a:r>
            <a:r>
              <a:rPr lang="en-GB" sz="1800" dirty="0" err="1">
                <a:solidFill>
                  <a:schemeClr val="tx1"/>
                </a:solidFill>
                <a:latin typeface="Barlow" panose="00000500000000000000" pitchFamily="2" charset="0"/>
              </a:rPr>
              <a:t>DoTW</a:t>
            </a:r>
            <a:r>
              <a:rPr lang="en-GB" sz="1800" dirty="0">
                <a:solidFill>
                  <a:schemeClr val="tx1"/>
                </a:solidFill>
                <a:latin typeface="Barlow" panose="00000500000000000000" pitchFamily="2" charset="0"/>
              </a:rPr>
              <a:t> clinic and was supported to register with a GP in the area where she was staying</a:t>
            </a:r>
          </a:p>
          <a:p>
            <a:pPr algn="ctr"/>
            <a:endParaRPr lang="en-GB" dirty="0"/>
          </a:p>
        </p:txBody>
      </p:sp>
      <p:pic>
        <p:nvPicPr>
          <p:cNvPr id="6" name="Picture 5" descr="A person sitting on a bed&#10;&#10;Description automatically generated">
            <a:extLst>
              <a:ext uri="{FF2B5EF4-FFF2-40B4-BE49-F238E27FC236}">
                <a16:creationId xmlns:a16="http://schemas.microsoft.com/office/drawing/2014/main" id="{6B6BFB2E-2451-5325-8B2A-A071593AD96F}"/>
              </a:ext>
            </a:extLst>
          </p:cNvPr>
          <p:cNvPicPr>
            <a:picLocks noChangeAspect="1"/>
          </p:cNvPicPr>
          <p:nvPr/>
        </p:nvPicPr>
        <p:blipFill rotWithShape="1">
          <a:blip r:embed="rId4">
            <a:extLst>
              <a:ext uri="{28A0092B-C50C-407E-A947-70E740481C1C}">
                <a14:useLocalDpi xmlns:a14="http://schemas.microsoft.com/office/drawing/2010/main" val="0"/>
              </a:ext>
            </a:extLst>
          </a:blip>
          <a:srcRect l="16351" r="22999" b="-1"/>
          <a:stretch/>
        </p:blipFill>
        <p:spPr>
          <a:xfrm>
            <a:off x="4892983" y="1225116"/>
            <a:ext cx="4022258" cy="4426868"/>
          </a:xfrm>
          <a:prstGeom prst="rect">
            <a:avLst/>
          </a:prstGeom>
        </p:spPr>
      </p:pic>
      <p:sp>
        <p:nvSpPr>
          <p:cNvPr id="7" name="Rectangle: Rounded Corners 6">
            <a:extLst>
              <a:ext uri="{FF2B5EF4-FFF2-40B4-BE49-F238E27FC236}">
                <a16:creationId xmlns:a16="http://schemas.microsoft.com/office/drawing/2014/main" id="{397A8766-0FCC-E4C6-34D2-5002D617D824}"/>
              </a:ext>
            </a:extLst>
          </p:cNvPr>
          <p:cNvSpPr/>
          <p:nvPr/>
        </p:nvSpPr>
        <p:spPr>
          <a:xfrm>
            <a:off x="1121876" y="5775099"/>
            <a:ext cx="6550684" cy="1021556"/>
          </a:xfrm>
          <a:prstGeom prst="roundRect">
            <a:avLst/>
          </a:prstGeom>
          <a:noFill/>
          <a:ln>
            <a:solidFill>
              <a:srgbClr val="ED0678"/>
            </a:solidFill>
            <a:prstDash val="dash"/>
          </a:ln>
        </p:spPr>
        <p:txBody>
          <a:bodyPr wrap="square">
            <a:spAutoFit/>
          </a:bodyPr>
          <a:lstStyle/>
          <a:p>
            <a:pPr algn="ctr">
              <a:spcBef>
                <a:spcPts val="900"/>
              </a:spcBef>
            </a:pPr>
            <a:r>
              <a:rPr lang="en-US" b="1">
                <a:solidFill>
                  <a:srgbClr val="ED0678"/>
                </a:solidFill>
                <a:latin typeface="Barlow" panose="00000500000000000000" pitchFamily="2" charset="0"/>
                <a:ea typeface="Helvetica Neue" charset="0"/>
                <a:cs typeface="Helvetica Neue" charset="0"/>
              </a:rPr>
              <a:t>What were the barriers Miriam likely faced in registering with a GP? </a:t>
            </a:r>
            <a:br>
              <a:rPr lang="en-US" b="1">
                <a:solidFill>
                  <a:srgbClr val="ED0678"/>
                </a:solidFill>
                <a:latin typeface="Barlow" panose="00000500000000000000" pitchFamily="2" charset="0"/>
                <a:ea typeface="Helvetica Neue" charset="0"/>
                <a:cs typeface="Helvetica Neue" charset="0"/>
              </a:rPr>
            </a:br>
            <a:r>
              <a:rPr lang="en-US" b="1">
                <a:solidFill>
                  <a:srgbClr val="ED0678"/>
                </a:solidFill>
                <a:latin typeface="Barlow" panose="00000500000000000000" pitchFamily="2" charset="0"/>
                <a:ea typeface="Helvetica Neue" charset="0"/>
                <a:cs typeface="Helvetica Neue" charset="0"/>
              </a:rPr>
              <a:t>How could you support Miriam in the practice?</a:t>
            </a:r>
          </a:p>
        </p:txBody>
      </p:sp>
      <p:pic>
        <p:nvPicPr>
          <p:cNvPr id="8" name="Graphic 7" descr="Badge Question Mark outline">
            <a:extLst>
              <a:ext uri="{FF2B5EF4-FFF2-40B4-BE49-F238E27FC236}">
                <a16:creationId xmlns:a16="http://schemas.microsoft.com/office/drawing/2014/main" id="{7B4C9F49-E98A-1690-6A8D-5EFE54427B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007" y="5928332"/>
            <a:ext cx="715089" cy="715089"/>
          </a:xfrm>
          <a:prstGeom prst="rect">
            <a:avLst/>
          </a:prstGeom>
        </p:spPr>
      </p:pic>
    </p:spTree>
    <p:extLst>
      <p:ext uri="{BB962C8B-B14F-4D97-AF65-F5344CB8AC3E}">
        <p14:creationId xmlns:p14="http://schemas.microsoft.com/office/powerpoint/2010/main" val="190986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45514-0764-B086-9495-14CF430468B2}"/>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60F0031-8806-2CD3-14CB-6DF8DBF06F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5888" y="10886"/>
            <a:ext cx="1008112" cy="1008112"/>
          </a:xfrm>
          <a:prstGeom prst="rect">
            <a:avLst/>
          </a:prstGeom>
        </p:spPr>
      </p:pic>
      <p:pic>
        <p:nvPicPr>
          <p:cNvPr id="21" name="Picture 20">
            <a:extLst>
              <a:ext uri="{FF2B5EF4-FFF2-40B4-BE49-F238E27FC236}">
                <a16:creationId xmlns:a16="http://schemas.microsoft.com/office/drawing/2014/main" id="{279AAB40-792C-6432-60A5-8B911EFE63EA}"/>
              </a:ext>
            </a:extLst>
          </p:cNvPr>
          <p:cNvPicPr>
            <a:picLocks noChangeAspect="1"/>
          </p:cNvPicPr>
          <p:nvPr/>
        </p:nvPicPr>
        <p:blipFill>
          <a:blip r:embed="rId4"/>
          <a:stretch>
            <a:fillRect/>
          </a:stretch>
        </p:blipFill>
        <p:spPr>
          <a:xfrm>
            <a:off x="0" y="0"/>
            <a:ext cx="9144000" cy="3273495"/>
          </a:xfrm>
          <a:prstGeom prst="rect">
            <a:avLst/>
          </a:prstGeom>
        </p:spPr>
      </p:pic>
      <p:pic>
        <p:nvPicPr>
          <p:cNvPr id="22" name="Picture 21">
            <a:extLst>
              <a:ext uri="{FF2B5EF4-FFF2-40B4-BE49-F238E27FC236}">
                <a16:creationId xmlns:a16="http://schemas.microsoft.com/office/drawing/2014/main" id="{F01E5619-8E7F-FBC9-7540-FB63FEA92C4C}"/>
              </a:ext>
            </a:extLst>
          </p:cNvPr>
          <p:cNvPicPr>
            <a:picLocks noChangeAspect="1"/>
          </p:cNvPicPr>
          <p:nvPr/>
        </p:nvPicPr>
        <p:blipFill>
          <a:blip r:embed="rId5"/>
          <a:stretch>
            <a:fillRect/>
          </a:stretch>
        </p:blipFill>
        <p:spPr>
          <a:xfrm>
            <a:off x="6171785" y="6094534"/>
            <a:ext cx="2972215" cy="752580"/>
          </a:xfrm>
          <a:prstGeom prst="rect">
            <a:avLst/>
          </a:prstGeom>
        </p:spPr>
      </p:pic>
      <p:sp>
        <p:nvSpPr>
          <p:cNvPr id="23" name="TextBox 22">
            <a:extLst>
              <a:ext uri="{FF2B5EF4-FFF2-40B4-BE49-F238E27FC236}">
                <a16:creationId xmlns:a16="http://schemas.microsoft.com/office/drawing/2014/main" id="{244C7639-41C1-66EB-4062-BFA9BF3D2BE4}"/>
              </a:ext>
            </a:extLst>
          </p:cNvPr>
          <p:cNvSpPr txBox="1"/>
          <p:nvPr/>
        </p:nvSpPr>
        <p:spPr>
          <a:xfrm>
            <a:off x="584998" y="6342142"/>
            <a:ext cx="5586787" cy="646331"/>
          </a:xfrm>
          <a:prstGeom prst="rect">
            <a:avLst/>
          </a:prstGeom>
          <a:noFill/>
        </p:spPr>
        <p:txBody>
          <a:bodyPr wrap="square">
            <a:spAutoFit/>
          </a:bodyPr>
          <a:lstStyle/>
          <a:p>
            <a:r>
              <a:rPr lang="en-GB" sz="1200" dirty="0">
                <a:solidFill>
                  <a:srgbClr val="0563C1"/>
                </a:solidFill>
                <a:latin typeface="Barlow" panose="00000500000000000000" pitchFamily="2" charset="0"/>
                <a:hlinkClick r:id="rId6">
                  <a:extLst>
                    <a:ext uri="{A12FA001-AC4F-418D-AE19-62706E023703}">
                      <ahyp:hlinkClr xmlns:ahyp="http://schemas.microsoft.com/office/drawing/2018/hyperlinkcolor" val="tx"/>
                    </a:ext>
                  </a:extLst>
                </a:hlinkClick>
              </a:rPr>
              <a:t>https://www.thebureauinvestigates.com/stories/2021-07-15/</a:t>
            </a:r>
            <a:r>
              <a:rPr lang="en-GB" sz="1200" dirty="0">
                <a:solidFill>
                  <a:srgbClr val="005CA7"/>
                </a:solidFill>
                <a:latin typeface="Barlow" panose="00000500000000000000" pitchFamily="2" charset="0"/>
                <a:hlinkClick r:id="rId6">
                  <a:extLst>
                    <a:ext uri="{A12FA001-AC4F-418D-AE19-62706E023703}">
                      <ahyp:hlinkClr xmlns:ahyp="http://schemas.microsoft.com/office/drawing/2018/hyperlinkcolor" val="tx"/>
                    </a:ext>
                  </a:extLst>
                </a:hlinkClick>
              </a:rPr>
              <a:t>most-gp-surgeries-refuse-to-register-undocumented-migrants</a:t>
            </a:r>
            <a:endParaRPr lang="en-GB" sz="1200" dirty="0">
              <a:solidFill>
                <a:srgbClr val="005CA7"/>
              </a:solidFill>
              <a:latin typeface="Barlow" panose="00000500000000000000" pitchFamily="2" charset="0"/>
            </a:endParaRPr>
          </a:p>
          <a:p>
            <a:endParaRPr lang="en-GB" sz="1200" b="1" dirty="0">
              <a:solidFill>
                <a:srgbClr val="005CA7"/>
              </a:solidFill>
              <a:latin typeface="Barlow" panose="00000500000000000000" pitchFamily="2" charset="0"/>
            </a:endParaRPr>
          </a:p>
        </p:txBody>
      </p:sp>
      <p:sp>
        <p:nvSpPr>
          <p:cNvPr id="24" name="Content Placeholder 2">
            <a:extLst>
              <a:ext uri="{FF2B5EF4-FFF2-40B4-BE49-F238E27FC236}">
                <a16:creationId xmlns:a16="http://schemas.microsoft.com/office/drawing/2014/main" id="{9F5B9566-C48D-1735-E474-3476F2169E19}"/>
              </a:ext>
            </a:extLst>
          </p:cNvPr>
          <p:cNvSpPr txBox="1">
            <a:spLocks/>
          </p:cNvSpPr>
          <p:nvPr/>
        </p:nvSpPr>
        <p:spPr>
          <a:xfrm>
            <a:off x="200416" y="3374931"/>
            <a:ext cx="8714984" cy="2281124"/>
          </a:xfrm>
          <a:prstGeom prst="rect">
            <a:avLst/>
          </a:prstGeom>
        </p:spPr>
        <p:txBody>
          <a:bodyPr vert="horz" lIns="91440" tIns="45720" rIns="91440" bIns="45720" rtlCol="0">
            <a:noAutofit/>
          </a:bodyPr>
          <a:lstStyle>
            <a:lvl1pPr marL="0" indent="0" algn="l" defTabSz="914400" rtl="0" eaLnBrk="1" latinLnBrk="0" hangingPunct="1">
              <a:spcBef>
                <a:spcPts val="300"/>
              </a:spcBef>
              <a:buClrTx/>
              <a:buSzTx/>
              <a:buFontTx/>
              <a:buNone/>
              <a:defRPr sz="1400" kern="1200">
                <a:solidFill>
                  <a:schemeClr val="tx1"/>
                </a:solidFill>
                <a:latin typeface="+mn-lt"/>
                <a:ea typeface="+mn-ea"/>
                <a:cs typeface="+mn-cs"/>
              </a:defRPr>
            </a:lvl1pPr>
            <a:lvl2pPr marL="0" indent="0" algn="l" defTabSz="914400" rtl="0" eaLnBrk="1" latinLnBrk="0" hangingPunct="1">
              <a:spcBef>
                <a:spcPts val="300"/>
              </a:spcBef>
              <a:buClrTx/>
              <a:buSzTx/>
              <a:buFontTx/>
              <a:buNone/>
              <a:defRPr sz="1400" kern="1200">
                <a:solidFill>
                  <a:schemeClr val="tx1"/>
                </a:solidFill>
                <a:latin typeface="+mn-lt"/>
                <a:ea typeface="+mn-ea"/>
                <a:cs typeface="+mn-cs"/>
              </a:defRPr>
            </a:lvl2pPr>
            <a:lvl3pPr marL="0" indent="0" algn="l" defTabSz="914400" rtl="0" eaLnBrk="1" latinLnBrk="0" hangingPunct="1">
              <a:spcBef>
                <a:spcPts val="300"/>
              </a:spcBef>
              <a:buClrTx/>
              <a:buSzTx/>
              <a:buFontTx/>
              <a:buNone/>
              <a:defRPr sz="1400" kern="1200">
                <a:solidFill>
                  <a:schemeClr val="tx1"/>
                </a:solidFill>
                <a:latin typeface="+mn-lt"/>
                <a:ea typeface="+mn-ea"/>
                <a:cs typeface="+mn-cs"/>
              </a:defRPr>
            </a:lvl3pPr>
            <a:lvl4pPr marL="0" indent="0" algn="l" defTabSz="914400" rtl="0" eaLnBrk="1" latinLnBrk="0" hangingPunct="1">
              <a:spcBef>
                <a:spcPts val="300"/>
              </a:spcBef>
              <a:buClrTx/>
              <a:buSzTx/>
              <a:buFontTx/>
              <a:buNone/>
              <a:defRPr sz="1400" kern="1200">
                <a:solidFill>
                  <a:schemeClr val="tx1"/>
                </a:solidFill>
                <a:latin typeface="+mn-lt"/>
                <a:ea typeface="+mn-ea"/>
                <a:cs typeface="+mn-cs"/>
              </a:defRPr>
            </a:lvl4pPr>
            <a:lvl5pPr marL="0" indent="0" algn="l" defTabSz="914400" rtl="0" eaLnBrk="1" latinLnBrk="0" hangingPunct="1">
              <a:spcBef>
                <a:spcPts val="300"/>
              </a:spcBef>
              <a:buClrTx/>
              <a:buSzTx/>
              <a:buFontTx/>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b="1" dirty="0">
                <a:solidFill>
                  <a:srgbClr val="005B9C"/>
                </a:solidFill>
                <a:latin typeface="Barlow" panose="00000500000000000000" pitchFamily="2" charset="0"/>
              </a:rPr>
              <a:t>The Bureau contacted around 1/3 of GP practices in 10 locations across the UK. They asked about registering a hypothetical patient: “Rosa”, a woman in her 40s without ID or proof of address:</a:t>
            </a:r>
            <a:endParaRPr lang="en-GB" sz="2000" b="1" baseline="0" dirty="0">
              <a:solidFill>
                <a:srgbClr val="CF691E"/>
              </a:solidFill>
              <a:latin typeface="Barlow" panose="00000500000000000000" pitchFamily="2" charset="0"/>
            </a:endParaRPr>
          </a:p>
          <a:p>
            <a:pPr marL="285744" indent="-285744">
              <a:buFont typeface="Arial" panose="020B0604020202020204" pitchFamily="34" charset="0"/>
              <a:buChar char="•"/>
              <a:defRPr/>
            </a:pPr>
            <a:r>
              <a:rPr lang="en-GB" sz="2200" b="1" dirty="0">
                <a:solidFill>
                  <a:srgbClr val="F37321"/>
                </a:solidFill>
                <a:latin typeface="Barlow" panose="00000500000000000000" pitchFamily="2" charset="0"/>
              </a:rPr>
              <a:t>62% </a:t>
            </a:r>
            <a:r>
              <a:rPr lang="en-GB" sz="2200" dirty="0">
                <a:latin typeface="Barlow" panose="00000500000000000000" pitchFamily="2" charset="0"/>
              </a:rPr>
              <a:t>said they would not register the patient</a:t>
            </a:r>
          </a:p>
          <a:p>
            <a:pPr marL="285744" marR="0" lvl="0" indent="-285744"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2200" b="1" baseline="0" dirty="0">
                <a:solidFill>
                  <a:srgbClr val="F37321"/>
                </a:solidFill>
                <a:latin typeface="Barlow" panose="00000500000000000000" pitchFamily="2" charset="0"/>
              </a:rPr>
              <a:t>14%</a:t>
            </a:r>
            <a:r>
              <a:rPr lang="en-GB" sz="2200" b="1" dirty="0">
                <a:solidFill>
                  <a:srgbClr val="F37321"/>
                </a:solidFill>
                <a:latin typeface="Barlow" panose="00000500000000000000" pitchFamily="2" charset="0"/>
              </a:rPr>
              <a:t> </a:t>
            </a:r>
            <a:r>
              <a:rPr lang="en-GB" sz="2200" dirty="0">
                <a:latin typeface="Barlow" panose="00000500000000000000" pitchFamily="2" charset="0"/>
              </a:rPr>
              <a:t>were unsure</a:t>
            </a:r>
          </a:p>
          <a:p>
            <a:pPr marL="285744" indent="-285744">
              <a:buFont typeface="Arial" panose="020B0604020202020204" pitchFamily="34" charset="0"/>
              <a:buChar char="•"/>
              <a:defRPr/>
            </a:pPr>
            <a:r>
              <a:rPr lang="en-GB" sz="2200" b="1" dirty="0">
                <a:solidFill>
                  <a:srgbClr val="F37321"/>
                </a:solidFill>
                <a:latin typeface="Barlow" panose="00000500000000000000" pitchFamily="2" charset="0"/>
              </a:rPr>
              <a:t>Only 24% </a:t>
            </a:r>
            <a:r>
              <a:rPr lang="en-GB" sz="2200" dirty="0">
                <a:latin typeface="Barlow" panose="00000500000000000000" pitchFamily="2" charset="0"/>
              </a:rPr>
              <a:t>of GP surgeries surveyed in the UK would register someone without proof of address, ID or legal immigration status</a:t>
            </a:r>
          </a:p>
          <a:p>
            <a:pPr marL="285744" marR="0" lvl="0" indent="-285744"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effectLst/>
              <a:uLnTx/>
              <a:uFillTx/>
              <a:latin typeface="Barlow" panose="00000500000000000000" pitchFamily="2" charset="0"/>
            </a:endParaRPr>
          </a:p>
        </p:txBody>
      </p:sp>
      <p:pic>
        <p:nvPicPr>
          <p:cNvPr id="25" name="Graphic 24" descr="Open book outline">
            <a:extLst>
              <a:ext uri="{FF2B5EF4-FFF2-40B4-BE49-F238E27FC236}">
                <a16:creationId xmlns:a16="http://schemas.microsoft.com/office/drawing/2014/main" id="{D04319C9-47B0-18C5-C5A8-039BDDD409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173" y="6327021"/>
            <a:ext cx="492825" cy="492825"/>
          </a:xfrm>
          <a:prstGeom prst="rect">
            <a:avLst/>
          </a:prstGeom>
        </p:spPr>
      </p:pic>
    </p:spTree>
    <p:extLst>
      <p:ext uri="{BB962C8B-B14F-4D97-AF65-F5344CB8AC3E}">
        <p14:creationId xmlns:p14="http://schemas.microsoft.com/office/powerpoint/2010/main" val="9846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FA7A4-BDC7-B681-44B3-03765AB500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A8CBF4-B34F-8123-F422-083AA21344EE}"/>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86EF1CBB-28AF-44CA-BAC7-1A129D7113C1}"/>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9A741B4C-5857-BAE4-1C12-727675597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Freeform 5">
            <a:extLst>
              <a:ext uri="{FF2B5EF4-FFF2-40B4-BE49-F238E27FC236}">
                <a16:creationId xmlns:a16="http://schemas.microsoft.com/office/drawing/2014/main" id="{27C9E16F-1309-1599-019B-0CFF94597E29}"/>
              </a:ext>
            </a:extLst>
          </p:cNvPr>
          <p:cNvSpPr/>
          <p:nvPr/>
        </p:nvSpPr>
        <p:spPr>
          <a:xfrm>
            <a:off x="6686527" y="4025266"/>
            <a:ext cx="1021007" cy="1040517"/>
          </a:xfrm>
          <a:custGeom>
            <a:avLst/>
            <a:gdLst/>
            <a:ahLst/>
            <a:cxnLst/>
            <a:rect l="l" t="t" r="r" b="b"/>
            <a:pathLst>
              <a:path w="1021007" h="1040517">
                <a:moveTo>
                  <a:pt x="0" y="0"/>
                </a:moveTo>
                <a:lnTo>
                  <a:pt x="1021007" y="0"/>
                </a:lnTo>
                <a:lnTo>
                  <a:pt x="1021007" y="1040517"/>
                </a:lnTo>
                <a:lnTo>
                  <a:pt x="0" y="1040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Barlow" panose="00000500000000000000" pitchFamily="2" charset="0"/>
            </a:endParaRPr>
          </a:p>
        </p:txBody>
      </p:sp>
      <p:sp>
        <p:nvSpPr>
          <p:cNvPr id="6" name="Freeform 6">
            <a:extLst>
              <a:ext uri="{FF2B5EF4-FFF2-40B4-BE49-F238E27FC236}">
                <a16:creationId xmlns:a16="http://schemas.microsoft.com/office/drawing/2014/main" id="{C8173260-C6FF-D879-98AF-D40E73A12E7C}"/>
              </a:ext>
            </a:extLst>
          </p:cNvPr>
          <p:cNvSpPr/>
          <p:nvPr/>
        </p:nvSpPr>
        <p:spPr>
          <a:xfrm>
            <a:off x="3773744" y="3715771"/>
            <a:ext cx="1474591" cy="1350012"/>
          </a:xfrm>
          <a:custGeom>
            <a:avLst/>
            <a:gdLst/>
            <a:ahLst/>
            <a:cxnLst/>
            <a:rect l="l" t="t" r="r" b="b"/>
            <a:pathLst>
              <a:path w="1474591" h="1350012">
                <a:moveTo>
                  <a:pt x="0" y="0"/>
                </a:moveTo>
                <a:lnTo>
                  <a:pt x="1474592" y="0"/>
                </a:lnTo>
                <a:lnTo>
                  <a:pt x="1474592" y="1350012"/>
                </a:lnTo>
                <a:lnTo>
                  <a:pt x="0" y="1350012"/>
                </a:lnTo>
                <a:lnTo>
                  <a:pt x="0" y="0"/>
                </a:lnTo>
                <a:close/>
              </a:path>
            </a:pathLst>
          </a:custGeom>
          <a:blipFill>
            <a:blip r:embed="rId6">
              <a:extLst>
                <a:ext uri="{96DAC541-7B7A-43D3-8B79-37D633B846F1}">
                  <asvg:svgBlip xmlns:asvg="http://schemas.microsoft.com/office/drawing/2016/SVG/main" r:embed="rId7"/>
                </a:ext>
              </a:extLst>
            </a:blip>
            <a:stretch>
              <a:fillRect b="-66413"/>
            </a:stretch>
          </a:blipFill>
        </p:spPr>
        <p:txBody>
          <a:bodyPr/>
          <a:lstStyle/>
          <a:p>
            <a:endParaRPr lang="en-US">
              <a:latin typeface="Barlow" panose="00000500000000000000" pitchFamily="2" charset="0"/>
            </a:endParaRPr>
          </a:p>
        </p:txBody>
      </p:sp>
      <p:sp>
        <p:nvSpPr>
          <p:cNvPr id="7" name="Freeform 7">
            <a:extLst>
              <a:ext uri="{FF2B5EF4-FFF2-40B4-BE49-F238E27FC236}">
                <a16:creationId xmlns:a16="http://schemas.microsoft.com/office/drawing/2014/main" id="{06051A86-B014-7394-49A0-1EEC42593472}"/>
              </a:ext>
            </a:extLst>
          </p:cNvPr>
          <p:cNvSpPr/>
          <p:nvPr/>
        </p:nvSpPr>
        <p:spPr>
          <a:xfrm>
            <a:off x="1197833" y="4119220"/>
            <a:ext cx="1378140" cy="852609"/>
          </a:xfrm>
          <a:custGeom>
            <a:avLst/>
            <a:gdLst/>
            <a:ahLst/>
            <a:cxnLst/>
            <a:rect l="l" t="t" r="r" b="b"/>
            <a:pathLst>
              <a:path w="1378140" h="852609">
                <a:moveTo>
                  <a:pt x="0" y="0"/>
                </a:moveTo>
                <a:lnTo>
                  <a:pt x="1378139" y="0"/>
                </a:lnTo>
                <a:lnTo>
                  <a:pt x="1378139" y="852609"/>
                </a:lnTo>
                <a:lnTo>
                  <a:pt x="0" y="8526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Barlow" panose="00000500000000000000" pitchFamily="2" charset="0"/>
            </a:endParaRPr>
          </a:p>
        </p:txBody>
      </p:sp>
      <p:sp>
        <p:nvSpPr>
          <p:cNvPr id="8" name="Freeform 8">
            <a:extLst>
              <a:ext uri="{FF2B5EF4-FFF2-40B4-BE49-F238E27FC236}">
                <a16:creationId xmlns:a16="http://schemas.microsoft.com/office/drawing/2014/main" id="{233A5716-00BB-1A64-A5E7-EAFA670E9884}"/>
              </a:ext>
            </a:extLst>
          </p:cNvPr>
          <p:cNvSpPr/>
          <p:nvPr/>
        </p:nvSpPr>
        <p:spPr>
          <a:xfrm>
            <a:off x="856361" y="1783265"/>
            <a:ext cx="682943" cy="682943"/>
          </a:xfrm>
          <a:custGeom>
            <a:avLst/>
            <a:gdLst/>
            <a:ahLst/>
            <a:cxnLst/>
            <a:rect l="l" t="t" r="r" b="b"/>
            <a:pathLst>
              <a:path w="682943" h="682943">
                <a:moveTo>
                  <a:pt x="0" y="0"/>
                </a:moveTo>
                <a:lnTo>
                  <a:pt x="682943" y="0"/>
                </a:lnTo>
                <a:lnTo>
                  <a:pt x="682943" y="682942"/>
                </a:lnTo>
                <a:lnTo>
                  <a:pt x="0" y="682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Barlow" panose="00000500000000000000" pitchFamily="2" charset="0"/>
            </a:endParaRPr>
          </a:p>
        </p:txBody>
      </p:sp>
      <p:sp>
        <p:nvSpPr>
          <p:cNvPr id="9" name="Freeform 9">
            <a:extLst>
              <a:ext uri="{FF2B5EF4-FFF2-40B4-BE49-F238E27FC236}">
                <a16:creationId xmlns:a16="http://schemas.microsoft.com/office/drawing/2014/main" id="{50B69202-1DBC-55BA-C0CC-85397F97CE01}"/>
              </a:ext>
            </a:extLst>
          </p:cNvPr>
          <p:cNvSpPr/>
          <p:nvPr/>
        </p:nvSpPr>
        <p:spPr>
          <a:xfrm>
            <a:off x="1539304" y="1870825"/>
            <a:ext cx="562481" cy="595382"/>
          </a:xfrm>
          <a:custGeom>
            <a:avLst/>
            <a:gdLst/>
            <a:ahLst/>
            <a:cxnLst/>
            <a:rect l="l" t="t" r="r" b="b"/>
            <a:pathLst>
              <a:path w="562481" h="595382">
                <a:moveTo>
                  <a:pt x="0" y="0"/>
                </a:moveTo>
                <a:lnTo>
                  <a:pt x="562481" y="0"/>
                </a:lnTo>
                <a:lnTo>
                  <a:pt x="562481" y="595382"/>
                </a:lnTo>
                <a:lnTo>
                  <a:pt x="0" y="5953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Barlow" panose="00000500000000000000" pitchFamily="2" charset="0"/>
            </a:endParaRPr>
          </a:p>
        </p:txBody>
      </p:sp>
      <p:sp>
        <p:nvSpPr>
          <p:cNvPr id="10" name="Freeform 10">
            <a:extLst>
              <a:ext uri="{FF2B5EF4-FFF2-40B4-BE49-F238E27FC236}">
                <a16:creationId xmlns:a16="http://schemas.microsoft.com/office/drawing/2014/main" id="{AAFD5E4C-C7B3-224C-AD31-50A551C7D6CF}"/>
              </a:ext>
            </a:extLst>
          </p:cNvPr>
          <p:cNvSpPr/>
          <p:nvPr/>
        </p:nvSpPr>
        <p:spPr>
          <a:xfrm>
            <a:off x="1603266" y="1670767"/>
            <a:ext cx="427932" cy="400117"/>
          </a:xfrm>
          <a:custGeom>
            <a:avLst/>
            <a:gdLst/>
            <a:ahLst/>
            <a:cxnLst/>
            <a:rect l="l" t="t" r="r" b="b"/>
            <a:pathLst>
              <a:path w="427932" h="400117">
                <a:moveTo>
                  <a:pt x="0" y="0"/>
                </a:moveTo>
                <a:lnTo>
                  <a:pt x="427933" y="0"/>
                </a:lnTo>
                <a:lnTo>
                  <a:pt x="427933" y="400117"/>
                </a:lnTo>
                <a:lnTo>
                  <a:pt x="0" y="4001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Barlow" panose="00000500000000000000" pitchFamily="2" charset="0"/>
            </a:endParaRPr>
          </a:p>
        </p:txBody>
      </p:sp>
      <p:sp>
        <p:nvSpPr>
          <p:cNvPr id="11" name="Freeform 11">
            <a:extLst>
              <a:ext uri="{FF2B5EF4-FFF2-40B4-BE49-F238E27FC236}">
                <a16:creationId xmlns:a16="http://schemas.microsoft.com/office/drawing/2014/main" id="{CEC022F2-869D-8CD8-BD3F-BCBAFFCB5B97}"/>
              </a:ext>
            </a:extLst>
          </p:cNvPr>
          <p:cNvSpPr/>
          <p:nvPr/>
        </p:nvSpPr>
        <p:spPr>
          <a:xfrm>
            <a:off x="2168460" y="1747723"/>
            <a:ext cx="684108" cy="754027"/>
          </a:xfrm>
          <a:custGeom>
            <a:avLst/>
            <a:gdLst/>
            <a:ahLst/>
            <a:cxnLst/>
            <a:rect l="l" t="t" r="r" b="b"/>
            <a:pathLst>
              <a:path w="684108" h="754027">
                <a:moveTo>
                  <a:pt x="0" y="0"/>
                </a:moveTo>
                <a:lnTo>
                  <a:pt x="684108" y="0"/>
                </a:lnTo>
                <a:lnTo>
                  <a:pt x="684108" y="754027"/>
                </a:lnTo>
                <a:lnTo>
                  <a:pt x="0" y="75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latin typeface="Barlow" panose="00000500000000000000" pitchFamily="2" charset="0"/>
            </a:endParaRPr>
          </a:p>
        </p:txBody>
      </p:sp>
      <p:sp>
        <p:nvSpPr>
          <p:cNvPr id="12" name="Freeform 12">
            <a:extLst>
              <a:ext uri="{FF2B5EF4-FFF2-40B4-BE49-F238E27FC236}">
                <a16:creationId xmlns:a16="http://schemas.microsoft.com/office/drawing/2014/main" id="{9C105847-6B10-03A3-C0C3-2DF45830D484}"/>
              </a:ext>
            </a:extLst>
          </p:cNvPr>
          <p:cNvSpPr/>
          <p:nvPr/>
        </p:nvSpPr>
        <p:spPr>
          <a:xfrm>
            <a:off x="4153393" y="1810869"/>
            <a:ext cx="715294" cy="715294"/>
          </a:xfrm>
          <a:custGeom>
            <a:avLst/>
            <a:gdLst/>
            <a:ahLst/>
            <a:cxnLst/>
            <a:rect l="l" t="t" r="r" b="b"/>
            <a:pathLst>
              <a:path w="715294" h="715294">
                <a:moveTo>
                  <a:pt x="0" y="0"/>
                </a:moveTo>
                <a:lnTo>
                  <a:pt x="715294" y="0"/>
                </a:lnTo>
                <a:lnTo>
                  <a:pt x="715294" y="715295"/>
                </a:lnTo>
                <a:lnTo>
                  <a:pt x="0" y="71529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Barlow" panose="00000500000000000000" pitchFamily="2" charset="0"/>
            </a:endParaRPr>
          </a:p>
        </p:txBody>
      </p:sp>
      <p:sp>
        <p:nvSpPr>
          <p:cNvPr id="13" name="Freeform 13">
            <a:extLst>
              <a:ext uri="{FF2B5EF4-FFF2-40B4-BE49-F238E27FC236}">
                <a16:creationId xmlns:a16="http://schemas.microsoft.com/office/drawing/2014/main" id="{904D6FB2-5A33-1F5A-6A52-BE89181CF760}"/>
              </a:ext>
            </a:extLst>
          </p:cNvPr>
          <p:cNvSpPr/>
          <p:nvPr/>
        </p:nvSpPr>
        <p:spPr>
          <a:xfrm>
            <a:off x="6686347" y="1810869"/>
            <a:ext cx="1021187" cy="531017"/>
          </a:xfrm>
          <a:custGeom>
            <a:avLst/>
            <a:gdLst/>
            <a:ahLst/>
            <a:cxnLst/>
            <a:rect l="l" t="t" r="r" b="b"/>
            <a:pathLst>
              <a:path w="1021187" h="531017">
                <a:moveTo>
                  <a:pt x="0" y="0"/>
                </a:moveTo>
                <a:lnTo>
                  <a:pt x="1021187" y="0"/>
                </a:lnTo>
                <a:lnTo>
                  <a:pt x="1021187" y="531018"/>
                </a:lnTo>
                <a:lnTo>
                  <a:pt x="0" y="53101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Barlow" panose="00000500000000000000" pitchFamily="2" charset="0"/>
            </a:endParaRPr>
          </a:p>
        </p:txBody>
      </p:sp>
      <p:sp>
        <p:nvSpPr>
          <p:cNvPr id="14" name="TextBox 15">
            <a:extLst>
              <a:ext uri="{FF2B5EF4-FFF2-40B4-BE49-F238E27FC236}">
                <a16:creationId xmlns:a16="http://schemas.microsoft.com/office/drawing/2014/main" id="{1271B0C4-8EDE-C099-84C5-3BB54996E894}"/>
              </a:ext>
            </a:extLst>
          </p:cNvPr>
          <p:cNvSpPr txBox="1"/>
          <p:nvPr/>
        </p:nvSpPr>
        <p:spPr>
          <a:xfrm>
            <a:off x="856361" y="2661434"/>
            <a:ext cx="1828682"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Accessibility: language, literacy, digital, telephone</a:t>
            </a:r>
          </a:p>
        </p:txBody>
      </p:sp>
      <p:sp>
        <p:nvSpPr>
          <p:cNvPr id="15" name="TextBox 16">
            <a:extLst>
              <a:ext uri="{FF2B5EF4-FFF2-40B4-BE49-F238E27FC236}">
                <a16:creationId xmlns:a16="http://schemas.microsoft.com/office/drawing/2014/main" id="{1554BA72-5638-C3E9-61ED-88349C2AAEA4}"/>
              </a:ext>
            </a:extLst>
          </p:cNvPr>
          <p:cNvSpPr txBox="1"/>
          <p:nvPr/>
        </p:nvSpPr>
        <p:spPr>
          <a:xfrm>
            <a:off x="3344164" y="2661434"/>
            <a:ext cx="2333752" cy="826842"/>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knowledge on navigating the NHS/entitlement</a:t>
            </a:r>
          </a:p>
        </p:txBody>
      </p:sp>
      <p:sp>
        <p:nvSpPr>
          <p:cNvPr id="16" name="TextBox 17">
            <a:extLst>
              <a:ext uri="{FF2B5EF4-FFF2-40B4-BE49-F238E27FC236}">
                <a16:creationId xmlns:a16="http://schemas.microsoft.com/office/drawing/2014/main" id="{85E0C228-F91C-BB20-3FD3-A0DAC2294FAD}"/>
              </a:ext>
            </a:extLst>
          </p:cNvPr>
          <p:cNvSpPr txBox="1"/>
          <p:nvPr/>
        </p:nvSpPr>
        <p:spPr>
          <a:xfrm>
            <a:off x="6054741" y="2661434"/>
            <a:ext cx="2399820"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 Immigration status checks, fear of data sharing and Home Office reporting</a:t>
            </a:r>
          </a:p>
        </p:txBody>
      </p:sp>
      <p:sp>
        <p:nvSpPr>
          <p:cNvPr id="17" name="TextBox 18">
            <a:extLst>
              <a:ext uri="{FF2B5EF4-FFF2-40B4-BE49-F238E27FC236}">
                <a16:creationId xmlns:a16="http://schemas.microsoft.com/office/drawing/2014/main" id="{8936A607-9B96-73FC-A57C-5A48ADEC5835}"/>
              </a:ext>
            </a:extLst>
          </p:cNvPr>
          <p:cNvSpPr txBox="1"/>
          <p:nvPr/>
        </p:nvSpPr>
        <p:spPr>
          <a:xfrm>
            <a:off x="1106001" y="5240849"/>
            <a:ext cx="1561802" cy="550617"/>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ID or proof of address</a:t>
            </a:r>
          </a:p>
        </p:txBody>
      </p:sp>
      <p:sp>
        <p:nvSpPr>
          <p:cNvPr id="18" name="TextBox 19">
            <a:extLst>
              <a:ext uri="{FF2B5EF4-FFF2-40B4-BE49-F238E27FC236}">
                <a16:creationId xmlns:a16="http://schemas.microsoft.com/office/drawing/2014/main" id="{D0A52BCF-1B8D-BA81-049D-B6512B5A6DCF}"/>
              </a:ext>
            </a:extLst>
          </p:cNvPr>
          <p:cNvSpPr txBox="1"/>
          <p:nvPr/>
        </p:nvSpPr>
        <p:spPr>
          <a:xfrm>
            <a:off x="3374224" y="5240849"/>
            <a:ext cx="2273632" cy="550617"/>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Fear /experience of judgement and prejudice </a:t>
            </a:r>
          </a:p>
        </p:txBody>
      </p:sp>
      <p:sp>
        <p:nvSpPr>
          <p:cNvPr id="19" name="TextBox 20">
            <a:extLst>
              <a:ext uri="{FF2B5EF4-FFF2-40B4-BE49-F238E27FC236}">
                <a16:creationId xmlns:a16="http://schemas.microsoft.com/office/drawing/2014/main" id="{4CE8D85C-021C-4202-0CC4-328488944685}"/>
              </a:ext>
            </a:extLst>
          </p:cNvPr>
          <p:cNvSpPr txBox="1"/>
          <p:nvPr/>
        </p:nvSpPr>
        <p:spPr>
          <a:xfrm>
            <a:off x="6064939" y="5205337"/>
            <a:ext cx="2273632"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funds for suitable transport to attend appointments</a:t>
            </a:r>
          </a:p>
        </p:txBody>
      </p:sp>
    </p:spTree>
    <p:extLst>
      <p:ext uri="{BB962C8B-B14F-4D97-AF65-F5344CB8AC3E}">
        <p14:creationId xmlns:p14="http://schemas.microsoft.com/office/powerpoint/2010/main" val="3498841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CB6DD-D631-B026-DD15-C955CE6FF3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DB3BB5-84C1-43F9-598A-3F735B70899B}"/>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AA31C27C-0C70-4AB6-4E99-ED3AB23BA945}"/>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6E2FA620-C29C-2E4B-6884-D69DD86BD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9" name="Diagram 8">
            <a:extLst>
              <a:ext uri="{FF2B5EF4-FFF2-40B4-BE49-F238E27FC236}">
                <a16:creationId xmlns:a16="http://schemas.microsoft.com/office/drawing/2014/main" id="{4BBC0942-BE4A-469F-F59A-CD16A76395B4}"/>
              </a:ext>
            </a:extLst>
          </p:cNvPr>
          <p:cNvGraphicFramePr/>
          <p:nvPr/>
        </p:nvGraphicFramePr>
        <p:xfrm>
          <a:off x="106966" y="1316736"/>
          <a:ext cx="8930068" cy="5346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8E8FF49E-204A-85D3-8530-90C75D0E4A95}"/>
              </a:ext>
            </a:extLst>
          </p:cNvPr>
          <p:cNvPicPr>
            <a:picLocks noChangeAspect="1"/>
          </p:cNvPicPr>
          <p:nvPr/>
        </p:nvPicPr>
        <p:blipFill>
          <a:blip r:embed="rId9"/>
          <a:stretch>
            <a:fillRect/>
          </a:stretch>
        </p:blipFill>
        <p:spPr>
          <a:xfrm>
            <a:off x="7869939" y="6153583"/>
            <a:ext cx="670447" cy="628544"/>
          </a:xfrm>
          <a:prstGeom prst="rect">
            <a:avLst/>
          </a:prstGeom>
        </p:spPr>
      </p:pic>
      <p:pic>
        <p:nvPicPr>
          <p:cNvPr id="11" name="Picture 10">
            <a:extLst>
              <a:ext uri="{FF2B5EF4-FFF2-40B4-BE49-F238E27FC236}">
                <a16:creationId xmlns:a16="http://schemas.microsoft.com/office/drawing/2014/main" id="{BE77DE31-AF4D-F53D-C561-1F5F59D95BE5}"/>
              </a:ext>
            </a:extLst>
          </p:cNvPr>
          <p:cNvPicPr>
            <a:picLocks noChangeAspect="1"/>
          </p:cNvPicPr>
          <p:nvPr/>
        </p:nvPicPr>
        <p:blipFill>
          <a:blip r:embed="rId10"/>
          <a:stretch>
            <a:fillRect/>
          </a:stretch>
        </p:blipFill>
        <p:spPr>
          <a:xfrm>
            <a:off x="8551407" y="6147616"/>
            <a:ext cx="488389" cy="710384"/>
          </a:xfrm>
          <a:prstGeom prst="rect">
            <a:avLst/>
          </a:prstGeom>
        </p:spPr>
      </p:pic>
    </p:spTree>
    <p:extLst>
      <p:ext uri="{BB962C8B-B14F-4D97-AF65-F5344CB8AC3E}">
        <p14:creationId xmlns:p14="http://schemas.microsoft.com/office/powerpoint/2010/main" val="502058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880565-DA2C-E4F0-FDB8-B141C8C5B846}"/>
              </a:ext>
            </a:extLst>
          </p:cNvPr>
          <p:cNvSpPr txBox="1"/>
          <p:nvPr/>
        </p:nvSpPr>
        <p:spPr>
          <a:xfrm>
            <a:off x="469900" y="6514498"/>
            <a:ext cx="7515127" cy="461665"/>
          </a:xfrm>
          <a:prstGeom prst="rect">
            <a:avLst/>
          </a:prstGeom>
          <a:noFill/>
        </p:spPr>
        <p:txBody>
          <a:bodyPr wrap="square">
            <a:spAutoFit/>
          </a:bodyPr>
          <a:lstStyle/>
          <a:p>
            <a:r>
              <a:rPr lang="en-GB" sz="1200" b="1">
                <a:solidFill>
                  <a:srgbClr val="0563C1"/>
                </a:solidFill>
                <a:latin typeface="Helvetica Neue" panose="02000503000000020004"/>
                <a:hlinkClick r:id="rId3"/>
              </a:rPr>
              <a:t>https://www.england.nhs.uk/publication/primary-medical-care-policy-and-guidance-manual-pgm/</a:t>
            </a:r>
            <a:endParaRPr lang="en-GB" sz="1200" b="1">
              <a:solidFill>
                <a:srgbClr val="0563C1"/>
              </a:solidFill>
              <a:latin typeface="Helvetica Neue" panose="02000503000000020004"/>
            </a:endParaRPr>
          </a:p>
          <a:p>
            <a:endParaRPr lang="en-GB" sz="1200" b="1">
              <a:solidFill>
                <a:srgbClr val="005CA7"/>
              </a:solidFill>
              <a:latin typeface="Helvetica Neue" panose="02000503000000020004"/>
            </a:endParaRPr>
          </a:p>
        </p:txBody>
      </p:sp>
      <p:pic>
        <p:nvPicPr>
          <p:cNvPr id="7" name="Graphic 6" descr="Open book outline">
            <a:extLst>
              <a:ext uri="{FF2B5EF4-FFF2-40B4-BE49-F238E27FC236}">
                <a16:creationId xmlns:a16="http://schemas.microsoft.com/office/drawing/2014/main" id="{C40B40DA-CABD-5C89-93A6-9A02C320FC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6423606"/>
            <a:ext cx="492825" cy="492825"/>
          </a:xfrm>
          <a:prstGeom prst="rect">
            <a:avLst/>
          </a:prstGeom>
        </p:spPr>
      </p:pic>
      <p:sp>
        <p:nvSpPr>
          <p:cNvPr id="9" name="Rectangle 8">
            <a:extLst>
              <a:ext uri="{FF2B5EF4-FFF2-40B4-BE49-F238E27FC236}">
                <a16:creationId xmlns:a16="http://schemas.microsoft.com/office/drawing/2014/main" id="{3E7237B1-0B99-A90D-3175-6889CFF52879}"/>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10" name="Rectangle 9">
            <a:extLst>
              <a:ext uri="{FF2B5EF4-FFF2-40B4-BE49-F238E27FC236}">
                <a16:creationId xmlns:a16="http://schemas.microsoft.com/office/drawing/2014/main" id="{5F2AEB2F-9287-977C-538A-9CEAD34CED2A}"/>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11" name="Picture 10" descr="A picture containing graphical user interface&#10;&#10;Description automatically generated">
            <a:extLst>
              <a:ext uri="{FF2B5EF4-FFF2-40B4-BE49-F238E27FC236}">
                <a16:creationId xmlns:a16="http://schemas.microsoft.com/office/drawing/2014/main" id="{B7EEE703-5CD0-36C8-BD6E-BE723EB8B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2" name="TextBox 11">
            <a:extLst>
              <a:ext uri="{FF2B5EF4-FFF2-40B4-BE49-F238E27FC236}">
                <a16:creationId xmlns:a16="http://schemas.microsoft.com/office/drawing/2014/main" id="{0625391A-0B2C-308E-FCC9-4D613FF53FF3}"/>
              </a:ext>
            </a:extLst>
          </p:cNvPr>
          <p:cNvSpPr txBox="1"/>
          <p:nvPr/>
        </p:nvSpPr>
        <p:spPr>
          <a:xfrm>
            <a:off x="319084" y="1598484"/>
            <a:ext cx="8531002" cy="4511873"/>
          </a:xfrm>
          <a:prstGeom prst="roundRect">
            <a:avLst/>
          </a:prstGeom>
          <a:solidFill>
            <a:srgbClr val="E1F2FF"/>
          </a:solidFill>
        </p:spPr>
        <p:txBody>
          <a:bodyPr wrap="square">
            <a:spAutoFit/>
          </a:bodyPr>
          <a:lstStyle/>
          <a:p>
            <a:pPr marL="342900" marR="0" lvl="0" indent="-34290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dirty="0">
                <a:solidFill>
                  <a:prstClr val="black"/>
                </a:solidFill>
                <a:latin typeface="Barlow" panose="00000500000000000000" pitchFamily="2" charset="0"/>
                <a:ea typeface="Helvetica Neue" charset="0"/>
                <a:cs typeface="Helvetica Neue" charset="0"/>
              </a:rPr>
              <a:t>Practices should ensure there is </a:t>
            </a:r>
            <a:r>
              <a:rPr lang="en-GB" sz="1900" b="1" dirty="0">
                <a:solidFill>
                  <a:prstClr val="black"/>
                </a:solidFill>
                <a:latin typeface="Barlow" panose="00000500000000000000" pitchFamily="2" charset="0"/>
                <a:ea typeface="Helvetica Neue" charset="0"/>
                <a:cs typeface="Helvetica Neue" charset="0"/>
              </a:rPr>
              <a:t>equitable access </a:t>
            </a:r>
            <a:r>
              <a:rPr lang="en-GB" sz="1900" dirty="0">
                <a:solidFill>
                  <a:prstClr val="black"/>
                </a:solidFill>
                <a:latin typeface="Barlow" panose="00000500000000000000" pitchFamily="2" charset="0"/>
                <a:ea typeface="Helvetica Neue" charset="0"/>
                <a:cs typeface="Helvetica Neue" charset="0"/>
              </a:rPr>
              <a:t>for all patients who wish to register with them</a:t>
            </a:r>
          </a:p>
          <a:p>
            <a:pPr marL="342900" marR="0" lvl="0" indent="-34290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b="1" dirty="0">
                <a:solidFill>
                  <a:prstClr val="black"/>
                </a:solidFill>
                <a:latin typeface="Barlow" panose="00000500000000000000" pitchFamily="2" charset="0"/>
                <a:ea typeface="Helvetica Neue" charset="0"/>
                <a:cs typeface="Helvetica Neue" charset="0"/>
              </a:rPr>
              <a:t>Anyone</a:t>
            </a:r>
            <a:r>
              <a:rPr lang="en-GB" sz="1900" dirty="0">
                <a:solidFill>
                  <a:prstClr val="black"/>
                </a:solidFill>
                <a:latin typeface="Barlow" panose="00000500000000000000" pitchFamily="2" charset="0"/>
                <a:ea typeface="Helvetica Neue" charset="0"/>
                <a:cs typeface="Helvetica Neue" charset="0"/>
              </a:rPr>
              <a:t> in England can register and consult with a GP </a:t>
            </a:r>
            <a:r>
              <a:rPr lang="en-GB" sz="1900" b="1" dirty="0">
                <a:solidFill>
                  <a:srgbClr val="005CA7"/>
                </a:solidFill>
                <a:latin typeface="Barlow" panose="00000500000000000000" pitchFamily="2" charset="0"/>
                <a:ea typeface="Helvetica Neue" charset="0"/>
                <a:cs typeface="Helvetica Neue" charset="0"/>
              </a:rPr>
              <a:t>without charge</a:t>
            </a:r>
            <a:endParaRPr kumimoji="0" lang="en-GB" sz="1900" b="1" i="0" u="none" strike="noStrike" kern="1200" cap="none" spc="0" normalizeH="0" baseline="0" noProof="0" dirty="0">
              <a:ln>
                <a:noFill/>
              </a:ln>
              <a:solidFill>
                <a:srgbClr val="005CA7"/>
              </a:solidFill>
              <a:effectLst/>
              <a:uLnTx/>
              <a:uFillTx/>
              <a:latin typeface="Barlow" panose="00000500000000000000" pitchFamily="2" charset="0"/>
              <a:ea typeface="Helvetica Neue" charset="0"/>
              <a:cs typeface="Helvetica Neue" charset="0"/>
            </a:endParaRPr>
          </a:p>
          <a:p>
            <a:pPr marL="285750" marR="0" lvl="0" indent="-28575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kumimoji="0" lang="en-GB" sz="1900" b="1"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Nationality</a:t>
            </a:r>
            <a:r>
              <a:rPr kumimoji="0" lang="en-GB" sz="1900" b="0"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 &amp; </a:t>
            </a:r>
            <a:r>
              <a:rPr kumimoji="0" lang="en-GB" sz="1900" b="1"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immigration</a:t>
            </a:r>
            <a:r>
              <a:rPr kumimoji="0" lang="en-GB" sz="1900" b="0"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 status are </a:t>
            </a:r>
            <a:r>
              <a:rPr kumimoji="0" lang="en-GB" sz="1900" b="1" i="0" u="none" strike="noStrike" kern="1200" cap="none" spc="0" normalizeH="0" baseline="0" noProof="0" dirty="0">
                <a:ln>
                  <a:noFill/>
                </a:ln>
                <a:solidFill>
                  <a:srgbClr val="005CA7"/>
                </a:solidFill>
                <a:effectLst/>
                <a:uLnTx/>
                <a:uFillTx/>
                <a:latin typeface="Barlow" panose="00000500000000000000" pitchFamily="2" charset="0"/>
                <a:ea typeface="Helvetica Neue" charset="0"/>
                <a:cs typeface="Helvetica Neue" charset="0"/>
              </a:rPr>
              <a:t>not relevant </a:t>
            </a:r>
            <a:r>
              <a:rPr kumimoji="0" lang="en-GB" sz="1900" b="0"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to GP registration</a:t>
            </a:r>
          </a:p>
          <a:p>
            <a:pPr marL="285750" marR="0" lvl="0" indent="-28575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dirty="0">
                <a:solidFill>
                  <a:prstClr val="black"/>
                </a:solidFill>
                <a:latin typeface="Barlow" panose="00000500000000000000" pitchFamily="2" charset="0"/>
                <a:ea typeface="Helvetica Neue" charset="0"/>
                <a:cs typeface="Helvetica Neue" charset="0"/>
              </a:rPr>
              <a:t>There is </a:t>
            </a:r>
            <a:r>
              <a:rPr lang="en-GB" sz="1900" b="1" dirty="0">
                <a:solidFill>
                  <a:srgbClr val="005CA7"/>
                </a:solidFill>
                <a:latin typeface="Barlow" panose="00000500000000000000" pitchFamily="2" charset="0"/>
                <a:ea typeface="Helvetica Neue" charset="0"/>
                <a:cs typeface="Helvetica Neue" charset="0"/>
              </a:rPr>
              <a:t>no requirement for proof of ID, address or NHS number</a:t>
            </a:r>
            <a:r>
              <a:rPr lang="en-GB" sz="1900" b="1" dirty="0">
                <a:solidFill>
                  <a:prstClr val="black"/>
                </a:solidFill>
                <a:latin typeface="Barlow" panose="00000500000000000000" pitchFamily="2" charset="0"/>
                <a:ea typeface="Helvetica Neue" charset="0"/>
                <a:cs typeface="Helvetica Neue" charset="0"/>
              </a:rPr>
              <a:t> </a:t>
            </a:r>
            <a:r>
              <a:rPr lang="en-GB" sz="1900" dirty="0">
                <a:solidFill>
                  <a:prstClr val="black"/>
                </a:solidFill>
                <a:latin typeface="Barlow" panose="00000500000000000000" pitchFamily="2" charset="0"/>
                <a:ea typeface="Helvetica Neue" charset="0"/>
                <a:cs typeface="Helvetica Neue" charset="0"/>
              </a:rPr>
              <a:t>to register</a:t>
            </a:r>
          </a:p>
          <a:p>
            <a:pPr marL="285750" marR="0" lvl="0" indent="-28575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dirty="0">
                <a:solidFill>
                  <a:prstClr val="black"/>
                </a:solidFill>
                <a:latin typeface="Barlow" panose="00000500000000000000" pitchFamily="2" charset="0"/>
                <a:ea typeface="Helvetica Neue" charset="0"/>
                <a:cs typeface="Helvetica Neue" charset="0"/>
              </a:rPr>
              <a:t>Patients without a fixed address can register using the </a:t>
            </a:r>
            <a:r>
              <a:rPr lang="en-GB" sz="1900" b="1" dirty="0">
                <a:solidFill>
                  <a:srgbClr val="005CA7"/>
                </a:solidFill>
                <a:latin typeface="Barlow" panose="00000500000000000000" pitchFamily="2" charset="0"/>
                <a:ea typeface="Helvetica Neue" charset="0"/>
                <a:cs typeface="Helvetica Neue" charset="0"/>
              </a:rPr>
              <a:t>practice address </a:t>
            </a:r>
            <a:r>
              <a:rPr lang="en-GB" sz="1900" dirty="0">
                <a:solidFill>
                  <a:srgbClr val="005CA7"/>
                </a:solidFill>
                <a:latin typeface="Barlow" panose="00000500000000000000" pitchFamily="2" charset="0"/>
                <a:ea typeface="Helvetica Neue" charset="0"/>
                <a:cs typeface="Helvetica Neue" charset="0"/>
              </a:rPr>
              <a:t>(or alternative address)</a:t>
            </a:r>
            <a:endParaRPr lang="en-GB" sz="1900" b="1" dirty="0">
              <a:solidFill>
                <a:srgbClr val="005CA7"/>
              </a:solidFill>
              <a:latin typeface="Barlow" panose="00000500000000000000" pitchFamily="2" charset="0"/>
              <a:ea typeface="Helvetica Neue" charset="0"/>
              <a:cs typeface="Helvetica Neue" charset="0"/>
            </a:endParaRPr>
          </a:p>
          <a:p>
            <a:pPr marL="285750" marR="0" lvl="0" indent="-28575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dirty="0">
                <a:solidFill>
                  <a:prstClr val="black"/>
                </a:solidFill>
                <a:latin typeface="Barlow" panose="00000500000000000000" pitchFamily="2" charset="0"/>
                <a:ea typeface="Helvetica Neue" charset="0"/>
                <a:cs typeface="Helvetica Neue" charset="0"/>
              </a:rPr>
              <a:t>If there is </a:t>
            </a:r>
            <a:r>
              <a:rPr lang="en-GB" sz="1900" b="1" dirty="0">
                <a:solidFill>
                  <a:prstClr val="black"/>
                </a:solidFill>
                <a:latin typeface="Barlow" panose="00000500000000000000" pitchFamily="2" charset="0"/>
                <a:ea typeface="Helvetica Neue" charset="0"/>
                <a:cs typeface="Helvetica Neue" charset="0"/>
              </a:rPr>
              <a:t>uncertainty</a:t>
            </a:r>
            <a:r>
              <a:rPr lang="en-GB" sz="1900" dirty="0">
                <a:solidFill>
                  <a:prstClr val="black"/>
                </a:solidFill>
                <a:latin typeface="Barlow" panose="00000500000000000000" pitchFamily="2" charset="0"/>
                <a:ea typeface="Helvetica Neue" charset="0"/>
                <a:cs typeface="Helvetica Neue" charset="0"/>
              </a:rPr>
              <a:t> on the length of time a patient is in the area e.g. asylum seekers in Home Office accommodation -&gt; </a:t>
            </a:r>
            <a:r>
              <a:rPr lang="en-GB" sz="1900" b="1" dirty="0">
                <a:solidFill>
                  <a:prstClr val="black"/>
                </a:solidFill>
                <a:latin typeface="Barlow" panose="00000500000000000000" pitchFamily="2" charset="0"/>
                <a:ea typeface="Helvetica Neue" charset="0"/>
                <a:cs typeface="Helvetica Neue" charset="0"/>
              </a:rPr>
              <a:t>permanent</a:t>
            </a:r>
            <a:r>
              <a:rPr lang="en-GB" sz="1900" dirty="0">
                <a:solidFill>
                  <a:prstClr val="black"/>
                </a:solidFill>
                <a:latin typeface="Barlow" panose="00000500000000000000" pitchFamily="2" charset="0"/>
                <a:ea typeface="Helvetica Neue" charset="0"/>
                <a:cs typeface="Helvetica Neue" charset="0"/>
              </a:rPr>
              <a:t> patient registration</a:t>
            </a:r>
          </a:p>
        </p:txBody>
      </p:sp>
    </p:spTree>
    <p:extLst>
      <p:ext uri="{BB962C8B-B14F-4D97-AF65-F5344CB8AC3E}">
        <p14:creationId xmlns:p14="http://schemas.microsoft.com/office/powerpoint/2010/main" val="1434510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9AB8-E466-D4DD-6888-A296710582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C97D89-4534-0448-BBA6-D529049FBA63}"/>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C00F4FB0-F544-35DD-E4B1-45926E1E5A6B}"/>
              </a:ext>
            </a:extLst>
          </p:cNvPr>
          <p:cNvSpPr/>
          <p:nvPr/>
        </p:nvSpPr>
        <p:spPr>
          <a:xfrm>
            <a:off x="128588" y="415622"/>
            <a:ext cx="4248340"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What can be done?</a:t>
            </a:r>
          </a:p>
        </p:txBody>
      </p:sp>
      <p:pic>
        <p:nvPicPr>
          <p:cNvPr id="3" name="Picture 2" descr="A picture containing graphical user interface&#10;&#10;Description automatically generated">
            <a:extLst>
              <a:ext uri="{FF2B5EF4-FFF2-40B4-BE49-F238E27FC236}">
                <a16:creationId xmlns:a16="http://schemas.microsoft.com/office/drawing/2014/main" id="{756DF9A4-1790-8F67-A362-603828A24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FDF4E0C5-C098-540A-18AD-DA0C785516BE}"/>
              </a:ext>
            </a:extLst>
          </p:cNvPr>
          <p:cNvPicPr>
            <a:picLocks noChangeAspect="1"/>
          </p:cNvPicPr>
          <p:nvPr/>
        </p:nvPicPr>
        <p:blipFill>
          <a:blip r:embed="rId4"/>
          <a:stretch>
            <a:fillRect/>
          </a:stretch>
        </p:blipFill>
        <p:spPr>
          <a:xfrm>
            <a:off x="4509841" y="1715152"/>
            <a:ext cx="4524552" cy="4417424"/>
          </a:xfrm>
          <a:prstGeom prst="rect">
            <a:avLst/>
          </a:prstGeom>
        </p:spPr>
      </p:pic>
      <p:sp>
        <p:nvSpPr>
          <p:cNvPr id="6" name="TextBox 5">
            <a:extLst>
              <a:ext uri="{FF2B5EF4-FFF2-40B4-BE49-F238E27FC236}">
                <a16:creationId xmlns:a16="http://schemas.microsoft.com/office/drawing/2014/main" id="{6015CF0A-F5DC-6750-682C-2E9494B5282D}"/>
              </a:ext>
            </a:extLst>
          </p:cNvPr>
          <p:cNvSpPr txBox="1"/>
          <p:nvPr/>
        </p:nvSpPr>
        <p:spPr>
          <a:xfrm>
            <a:off x="6204406" y="5907522"/>
            <a:ext cx="2829987" cy="715089"/>
          </a:xfrm>
          <a:prstGeom prst="roundRect">
            <a:avLst/>
          </a:prstGeom>
          <a:solidFill>
            <a:srgbClr val="D5ECFF"/>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2,500</a:t>
            </a:r>
            <a:r>
              <a:rPr kumimoji="0" lang="en-GB"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GB" b="1" i="0" u="none" strike="noStrike" kern="1200" cap="none" spc="0" normalizeH="0" baseline="0" noProof="0" dirty="0">
                <a:ln>
                  <a:noFill/>
                </a:ln>
                <a:solidFill>
                  <a:srgbClr val="ED0677"/>
                </a:solidFill>
                <a:effectLst/>
                <a:uLnTx/>
                <a:uFillTx/>
                <a:latin typeface="Helvetica Neue" panose="02000503000000020004" pitchFamily="2" charset="0"/>
                <a:ea typeface="Helvetica Neue" panose="02000503000000020004" pitchFamily="2" charset="0"/>
                <a:cs typeface="Helvetica Neue" panose="02000503000000020004" pitchFamily="2" charset="0"/>
              </a:rPr>
              <a:t>Safe Surgeries </a:t>
            </a:r>
            <a:r>
              <a:rPr kumimoji="0" lang="en-GB" b="1" i="0" u="none" strike="noStrike" kern="1200" cap="none" spc="0" normalizeH="0" baseline="0" noProof="0" dirty="0">
                <a:ln>
                  <a:noFill/>
                </a:ln>
                <a:solidFill>
                  <a:srgbClr val="0064B1"/>
                </a:solidFill>
                <a:effectLst/>
                <a:uLnTx/>
                <a:uFillTx/>
                <a:latin typeface="Helvetica Neue" panose="02000503000000020004" pitchFamily="2" charset="0"/>
                <a:ea typeface="Helvetica Neue" panose="02000503000000020004" pitchFamily="2" charset="0"/>
                <a:cs typeface="Helvetica Neue" panose="02000503000000020004" pitchFamily="2" charset="0"/>
              </a:rPr>
              <a:t>across the UK…</a:t>
            </a:r>
          </a:p>
        </p:txBody>
      </p:sp>
      <p:sp>
        <p:nvSpPr>
          <p:cNvPr id="7" name="TextBox 6">
            <a:extLst>
              <a:ext uri="{FF2B5EF4-FFF2-40B4-BE49-F238E27FC236}">
                <a16:creationId xmlns:a16="http://schemas.microsoft.com/office/drawing/2014/main" id="{367BDB28-3F82-D8F0-DC75-9AE890F10DE3}"/>
              </a:ext>
            </a:extLst>
          </p:cNvPr>
          <p:cNvSpPr txBox="1"/>
          <p:nvPr/>
        </p:nvSpPr>
        <p:spPr>
          <a:xfrm>
            <a:off x="128588" y="2200808"/>
            <a:ext cx="4248340" cy="4421803"/>
          </a:xfrm>
          <a:prstGeom prst="roundRect">
            <a:avLst/>
          </a:prstGeom>
          <a:solidFill>
            <a:srgbClr val="E1F2FF"/>
          </a:solidFill>
        </p:spPr>
        <p:txBody>
          <a:bodyPr wrap="square" rtlCol="0">
            <a:spAutoFit/>
          </a:bodyPr>
          <a:lstStyle/>
          <a:p>
            <a:pPr marL="285750" indent="-285750">
              <a:buFont typeface="Arial" panose="020B0604020202020204" pitchFamily="34" charset="0"/>
              <a:buChar char="•"/>
            </a:pPr>
            <a:r>
              <a:rPr lang="en-GB" sz="1600" dirty="0">
                <a:latin typeface="Barlow" panose="00000500000000000000" pitchFamily="2" charset="0"/>
              </a:rPr>
              <a:t>Building an </a:t>
            </a:r>
            <a:r>
              <a:rPr lang="en-GB" sz="1600" b="1" dirty="0">
                <a:solidFill>
                  <a:srgbClr val="ED0677"/>
                </a:solidFill>
                <a:latin typeface="Barlow" panose="00000500000000000000" pitchFamily="2" charset="0"/>
              </a:rPr>
              <a:t>expert community </a:t>
            </a:r>
            <a:r>
              <a:rPr lang="en-GB" sz="1600" dirty="0">
                <a:latin typeface="Barlow" panose="00000500000000000000" pitchFamily="2" charset="0"/>
              </a:rPr>
              <a:t>against</a:t>
            </a:r>
            <a:r>
              <a:rPr lang="en-GB" sz="1600" dirty="0">
                <a:solidFill>
                  <a:srgbClr val="ED0677"/>
                </a:solidFill>
                <a:latin typeface="Barlow" panose="00000500000000000000" pitchFamily="2" charset="0"/>
              </a:rPr>
              <a:t> </a:t>
            </a:r>
            <a:r>
              <a:rPr lang="en-GB" sz="1600" dirty="0">
                <a:latin typeface="Barlow" panose="00000500000000000000" pitchFamily="2" charset="0"/>
              </a:rPr>
              <a:t>health exclusion</a:t>
            </a:r>
          </a:p>
          <a:p>
            <a:pPr marL="285750" indent="-285750">
              <a:buFont typeface="Arial" panose="020B0604020202020204" pitchFamily="34" charset="0"/>
              <a:buChar char="•"/>
            </a:pPr>
            <a:endParaRPr lang="en-GB" sz="1600" dirty="0">
              <a:latin typeface="Barlow" panose="00000500000000000000" pitchFamily="2" charset="0"/>
            </a:endParaRPr>
          </a:p>
          <a:p>
            <a:pPr marL="285750" indent="-285750">
              <a:buFont typeface="Arial" panose="020B0604020202020204" pitchFamily="34" charset="0"/>
              <a:buChar char="•"/>
            </a:pPr>
            <a:r>
              <a:rPr lang="en-GB" sz="1600" dirty="0">
                <a:latin typeface="Barlow" panose="00000500000000000000" pitchFamily="2" charset="0"/>
              </a:rPr>
              <a:t>A network of GP practices demonstrating adherence to NHS England guidance and making commitments to </a:t>
            </a:r>
            <a:r>
              <a:rPr lang="en-GB" sz="1600" b="1" dirty="0">
                <a:solidFill>
                  <a:srgbClr val="ED0677"/>
                </a:solidFill>
                <a:latin typeface="Barlow" panose="00000500000000000000" pitchFamily="2" charset="0"/>
              </a:rPr>
              <a:t>tackle barriers to healthcare faced by underserved communities</a:t>
            </a:r>
          </a:p>
          <a:p>
            <a:pPr marL="285750" indent="-285750">
              <a:buFont typeface="Arial" panose="020B0604020202020204" pitchFamily="34" charset="0"/>
              <a:buChar char="•"/>
            </a:pPr>
            <a:endParaRPr lang="en-GB" sz="1600" dirty="0">
              <a:latin typeface="Barlow" panose="00000500000000000000" pitchFamily="2" charset="0"/>
            </a:endParaRPr>
          </a:p>
          <a:p>
            <a:pPr marL="285750" indent="-285750">
              <a:buFont typeface="Arial" panose="020B0604020202020204" pitchFamily="34" charset="0"/>
              <a:buChar char="•"/>
            </a:pPr>
            <a:r>
              <a:rPr lang="en-GB" sz="1600" dirty="0">
                <a:latin typeface="Barlow" panose="00000500000000000000" pitchFamily="2" charset="0"/>
              </a:rPr>
              <a:t>Launched by DOTW in 2018, </a:t>
            </a:r>
            <a:r>
              <a:rPr lang="en-GB" sz="1600" b="1" dirty="0">
                <a:solidFill>
                  <a:srgbClr val="ED0677"/>
                </a:solidFill>
                <a:latin typeface="Barlow" panose="00000500000000000000" pitchFamily="2" charset="0"/>
              </a:rPr>
              <a:t>in partnership with primary care</a:t>
            </a:r>
            <a:r>
              <a:rPr lang="en-GB" sz="1600" dirty="0">
                <a:solidFill>
                  <a:srgbClr val="ED0677"/>
                </a:solidFill>
                <a:latin typeface="Barlow" panose="00000500000000000000" pitchFamily="2" charset="0"/>
              </a:rPr>
              <a:t> </a:t>
            </a:r>
            <a:r>
              <a:rPr lang="en-GB" sz="1600" dirty="0">
                <a:latin typeface="Barlow" panose="00000500000000000000" pitchFamily="2" charset="0"/>
              </a:rPr>
              <a:t>- recognising pressures and increasing workloads facing GP practices</a:t>
            </a:r>
            <a:br>
              <a:rPr lang="en-GB" sz="1600" dirty="0">
                <a:latin typeface="Barlow" panose="00000500000000000000" pitchFamily="2" charset="0"/>
              </a:rPr>
            </a:br>
            <a:endParaRPr lang="en-GB" sz="1600" dirty="0">
              <a:latin typeface="Barlow" panose="00000500000000000000" pitchFamily="2" charset="0"/>
            </a:endParaRPr>
          </a:p>
          <a:p>
            <a:pPr marL="285750" indent="-285750">
              <a:buFont typeface="Arial" panose="020B0604020202020204" pitchFamily="34" charset="0"/>
              <a:buChar char="•"/>
            </a:pPr>
            <a:r>
              <a:rPr lang="en-GB" sz="1600" b="1" dirty="0">
                <a:solidFill>
                  <a:srgbClr val="ED0677"/>
                </a:solidFill>
                <a:latin typeface="Barlow" panose="00000500000000000000" pitchFamily="2" charset="0"/>
              </a:rPr>
              <a:t>Free training, resources and support</a:t>
            </a:r>
            <a:endParaRPr lang="en-GB" sz="1600" dirty="0">
              <a:solidFill>
                <a:srgbClr val="ED0677"/>
              </a:solidFill>
              <a:latin typeface="Barlow" panose="00000500000000000000" pitchFamily="2" charset="0"/>
            </a:endParaRPr>
          </a:p>
        </p:txBody>
      </p:sp>
      <p:pic>
        <p:nvPicPr>
          <p:cNvPr id="8" name="Picture 7" descr="A picture containing graphical user interface&#10;&#10;Description automatically generated">
            <a:extLst>
              <a:ext uri="{FF2B5EF4-FFF2-40B4-BE49-F238E27FC236}">
                <a16:creationId xmlns:a16="http://schemas.microsoft.com/office/drawing/2014/main" id="{FD287455-05BC-3353-A694-5E60E916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921" y="1319711"/>
            <a:ext cx="1877674" cy="790882"/>
          </a:xfrm>
          <a:prstGeom prst="rect">
            <a:avLst/>
          </a:prstGeom>
        </p:spPr>
      </p:pic>
    </p:spTree>
    <p:extLst>
      <p:ext uri="{BB962C8B-B14F-4D97-AF65-F5344CB8AC3E}">
        <p14:creationId xmlns:p14="http://schemas.microsoft.com/office/powerpoint/2010/main" val="747080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9E9C-D753-1290-3667-25CADE6BB6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F74A56-EA47-D20B-0E7B-AB5C4CB6105A}"/>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36B7C85-1DC2-ED4F-9C5B-8CE877936202}"/>
              </a:ext>
            </a:extLst>
          </p:cNvPr>
          <p:cNvSpPr/>
          <p:nvPr/>
        </p:nvSpPr>
        <p:spPr>
          <a:xfrm>
            <a:off x="128588" y="415622"/>
            <a:ext cx="6130322"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Why become a Safe Surgery?</a:t>
            </a:r>
          </a:p>
        </p:txBody>
      </p:sp>
      <p:pic>
        <p:nvPicPr>
          <p:cNvPr id="3" name="Picture 2" descr="A picture containing graphical user interface&#10;&#10;Description automatically generated">
            <a:extLst>
              <a:ext uri="{FF2B5EF4-FFF2-40B4-BE49-F238E27FC236}">
                <a16:creationId xmlns:a16="http://schemas.microsoft.com/office/drawing/2014/main" id="{07725F19-94B2-0962-66A7-5DC743D34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8" name="Diagram 7">
            <a:extLst>
              <a:ext uri="{FF2B5EF4-FFF2-40B4-BE49-F238E27FC236}">
                <a16:creationId xmlns:a16="http://schemas.microsoft.com/office/drawing/2014/main" id="{D2995962-ADEA-47F3-A89A-82896F5F5FB0}"/>
              </a:ext>
            </a:extLst>
          </p:cNvPr>
          <p:cNvGraphicFramePr/>
          <p:nvPr/>
        </p:nvGraphicFramePr>
        <p:xfrm>
          <a:off x="241989" y="820368"/>
          <a:ext cx="8902010" cy="45580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342B505C-A0C7-C1CA-9701-25CA8E0B04B4}"/>
              </a:ext>
            </a:extLst>
          </p:cNvPr>
          <p:cNvSpPr txBox="1"/>
          <p:nvPr/>
        </p:nvSpPr>
        <p:spPr>
          <a:xfrm>
            <a:off x="128588" y="5044462"/>
            <a:ext cx="8902010" cy="1498283"/>
          </a:xfrm>
          <a:prstGeom prst="roundRect">
            <a:avLst/>
          </a:prstGeom>
          <a:solidFill>
            <a:srgbClr val="E1F2FF"/>
          </a:solidFill>
        </p:spPr>
        <p:txBody>
          <a:bodyPr wrap="square">
            <a:spAutoFit/>
          </a:bodyPr>
          <a:lstStyle/>
          <a:p>
            <a:pPr algn="ctr" fontAlgn="base"/>
            <a:r>
              <a:rPr lang="en-GB" sz="1700" b="1" i="0" dirty="0">
                <a:effectLst/>
                <a:latin typeface="Barlow" panose="00000500000000000000" pitchFamily="2" charset="0"/>
                <a:hlinkClick r:id="rId9"/>
              </a:rPr>
              <a:t>CQC Equity in Access Framework</a:t>
            </a:r>
            <a:br>
              <a:rPr lang="en-GB" sz="1700" b="1" i="0" dirty="0">
                <a:effectLst/>
                <a:latin typeface="Barlow" panose="00000500000000000000" pitchFamily="2" charset="0"/>
              </a:rPr>
            </a:br>
            <a:br>
              <a:rPr lang="en-GB" sz="1700" b="1" dirty="0">
                <a:latin typeface="Barlow" panose="00000500000000000000" pitchFamily="2" charset="0"/>
              </a:rPr>
            </a:br>
            <a:r>
              <a:rPr lang="en-GB" sz="1600" b="0" i="1" dirty="0">
                <a:solidFill>
                  <a:srgbClr val="212121"/>
                </a:solidFill>
                <a:effectLst/>
                <a:latin typeface="Barlow" panose="00000500000000000000" pitchFamily="2" charset="0"/>
              </a:rPr>
              <a:t>We make sure </a:t>
            </a:r>
            <a:r>
              <a:rPr lang="en-GB" sz="1600" b="0" i="1" dirty="0">
                <a:solidFill>
                  <a:srgbClr val="000000"/>
                </a:solidFill>
                <a:effectLst/>
                <a:latin typeface="Barlow" panose="00000500000000000000" pitchFamily="2" charset="0"/>
              </a:rPr>
              <a:t>that</a:t>
            </a:r>
            <a:r>
              <a:rPr lang="en-GB" sz="1600" b="1" i="1" dirty="0">
                <a:solidFill>
                  <a:srgbClr val="0070C0"/>
                </a:solidFill>
                <a:effectLst/>
                <a:latin typeface="Barlow" panose="00000500000000000000" pitchFamily="2" charset="0"/>
              </a:rPr>
              <a:t> </a:t>
            </a:r>
            <a:r>
              <a:rPr lang="en-GB" sz="1600" i="1" dirty="0">
                <a:solidFill>
                  <a:srgbClr val="0070C0"/>
                </a:solidFill>
                <a:effectLst/>
                <a:latin typeface="Barlow" panose="00000500000000000000" pitchFamily="2" charset="0"/>
              </a:rPr>
              <a:t>everyone can access the care, support and treatment they need when they need it</a:t>
            </a:r>
            <a:r>
              <a:rPr lang="en-GB" sz="1600" b="0" i="1" dirty="0">
                <a:solidFill>
                  <a:srgbClr val="0070C0"/>
                </a:solidFill>
                <a:effectLst/>
                <a:latin typeface="Barlow" panose="00000500000000000000" pitchFamily="2" charset="0"/>
              </a:rPr>
              <a:t>.</a:t>
            </a:r>
            <a:r>
              <a:rPr lang="en-GB" sz="1600" dirty="0">
                <a:solidFill>
                  <a:srgbClr val="000000"/>
                </a:solidFill>
                <a:latin typeface="Barlow" panose="00000500000000000000" pitchFamily="2" charset="0"/>
              </a:rPr>
              <a:t> </a:t>
            </a:r>
            <a:r>
              <a:rPr lang="en-GB" sz="1600" b="0" i="1" dirty="0">
                <a:solidFill>
                  <a:srgbClr val="212121"/>
                </a:solidFill>
                <a:effectLst/>
                <a:latin typeface="Barlow" panose="00000500000000000000" pitchFamily="2" charset="0"/>
              </a:rPr>
              <a:t>People can access care, treatment and support when they need to and in a way that works for them, which </a:t>
            </a:r>
            <a:r>
              <a:rPr lang="en-GB" sz="1600" i="1" dirty="0">
                <a:solidFill>
                  <a:srgbClr val="0070C0"/>
                </a:solidFill>
                <a:effectLst/>
                <a:latin typeface="Barlow" panose="00000500000000000000" pitchFamily="2" charset="0"/>
              </a:rPr>
              <a:t>promotes equality, removes barriers or delays and protects their rights.'</a:t>
            </a:r>
            <a:endParaRPr lang="en-GB" sz="1700" i="0" dirty="0">
              <a:solidFill>
                <a:srgbClr val="000000"/>
              </a:solidFill>
              <a:effectLst/>
              <a:latin typeface="Barlow" panose="00000500000000000000" pitchFamily="2" charset="0"/>
            </a:endParaRPr>
          </a:p>
        </p:txBody>
      </p:sp>
    </p:spTree>
    <p:extLst>
      <p:ext uri="{BB962C8B-B14F-4D97-AF65-F5344CB8AC3E}">
        <p14:creationId xmlns:p14="http://schemas.microsoft.com/office/powerpoint/2010/main" val="3024322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CC3A7-8F01-C763-804C-9FC6370CF4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AA2447-BB80-0F0B-DAF5-FB2AD89EB2DF}"/>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B6634825-303A-6239-3E03-BFE02BCBF418}"/>
              </a:ext>
            </a:extLst>
          </p:cNvPr>
          <p:cNvSpPr/>
          <p:nvPr/>
        </p:nvSpPr>
        <p:spPr>
          <a:xfrm>
            <a:off x="128588" y="415622"/>
            <a:ext cx="5074033"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Safe Surgeries process</a:t>
            </a:r>
          </a:p>
        </p:txBody>
      </p:sp>
      <p:pic>
        <p:nvPicPr>
          <p:cNvPr id="3" name="Picture 2" descr="A picture containing graphical user interface&#10;&#10;Description automatically generated">
            <a:extLst>
              <a:ext uri="{FF2B5EF4-FFF2-40B4-BE49-F238E27FC236}">
                <a16:creationId xmlns:a16="http://schemas.microsoft.com/office/drawing/2014/main" id="{57FEFEC6-D841-16DC-B7DB-7F2C748EB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5" name="Diagram 4">
            <a:extLst>
              <a:ext uri="{FF2B5EF4-FFF2-40B4-BE49-F238E27FC236}">
                <a16:creationId xmlns:a16="http://schemas.microsoft.com/office/drawing/2014/main" id="{B9B10AF3-6E11-806B-8006-3A3FE933E8D8}"/>
              </a:ext>
            </a:extLst>
          </p:cNvPr>
          <p:cNvGraphicFramePr/>
          <p:nvPr/>
        </p:nvGraphicFramePr>
        <p:xfrm>
          <a:off x="207600" y="1991430"/>
          <a:ext cx="8728800" cy="4743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F7418647-1693-4117-9ED0-9E5088EF1EFB}"/>
              </a:ext>
            </a:extLst>
          </p:cNvPr>
          <p:cNvSpPr txBox="1"/>
          <p:nvPr/>
        </p:nvSpPr>
        <p:spPr>
          <a:xfrm>
            <a:off x="207601" y="1772760"/>
            <a:ext cx="8728799" cy="400110"/>
          </a:xfrm>
          <a:prstGeom prst="rect">
            <a:avLst/>
          </a:prstGeom>
          <a:noFill/>
        </p:spPr>
        <p:txBody>
          <a:bodyPr wrap="square" rtlCol="0">
            <a:spAutoFit/>
          </a:bodyPr>
          <a:lstStyle/>
          <a:p>
            <a:r>
              <a:rPr lang="en-GB" sz="2000" b="1" dirty="0">
                <a:solidFill>
                  <a:srgbClr val="0064B1"/>
                </a:solidFill>
                <a:latin typeface="Barlow" panose="00000500000000000000" pitchFamily="2" charset="0"/>
              </a:rPr>
              <a:t>First, register as a Safe Surgery (sign up form </a:t>
            </a:r>
            <a:r>
              <a:rPr lang="en-GB" sz="2000" b="1" dirty="0">
                <a:solidFill>
                  <a:srgbClr val="0064B1"/>
                </a:solidFill>
                <a:latin typeface="Barlow" panose="00000500000000000000" pitchFamily="2" charset="0"/>
                <a:hlinkClick r:id="rId9"/>
              </a:rPr>
              <a:t>here</a:t>
            </a:r>
            <a:r>
              <a:rPr lang="en-GB" sz="2000" b="1" dirty="0">
                <a:solidFill>
                  <a:srgbClr val="0064B1"/>
                </a:solidFill>
                <a:latin typeface="Barlow" panose="00000500000000000000" pitchFamily="2" charset="0"/>
              </a:rPr>
              <a:t>), then complete 5 steps:</a:t>
            </a:r>
          </a:p>
        </p:txBody>
      </p:sp>
      <p:pic>
        <p:nvPicPr>
          <p:cNvPr id="11" name="Picture 10">
            <a:extLst>
              <a:ext uri="{FF2B5EF4-FFF2-40B4-BE49-F238E27FC236}">
                <a16:creationId xmlns:a16="http://schemas.microsoft.com/office/drawing/2014/main" id="{2415C964-CCD8-F466-7477-BFACD2595B38}"/>
              </a:ext>
            </a:extLst>
          </p:cNvPr>
          <p:cNvPicPr>
            <a:picLocks noChangeAspect="1"/>
          </p:cNvPicPr>
          <p:nvPr/>
        </p:nvPicPr>
        <p:blipFill>
          <a:blip r:embed="rId10"/>
          <a:stretch>
            <a:fillRect/>
          </a:stretch>
        </p:blipFill>
        <p:spPr>
          <a:xfrm>
            <a:off x="6294128" y="4840992"/>
            <a:ext cx="2642272" cy="1278874"/>
          </a:xfrm>
          <a:prstGeom prst="rect">
            <a:avLst/>
          </a:prstGeom>
        </p:spPr>
      </p:pic>
    </p:spTree>
    <p:extLst>
      <p:ext uri="{BB962C8B-B14F-4D97-AF65-F5344CB8AC3E}">
        <p14:creationId xmlns:p14="http://schemas.microsoft.com/office/powerpoint/2010/main" val="622075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D7D31-79B6-9348-1555-F2443BAE87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BAAFCF-3619-83FB-6B26-8972B6BEE4CA}"/>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74DAA9B-C94C-3A3E-6AC8-9850D33C8C8D}"/>
              </a:ext>
            </a:extLst>
          </p:cNvPr>
          <p:cNvSpPr/>
          <p:nvPr/>
        </p:nvSpPr>
        <p:spPr>
          <a:xfrm>
            <a:off x="128588" y="415622"/>
            <a:ext cx="5546998"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Safe Surgeries resources</a:t>
            </a:r>
          </a:p>
        </p:txBody>
      </p:sp>
      <p:pic>
        <p:nvPicPr>
          <p:cNvPr id="3" name="Picture 2" descr="A picture containing graphical user interface&#10;&#10;Description automatically generated">
            <a:extLst>
              <a:ext uri="{FF2B5EF4-FFF2-40B4-BE49-F238E27FC236}">
                <a16:creationId xmlns:a16="http://schemas.microsoft.com/office/drawing/2014/main" id="{B3EFBFDE-8000-E524-BCEC-528CADB70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6" name="Picture 5">
            <a:hlinkClick r:id="rId4"/>
            <a:extLst>
              <a:ext uri="{FF2B5EF4-FFF2-40B4-BE49-F238E27FC236}">
                <a16:creationId xmlns:a16="http://schemas.microsoft.com/office/drawing/2014/main" id="{405A1838-D223-9A4C-7770-C6C871256DC1}"/>
              </a:ext>
            </a:extLst>
          </p:cNvPr>
          <p:cNvPicPr>
            <a:picLocks noChangeAspect="1"/>
          </p:cNvPicPr>
          <p:nvPr/>
        </p:nvPicPr>
        <p:blipFill rotWithShape="1">
          <a:blip r:embed="rId5"/>
          <a:srcRect l="17160" t="6766" r="67386" b="13637"/>
          <a:stretch/>
        </p:blipFill>
        <p:spPr>
          <a:xfrm>
            <a:off x="285380" y="1549877"/>
            <a:ext cx="1374526" cy="1879123"/>
          </a:xfrm>
          <a:prstGeom prst="rect">
            <a:avLst/>
          </a:prstGeom>
          <a:ln>
            <a:noFill/>
          </a:ln>
          <a:effectLst>
            <a:outerShdw blurRad="190500" algn="tl" rotWithShape="0">
              <a:srgbClr val="000000">
                <a:alpha val="70000"/>
              </a:srgbClr>
            </a:outerShdw>
          </a:effectLst>
        </p:spPr>
      </p:pic>
      <p:pic>
        <p:nvPicPr>
          <p:cNvPr id="7" name="Picture 6">
            <a:hlinkClick r:id="rId6"/>
            <a:extLst>
              <a:ext uri="{FF2B5EF4-FFF2-40B4-BE49-F238E27FC236}">
                <a16:creationId xmlns:a16="http://schemas.microsoft.com/office/drawing/2014/main" id="{70835B50-5BD8-53B9-5863-B763D51CA409}"/>
              </a:ext>
            </a:extLst>
          </p:cNvPr>
          <p:cNvPicPr>
            <a:picLocks noChangeAspect="1"/>
          </p:cNvPicPr>
          <p:nvPr/>
        </p:nvPicPr>
        <p:blipFill>
          <a:blip r:embed="rId7"/>
          <a:stretch>
            <a:fillRect/>
          </a:stretch>
        </p:blipFill>
        <p:spPr>
          <a:xfrm>
            <a:off x="1981134" y="1540967"/>
            <a:ext cx="1462217" cy="189694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2375B68-6957-3845-5BC7-DDB2129D5E9E}"/>
              </a:ext>
            </a:extLst>
          </p:cNvPr>
          <p:cNvPicPr>
            <a:picLocks noChangeAspect="1"/>
          </p:cNvPicPr>
          <p:nvPr/>
        </p:nvPicPr>
        <p:blipFill>
          <a:blip r:embed="rId8"/>
          <a:stretch>
            <a:fillRect/>
          </a:stretch>
        </p:blipFill>
        <p:spPr>
          <a:xfrm>
            <a:off x="5572462" y="1549877"/>
            <a:ext cx="1480993" cy="1896941"/>
          </a:xfrm>
          <a:prstGeom prst="rect">
            <a:avLst/>
          </a:prstGeom>
          <a:ln>
            <a:noFill/>
          </a:ln>
          <a:effectLst>
            <a:outerShdw blurRad="190500" algn="tl" rotWithShape="0">
              <a:srgbClr val="000000">
                <a:alpha val="70000"/>
              </a:srgbClr>
            </a:outerShdw>
          </a:effectLst>
        </p:spPr>
      </p:pic>
      <p:pic>
        <p:nvPicPr>
          <p:cNvPr id="10" name="Picture 9">
            <a:hlinkClick r:id="rId9"/>
            <a:extLst>
              <a:ext uri="{FF2B5EF4-FFF2-40B4-BE49-F238E27FC236}">
                <a16:creationId xmlns:a16="http://schemas.microsoft.com/office/drawing/2014/main" id="{FEA3D2E4-6725-C5FA-8E3C-AA27D003133E}"/>
              </a:ext>
            </a:extLst>
          </p:cNvPr>
          <p:cNvPicPr>
            <a:picLocks noChangeAspect="1"/>
          </p:cNvPicPr>
          <p:nvPr/>
        </p:nvPicPr>
        <p:blipFill>
          <a:blip r:embed="rId10"/>
          <a:stretch>
            <a:fillRect/>
          </a:stretch>
        </p:blipFill>
        <p:spPr>
          <a:xfrm>
            <a:off x="3814969" y="1549877"/>
            <a:ext cx="1385875" cy="1879123"/>
          </a:xfrm>
          <a:prstGeom prst="rect">
            <a:avLst/>
          </a:prstGeom>
          <a:ln>
            <a:noFill/>
          </a:ln>
          <a:effectLst>
            <a:outerShdw blurRad="190500" algn="tl" rotWithShape="0">
              <a:srgbClr val="000000">
                <a:alpha val="70000"/>
              </a:srgbClr>
            </a:outerShdw>
          </a:effectLst>
        </p:spPr>
      </p:pic>
      <p:pic>
        <p:nvPicPr>
          <p:cNvPr id="12" name="Picture 11">
            <a:hlinkClick r:id="rId11"/>
            <a:extLst>
              <a:ext uri="{FF2B5EF4-FFF2-40B4-BE49-F238E27FC236}">
                <a16:creationId xmlns:a16="http://schemas.microsoft.com/office/drawing/2014/main" id="{81F937E2-54B2-64B7-53F2-6B80CF071570}"/>
              </a:ext>
            </a:extLst>
          </p:cNvPr>
          <p:cNvPicPr>
            <a:picLocks noChangeAspect="1"/>
          </p:cNvPicPr>
          <p:nvPr/>
        </p:nvPicPr>
        <p:blipFill>
          <a:blip r:embed="rId12"/>
          <a:stretch>
            <a:fillRect/>
          </a:stretch>
        </p:blipFill>
        <p:spPr>
          <a:xfrm>
            <a:off x="285380" y="4180302"/>
            <a:ext cx="1375328" cy="1800950"/>
          </a:xfrm>
          <a:prstGeom prst="rect">
            <a:avLst/>
          </a:prstGeom>
          <a:ln>
            <a:noFill/>
          </a:ln>
          <a:effectLst>
            <a:outerShdw blurRad="190500" algn="tl" rotWithShape="0">
              <a:srgbClr val="000000">
                <a:alpha val="70000"/>
              </a:srgbClr>
            </a:outerShdw>
          </a:effectLst>
        </p:spPr>
      </p:pic>
      <p:pic>
        <p:nvPicPr>
          <p:cNvPr id="13" name="Picture 12">
            <a:hlinkClick r:id="rId13"/>
            <a:extLst>
              <a:ext uri="{FF2B5EF4-FFF2-40B4-BE49-F238E27FC236}">
                <a16:creationId xmlns:a16="http://schemas.microsoft.com/office/drawing/2014/main" id="{70758907-66F8-7C74-E760-1F5532785F72}"/>
              </a:ext>
            </a:extLst>
          </p:cNvPr>
          <p:cNvPicPr>
            <a:picLocks noChangeAspect="1"/>
          </p:cNvPicPr>
          <p:nvPr/>
        </p:nvPicPr>
        <p:blipFill>
          <a:blip r:embed="rId14"/>
          <a:stretch>
            <a:fillRect/>
          </a:stretch>
        </p:blipFill>
        <p:spPr>
          <a:xfrm>
            <a:off x="1981134" y="4101587"/>
            <a:ext cx="1490966" cy="1933285"/>
          </a:xfrm>
          <a:prstGeom prst="rect">
            <a:avLst/>
          </a:prstGeom>
        </p:spPr>
      </p:pic>
      <p:pic>
        <p:nvPicPr>
          <p:cNvPr id="14" name="Picture 13">
            <a:hlinkClick r:id="rId15"/>
            <a:extLst>
              <a:ext uri="{FF2B5EF4-FFF2-40B4-BE49-F238E27FC236}">
                <a16:creationId xmlns:a16="http://schemas.microsoft.com/office/drawing/2014/main" id="{6DBBA1B6-7769-A882-F970-2DBB6EE06591}"/>
              </a:ext>
            </a:extLst>
          </p:cNvPr>
          <p:cNvPicPr>
            <a:picLocks noChangeAspect="1"/>
          </p:cNvPicPr>
          <p:nvPr/>
        </p:nvPicPr>
        <p:blipFill>
          <a:blip r:embed="rId16"/>
          <a:stretch>
            <a:fillRect/>
          </a:stretch>
        </p:blipFill>
        <p:spPr>
          <a:xfrm>
            <a:off x="7391616" y="1540967"/>
            <a:ext cx="1467004" cy="1905851"/>
          </a:xfrm>
          <a:prstGeom prst="rect">
            <a:avLst/>
          </a:prstGeom>
        </p:spPr>
      </p:pic>
      <p:pic>
        <p:nvPicPr>
          <p:cNvPr id="15" name="Picture 14">
            <a:hlinkClick r:id="rId17"/>
            <a:extLst>
              <a:ext uri="{FF2B5EF4-FFF2-40B4-BE49-F238E27FC236}">
                <a16:creationId xmlns:a16="http://schemas.microsoft.com/office/drawing/2014/main" id="{FA7AB7BE-CFFF-E4A2-4855-2057D99BF094}"/>
              </a:ext>
            </a:extLst>
          </p:cNvPr>
          <p:cNvPicPr>
            <a:picLocks noChangeAspect="1"/>
          </p:cNvPicPr>
          <p:nvPr/>
        </p:nvPicPr>
        <p:blipFill>
          <a:blip r:embed="rId18"/>
          <a:stretch>
            <a:fillRect/>
          </a:stretch>
        </p:blipFill>
        <p:spPr>
          <a:xfrm>
            <a:off x="7053455" y="4374109"/>
            <a:ext cx="1979659" cy="1388240"/>
          </a:xfrm>
          <a:prstGeom prst="rect">
            <a:avLst/>
          </a:prstGeom>
        </p:spPr>
      </p:pic>
      <p:pic>
        <p:nvPicPr>
          <p:cNvPr id="16" name="Picture 15">
            <a:hlinkClick r:id="rId19"/>
            <a:extLst>
              <a:ext uri="{FF2B5EF4-FFF2-40B4-BE49-F238E27FC236}">
                <a16:creationId xmlns:a16="http://schemas.microsoft.com/office/drawing/2014/main" id="{F7541EFF-88FF-C238-0F12-306D05673BE8}"/>
              </a:ext>
            </a:extLst>
          </p:cNvPr>
          <p:cNvPicPr>
            <a:picLocks noChangeAspect="1"/>
          </p:cNvPicPr>
          <p:nvPr/>
        </p:nvPicPr>
        <p:blipFill>
          <a:blip r:embed="rId20"/>
          <a:stretch>
            <a:fillRect/>
          </a:stretch>
        </p:blipFill>
        <p:spPr>
          <a:xfrm>
            <a:off x="3814969" y="4101587"/>
            <a:ext cx="1366707" cy="1933285"/>
          </a:xfrm>
          <a:prstGeom prst="rect">
            <a:avLst/>
          </a:prstGeom>
        </p:spPr>
      </p:pic>
      <p:pic>
        <p:nvPicPr>
          <p:cNvPr id="17" name="Picture 16">
            <a:hlinkClick r:id="rId21"/>
            <a:extLst>
              <a:ext uri="{FF2B5EF4-FFF2-40B4-BE49-F238E27FC236}">
                <a16:creationId xmlns:a16="http://schemas.microsoft.com/office/drawing/2014/main" id="{FA1A1C21-EA39-62B8-81F7-79731627FD15}"/>
              </a:ext>
            </a:extLst>
          </p:cNvPr>
          <p:cNvPicPr>
            <a:picLocks noChangeAspect="1"/>
          </p:cNvPicPr>
          <p:nvPr/>
        </p:nvPicPr>
        <p:blipFill>
          <a:blip r:embed="rId22"/>
          <a:stretch>
            <a:fillRect/>
          </a:stretch>
        </p:blipFill>
        <p:spPr>
          <a:xfrm>
            <a:off x="5524545" y="4180302"/>
            <a:ext cx="1379981" cy="1933285"/>
          </a:xfrm>
          <a:prstGeom prst="rect">
            <a:avLst/>
          </a:prstGeom>
        </p:spPr>
      </p:pic>
      <p:sp>
        <p:nvSpPr>
          <p:cNvPr id="18" name="TextBox 17">
            <a:extLst>
              <a:ext uri="{FF2B5EF4-FFF2-40B4-BE49-F238E27FC236}">
                <a16:creationId xmlns:a16="http://schemas.microsoft.com/office/drawing/2014/main" id="{BEC6CB44-704F-7751-1342-6202CBD65110}"/>
              </a:ext>
            </a:extLst>
          </p:cNvPr>
          <p:cNvSpPr txBox="1"/>
          <p:nvPr/>
        </p:nvSpPr>
        <p:spPr>
          <a:xfrm>
            <a:off x="639942" y="6442378"/>
            <a:ext cx="5664315" cy="276999"/>
          </a:xfrm>
          <a:prstGeom prst="rect">
            <a:avLst/>
          </a:prstGeom>
          <a:noFill/>
        </p:spPr>
        <p:txBody>
          <a:bodyPr wrap="square">
            <a:spAutoFit/>
          </a:bodyPr>
          <a:lstStyle/>
          <a:p>
            <a:r>
              <a:rPr lang="en-GB" sz="1200" dirty="0">
                <a:solidFill>
                  <a:srgbClr val="005CA7"/>
                </a:solidFill>
                <a:latin typeface="Barlow" panose="00000500000000000000" pitchFamily="2" charset="0"/>
                <a:hlinkClick r:id="rId23"/>
              </a:rPr>
              <a:t>https://www.doctorsoftheworld.org.uk/safesurgeries/safe-surgeries-toolkit/</a:t>
            </a:r>
            <a:r>
              <a:rPr lang="en-GB" sz="1200" dirty="0">
                <a:solidFill>
                  <a:srgbClr val="005CA7"/>
                </a:solidFill>
                <a:latin typeface="Barlow" panose="00000500000000000000" pitchFamily="2" charset="0"/>
              </a:rPr>
              <a:t> </a:t>
            </a:r>
          </a:p>
        </p:txBody>
      </p:sp>
      <p:pic>
        <p:nvPicPr>
          <p:cNvPr id="19" name="Graphic 18" descr="Open book outline">
            <a:extLst>
              <a:ext uri="{FF2B5EF4-FFF2-40B4-BE49-F238E27FC236}">
                <a16:creationId xmlns:a16="http://schemas.microsoft.com/office/drawing/2014/main" id="{BE7DE46B-3378-A42A-A635-CDF234984DC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8368" y="6319369"/>
            <a:ext cx="492825" cy="492825"/>
          </a:xfrm>
          <a:prstGeom prst="rect">
            <a:avLst/>
          </a:prstGeom>
        </p:spPr>
      </p:pic>
    </p:spTree>
    <p:extLst>
      <p:ext uri="{BB962C8B-B14F-4D97-AF65-F5344CB8AC3E}">
        <p14:creationId xmlns:p14="http://schemas.microsoft.com/office/powerpoint/2010/main" val="94320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BEFB-17DB-53BA-221A-8DA799AE6F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BC372D-9640-0C19-E26D-22A1A6B71C65}"/>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7498257-43EF-E80D-4DF1-C33916D6D893}"/>
              </a:ext>
            </a:extLst>
          </p:cNvPr>
          <p:cNvSpPr/>
          <p:nvPr/>
        </p:nvSpPr>
        <p:spPr>
          <a:xfrm>
            <a:off x="128588" y="415622"/>
            <a:ext cx="6130322"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7 steps for safe registration</a:t>
            </a:r>
          </a:p>
        </p:txBody>
      </p:sp>
      <p:pic>
        <p:nvPicPr>
          <p:cNvPr id="3" name="Picture 2" descr="A picture containing graphical user interface&#10;&#10;Description automatically generated">
            <a:extLst>
              <a:ext uri="{FF2B5EF4-FFF2-40B4-BE49-F238E27FC236}">
                <a16:creationId xmlns:a16="http://schemas.microsoft.com/office/drawing/2014/main" id="{CB16D4CA-C719-BACD-D7D3-450EE0ED3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1BEDF4F6-26BA-9B36-3FA4-6D7DFF031759}"/>
              </a:ext>
            </a:extLst>
          </p:cNvPr>
          <p:cNvPicPr>
            <a:picLocks noChangeAspect="1"/>
          </p:cNvPicPr>
          <p:nvPr/>
        </p:nvPicPr>
        <p:blipFill rotWithShape="1">
          <a:blip r:embed="rId4"/>
          <a:srcRect t="2016" b="3481"/>
          <a:stretch/>
        </p:blipFill>
        <p:spPr>
          <a:xfrm>
            <a:off x="2951181" y="1291580"/>
            <a:ext cx="3853062" cy="5150798"/>
          </a:xfrm>
          <a:prstGeom prst="rect">
            <a:avLst/>
          </a:prstGeom>
        </p:spPr>
      </p:pic>
      <p:pic>
        <p:nvPicPr>
          <p:cNvPr id="6" name="Picture 5">
            <a:extLst>
              <a:ext uri="{FF2B5EF4-FFF2-40B4-BE49-F238E27FC236}">
                <a16:creationId xmlns:a16="http://schemas.microsoft.com/office/drawing/2014/main" id="{1A75037F-56A4-5965-BC30-D1A120218A59}"/>
              </a:ext>
            </a:extLst>
          </p:cNvPr>
          <p:cNvPicPr>
            <a:picLocks noChangeAspect="1"/>
          </p:cNvPicPr>
          <p:nvPr/>
        </p:nvPicPr>
        <p:blipFill>
          <a:blip r:embed="rId5"/>
          <a:stretch>
            <a:fillRect/>
          </a:stretch>
        </p:blipFill>
        <p:spPr>
          <a:xfrm>
            <a:off x="159793" y="1463046"/>
            <a:ext cx="2791388" cy="3931908"/>
          </a:xfrm>
          <a:prstGeom prst="rect">
            <a:avLst/>
          </a:prstGeom>
        </p:spPr>
      </p:pic>
      <p:sp>
        <p:nvSpPr>
          <p:cNvPr id="7" name="TextBox 6">
            <a:extLst>
              <a:ext uri="{FF2B5EF4-FFF2-40B4-BE49-F238E27FC236}">
                <a16:creationId xmlns:a16="http://schemas.microsoft.com/office/drawing/2014/main" id="{79ECDE32-F362-45AC-E3CB-31304DFADF73}"/>
              </a:ext>
            </a:extLst>
          </p:cNvPr>
          <p:cNvSpPr txBox="1"/>
          <p:nvPr/>
        </p:nvSpPr>
        <p:spPr>
          <a:xfrm>
            <a:off x="611193" y="6455555"/>
            <a:ext cx="5664315" cy="276999"/>
          </a:xfrm>
          <a:prstGeom prst="rect">
            <a:avLst/>
          </a:prstGeom>
          <a:noFill/>
        </p:spPr>
        <p:txBody>
          <a:bodyPr wrap="square">
            <a:spAutoFit/>
          </a:bodyPr>
          <a:lstStyle/>
          <a:p>
            <a:r>
              <a:rPr lang="en-GB" sz="1200" dirty="0">
                <a:solidFill>
                  <a:srgbClr val="005CA7"/>
                </a:solidFill>
                <a:latin typeface="Barlow" panose="00000500000000000000" pitchFamily="2" charset="0"/>
                <a:hlinkClick r:id="rId6"/>
              </a:rPr>
              <a:t>https://www.doctorsoftheworld.org.uk/safesurgeries/safe-surgeries-toolkit/</a:t>
            </a:r>
            <a:r>
              <a:rPr lang="en-GB" sz="1200" dirty="0">
                <a:solidFill>
                  <a:srgbClr val="005CA7"/>
                </a:solidFill>
                <a:latin typeface="Barlow" panose="00000500000000000000" pitchFamily="2" charset="0"/>
              </a:rPr>
              <a:t> </a:t>
            </a:r>
          </a:p>
        </p:txBody>
      </p:sp>
      <p:pic>
        <p:nvPicPr>
          <p:cNvPr id="9" name="Graphic 8" descr="Open book outline">
            <a:extLst>
              <a:ext uri="{FF2B5EF4-FFF2-40B4-BE49-F238E27FC236}">
                <a16:creationId xmlns:a16="http://schemas.microsoft.com/office/drawing/2014/main" id="{619B29EF-9508-744C-CA6B-6E8CEB60C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368" y="6319369"/>
            <a:ext cx="492825" cy="492825"/>
          </a:xfrm>
          <a:prstGeom prst="rect">
            <a:avLst/>
          </a:prstGeom>
        </p:spPr>
      </p:pic>
    </p:spTree>
    <p:extLst>
      <p:ext uri="{BB962C8B-B14F-4D97-AF65-F5344CB8AC3E}">
        <p14:creationId xmlns:p14="http://schemas.microsoft.com/office/powerpoint/2010/main" val="3252000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1210C-3B9F-953C-BC92-4FE628CC7A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D5F23D-786F-02A6-741C-2852F722B521}"/>
              </a:ext>
            </a:extLst>
          </p:cNvPr>
          <p:cNvSpPr/>
          <p:nvPr/>
        </p:nvSpPr>
        <p:spPr>
          <a:xfrm>
            <a:off x="1" y="415621"/>
            <a:ext cx="9144000" cy="809495"/>
          </a:xfrm>
          <a:prstGeom prst="rect">
            <a:avLst/>
          </a:prstGeom>
          <a:solidFill>
            <a:srgbClr val="FECAE4"/>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3" name="Content Placeholder 2">
            <a:extLst>
              <a:ext uri="{FF2B5EF4-FFF2-40B4-BE49-F238E27FC236}">
                <a16:creationId xmlns:a16="http://schemas.microsoft.com/office/drawing/2014/main" id="{77984B43-B28E-AB51-8F8D-950E880510DF}"/>
              </a:ext>
            </a:extLst>
          </p:cNvPr>
          <p:cNvSpPr>
            <a:spLocks noGrp="1"/>
          </p:cNvSpPr>
          <p:nvPr>
            <p:ph idx="1"/>
          </p:nvPr>
        </p:nvSpPr>
        <p:spPr>
          <a:xfrm>
            <a:off x="246909" y="1596887"/>
            <a:ext cx="8768503" cy="5061087"/>
          </a:xfrm>
        </p:spPr>
        <p:txBody>
          <a:bodyPr>
            <a:normAutofit fontScale="85000" lnSpcReduction="10000"/>
          </a:bodyPr>
          <a:lstStyle/>
          <a:p>
            <a:pPr marL="514338" indent="-514338">
              <a:lnSpc>
                <a:spcPct val="120000"/>
              </a:lnSpc>
              <a:spcBef>
                <a:spcPts val="1200"/>
              </a:spcBef>
              <a:buFont typeface="Wingdings" panose="05000000000000000000" pitchFamily="2" charset="2"/>
              <a:buChar char="ü"/>
            </a:pPr>
            <a:r>
              <a:rPr lang="en-GB" dirty="0">
                <a:latin typeface="Barlow" panose="00000500000000000000" pitchFamily="2" charset="0"/>
                <a:ea typeface="Helvetica Neue" charset="0"/>
                <a:cs typeface="Helvetica Neue" charset="0"/>
              </a:rPr>
              <a:t>Discuss the </a:t>
            </a:r>
            <a:r>
              <a:rPr lang="en-GB" b="1" dirty="0">
                <a:solidFill>
                  <a:srgbClr val="CB0568"/>
                </a:solidFill>
                <a:latin typeface="Barlow" panose="00000500000000000000" pitchFamily="2" charset="0"/>
                <a:ea typeface="Helvetica Neue" charset="0"/>
                <a:cs typeface="Helvetica Neue" charset="0"/>
              </a:rPr>
              <a:t>importance</a:t>
            </a:r>
            <a:r>
              <a:rPr lang="en-GB" dirty="0">
                <a:latin typeface="Barlow" panose="00000500000000000000" pitchFamily="2" charset="0"/>
                <a:ea typeface="Helvetica Neue" charset="0"/>
                <a:cs typeface="Helvetica Neue" charset="0"/>
              </a:rPr>
              <a:t> of access to healthcare</a:t>
            </a:r>
          </a:p>
          <a:p>
            <a:pPr marL="514338" indent="-514338">
              <a:lnSpc>
                <a:spcPct val="120000"/>
              </a:lnSpc>
              <a:spcBef>
                <a:spcPts val="1200"/>
              </a:spcBef>
              <a:buFont typeface="Wingdings" panose="05000000000000000000" pitchFamily="2" charset="2"/>
              <a:buChar char="ü"/>
            </a:pPr>
            <a:r>
              <a:rPr lang="en-GB" dirty="0">
                <a:latin typeface="Barlow" panose="00000500000000000000" pitchFamily="2" charset="0"/>
                <a:ea typeface="Helvetica Neue" charset="0"/>
                <a:cs typeface="Helvetica Neue" charset="0"/>
              </a:rPr>
              <a:t>Be aware of the </a:t>
            </a:r>
            <a:r>
              <a:rPr lang="en-GB" b="1" dirty="0">
                <a:solidFill>
                  <a:srgbClr val="CB0568"/>
                </a:solidFill>
                <a:latin typeface="Barlow" panose="00000500000000000000" pitchFamily="2" charset="0"/>
                <a:ea typeface="Helvetica Neue" charset="0"/>
                <a:cs typeface="Helvetica Neue" charset="0"/>
              </a:rPr>
              <a:t>barriers</a:t>
            </a:r>
            <a:r>
              <a:rPr lang="en-GB" dirty="0">
                <a:latin typeface="Barlow" panose="00000500000000000000" pitchFamily="2" charset="0"/>
                <a:ea typeface="Helvetica Neue" charset="0"/>
                <a:cs typeface="Helvetica Neue" charset="0"/>
              </a:rPr>
              <a:t> to healthcare access impacting underserved communities </a:t>
            </a:r>
          </a:p>
          <a:p>
            <a:pPr marL="514338" indent="-514338">
              <a:lnSpc>
                <a:spcPct val="120000"/>
              </a:lnSpc>
              <a:spcBef>
                <a:spcPts val="1200"/>
              </a:spcBef>
              <a:buFont typeface="Wingdings" panose="05000000000000000000" pitchFamily="2" charset="2"/>
              <a:buChar char="ü"/>
            </a:pPr>
            <a:r>
              <a:rPr lang="en-GB" dirty="0">
                <a:latin typeface="Barlow" panose="00000500000000000000" pitchFamily="2" charset="0"/>
                <a:ea typeface="Helvetica Neue" charset="0"/>
                <a:cs typeface="Helvetica Neue" charset="0"/>
              </a:rPr>
              <a:t>Understand </a:t>
            </a:r>
            <a:r>
              <a:rPr lang="en-GB" b="1" dirty="0">
                <a:solidFill>
                  <a:srgbClr val="CB0568"/>
                </a:solidFill>
                <a:latin typeface="Barlow" panose="00000500000000000000" pitchFamily="2" charset="0"/>
                <a:ea typeface="Helvetica Neue" charset="0"/>
                <a:cs typeface="Helvetica Neue" charset="0"/>
              </a:rPr>
              <a:t>entitlements</a:t>
            </a:r>
            <a:r>
              <a:rPr lang="en-GB" dirty="0">
                <a:latin typeface="Barlow" panose="00000500000000000000" pitchFamily="2" charset="0"/>
                <a:ea typeface="Helvetica Neue" charset="0"/>
                <a:cs typeface="Helvetica Neue" charset="0"/>
              </a:rPr>
              <a:t> to NHS primary and secondary care in England </a:t>
            </a:r>
          </a:p>
          <a:p>
            <a:pPr marL="514338" indent="-514338">
              <a:lnSpc>
                <a:spcPct val="120000"/>
              </a:lnSpc>
              <a:spcBef>
                <a:spcPts val="1200"/>
              </a:spcBef>
              <a:buFont typeface="Wingdings" panose="05000000000000000000" pitchFamily="2" charset="2"/>
              <a:buChar char="ü"/>
            </a:pPr>
            <a:r>
              <a:rPr lang="en-GB" dirty="0">
                <a:latin typeface="Barlow" panose="00000500000000000000" pitchFamily="2" charset="0"/>
                <a:ea typeface="Helvetica Neue" charset="0"/>
                <a:cs typeface="Helvetica Neue" charset="0"/>
              </a:rPr>
              <a:t>Know what </a:t>
            </a:r>
            <a:r>
              <a:rPr lang="en-GB" b="1" dirty="0">
                <a:solidFill>
                  <a:srgbClr val="CB0568"/>
                </a:solidFill>
                <a:latin typeface="Barlow" panose="00000500000000000000" pitchFamily="2" charset="0"/>
                <a:ea typeface="Helvetica Neue" charset="0"/>
                <a:cs typeface="Helvetica Neue" charset="0"/>
              </a:rPr>
              <a:t>good practice </a:t>
            </a:r>
            <a:r>
              <a:rPr lang="en-GB" dirty="0">
                <a:latin typeface="Barlow" panose="00000500000000000000" pitchFamily="2" charset="0"/>
                <a:ea typeface="Helvetica Neue" charset="0"/>
                <a:cs typeface="Helvetica Neue" charset="0"/>
              </a:rPr>
              <a:t>is to promote access to healthcare and support patients in vulnerable circumstances </a:t>
            </a:r>
            <a:br>
              <a:rPr lang="en-GB" dirty="0">
                <a:latin typeface="Barlow" panose="00000500000000000000" pitchFamily="2" charset="0"/>
                <a:ea typeface="Helvetica Neue" charset="0"/>
                <a:cs typeface="Helvetica Neue" charset="0"/>
              </a:rPr>
            </a:br>
            <a:br>
              <a:rPr lang="en-GB" b="1" dirty="0">
                <a:latin typeface="Barlow" panose="00000500000000000000" pitchFamily="2" charset="0"/>
                <a:ea typeface="Helvetica Neue" charset="0"/>
                <a:cs typeface="Helvetica Neue" charset="0"/>
              </a:rPr>
            </a:br>
            <a:endParaRPr lang="en-GB" dirty="0">
              <a:latin typeface="Barlow" panose="00000500000000000000" pitchFamily="2" charset="0"/>
              <a:ea typeface="Helvetica Neue" charset="0"/>
              <a:cs typeface="Helvetica Neue" charset="0"/>
            </a:endParaRPr>
          </a:p>
        </p:txBody>
      </p:sp>
      <p:sp>
        <p:nvSpPr>
          <p:cNvPr id="4" name="Rectangle 3">
            <a:extLst>
              <a:ext uri="{FF2B5EF4-FFF2-40B4-BE49-F238E27FC236}">
                <a16:creationId xmlns:a16="http://schemas.microsoft.com/office/drawing/2014/main" id="{01D994A5-82CD-1E68-D032-BA3F1DBF8447}"/>
              </a:ext>
            </a:extLst>
          </p:cNvPr>
          <p:cNvSpPr/>
          <p:nvPr/>
        </p:nvSpPr>
        <p:spPr>
          <a:xfrm>
            <a:off x="128588" y="415622"/>
            <a:ext cx="3014662" cy="809495"/>
          </a:xfrm>
          <a:prstGeom prst="rect">
            <a:avLst/>
          </a:prstGeom>
          <a:solidFill>
            <a:srgbClr val="CB056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pic>
        <p:nvPicPr>
          <p:cNvPr id="6" name="Picture 5" descr="A picture containing graphical user interface&#10;&#10;Description automatically generated">
            <a:extLst>
              <a:ext uri="{FF2B5EF4-FFF2-40B4-BE49-F238E27FC236}">
                <a16:creationId xmlns:a16="http://schemas.microsoft.com/office/drawing/2014/main" id="{9C4888E5-A81C-7313-6532-583648A93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1303530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2B6C-0C15-547B-917B-F4930325F5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1E2F02-9C33-54CE-99C6-5ACE063BC87A}"/>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4E51ADD0-E741-A551-73B5-993B6E6003F3}"/>
              </a:ext>
            </a:extLst>
          </p:cNvPr>
          <p:cNvSpPr/>
          <p:nvPr/>
        </p:nvSpPr>
        <p:spPr>
          <a:xfrm>
            <a:off x="128588" y="415622"/>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8F350222-3F95-8D66-9CA0-A90AD764FBD7}"/>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4E5EB9B6-D6FF-9F8A-7A73-DD2F11D2BE01}"/>
              </a:ext>
            </a:extLst>
          </p:cNvPr>
          <p:cNvSpPr/>
          <p:nvPr/>
        </p:nvSpPr>
        <p:spPr>
          <a:xfrm>
            <a:off x="128588" y="415620"/>
            <a:ext cx="4727192"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Language interpreting</a:t>
            </a:r>
          </a:p>
        </p:txBody>
      </p:sp>
      <p:pic>
        <p:nvPicPr>
          <p:cNvPr id="7" name="Picture 6" descr="A picture containing graphical user interface&#10;&#10;Description automatically generated">
            <a:extLst>
              <a:ext uri="{FF2B5EF4-FFF2-40B4-BE49-F238E27FC236}">
                <a16:creationId xmlns:a16="http://schemas.microsoft.com/office/drawing/2014/main" id="{17449DDE-D6B0-B134-6C6D-260F27C51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Content Placeholder 2">
            <a:extLst>
              <a:ext uri="{FF2B5EF4-FFF2-40B4-BE49-F238E27FC236}">
                <a16:creationId xmlns:a16="http://schemas.microsoft.com/office/drawing/2014/main" id="{4BCD58F2-6E2D-6A68-0765-8299F854D78A}"/>
              </a:ext>
            </a:extLst>
          </p:cNvPr>
          <p:cNvSpPr>
            <a:spLocks noGrp="1"/>
          </p:cNvSpPr>
          <p:nvPr>
            <p:ph idx="1"/>
          </p:nvPr>
        </p:nvSpPr>
        <p:spPr>
          <a:xfrm>
            <a:off x="246909" y="1782626"/>
            <a:ext cx="4423061" cy="4080624"/>
          </a:xfrm>
        </p:spPr>
        <p:txBody>
          <a:bodyPr>
            <a:normAutofit fontScale="85000" lnSpcReduction="10000"/>
          </a:bodyPr>
          <a:lstStyle/>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 Be aware of local arrangements</a:t>
            </a:r>
          </a:p>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Ensure availability of interpreters at reception and consultation</a:t>
            </a:r>
          </a:p>
          <a:p>
            <a:pPr>
              <a:spcBef>
                <a:spcPts val="1200"/>
              </a:spcBef>
              <a:buClr>
                <a:srgbClr val="0070C0"/>
              </a:buClr>
              <a:buFont typeface="Wingdings" panose="05000000000000000000" pitchFamily="2" charset="2"/>
              <a:buChar char="ü"/>
            </a:pPr>
            <a:r>
              <a:rPr lang="en-GB" sz="2000" b="1" dirty="0">
                <a:solidFill>
                  <a:srgbClr val="008878"/>
                </a:solidFill>
                <a:latin typeface="Barlow" panose="00000500000000000000" pitchFamily="2" charset="0"/>
                <a:ea typeface="Helvetica Neue" charset="0"/>
                <a:cs typeface="Helvetica Neue" charset="0"/>
              </a:rPr>
              <a:t>Double time </a:t>
            </a:r>
            <a:r>
              <a:rPr lang="en-GB" sz="2000" dirty="0">
                <a:latin typeface="Barlow" panose="00000500000000000000" pitchFamily="2" charset="0"/>
                <a:ea typeface="Helvetica Neue" charset="0"/>
                <a:cs typeface="Helvetica Neue" charset="0"/>
              </a:rPr>
              <a:t>for appointments </a:t>
            </a:r>
          </a:p>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Record </a:t>
            </a:r>
            <a:r>
              <a:rPr lang="en-GB" sz="2000" b="1" dirty="0">
                <a:solidFill>
                  <a:srgbClr val="008878"/>
                </a:solidFill>
                <a:latin typeface="Barlow" panose="00000500000000000000" pitchFamily="2" charset="0"/>
                <a:ea typeface="Helvetica Neue" charset="0"/>
                <a:cs typeface="Helvetica Neue" charset="0"/>
              </a:rPr>
              <a:t>language and dialect </a:t>
            </a:r>
            <a:r>
              <a:rPr lang="en-GB" sz="2000" dirty="0">
                <a:latin typeface="Barlow" panose="00000500000000000000" pitchFamily="2" charset="0"/>
                <a:ea typeface="Helvetica Neue" charset="0"/>
                <a:cs typeface="Helvetica Neue" charset="0"/>
              </a:rPr>
              <a:t>in patient record + flag to pre-book (use a </a:t>
            </a:r>
            <a:r>
              <a:rPr lang="en-GB" sz="2000" dirty="0">
                <a:latin typeface="Barlow" panose="00000500000000000000" pitchFamily="2" charset="0"/>
                <a:ea typeface="Helvetica Neue" charset="0"/>
                <a:cs typeface="Helvetica Neue" charset="0"/>
                <a:hlinkClick r:id="rId4"/>
              </a:rPr>
              <a:t>language identification chart</a:t>
            </a:r>
            <a:r>
              <a:rPr lang="en-GB" sz="2000" dirty="0">
                <a:latin typeface="Barlow" panose="00000500000000000000" pitchFamily="2" charset="0"/>
                <a:ea typeface="Helvetica Neue" charset="0"/>
                <a:cs typeface="Helvetica Neue" charset="0"/>
              </a:rPr>
              <a:t>)</a:t>
            </a:r>
          </a:p>
          <a:p>
            <a:pPr>
              <a:spcBef>
                <a:spcPts val="1200"/>
              </a:spcBef>
              <a:buClr>
                <a:srgbClr val="0070C0"/>
              </a:buClr>
              <a:buFont typeface="Wingdings" panose="05000000000000000000" pitchFamily="2" charset="2"/>
              <a:buChar char="ü"/>
            </a:pPr>
            <a:r>
              <a:rPr lang="en-GB" sz="2000" b="1" dirty="0">
                <a:solidFill>
                  <a:srgbClr val="008878"/>
                </a:solidFill>
                <a:latin typeface="Barlow" panose="00000500000000000000" pitchFamily="2" charset="0"/>
                <a:ea typeface="Helvetica Neue" charset="0"/>
                <a:cs typeface="Helvetica Neue" charset="0"/>
              </a:rPr>
              <a:t>Professional</a:t>
            </a:r>
            <a:r>
              <a:rPr lang="en-GB" sz="2000" dirty="0">
                <a:latin typeface="Barlow" panose="00000500000000000000" pitchFamily="2" charset="0"/>
                <a:ea typeface="Helvetica Neue" charset="0"/>
                <a:cs typeface="Helvetica Neue" charset="0"/>
              </a:rPr>
              <a:t> interpreters (avoid friends/family/children)</a:t>
            </a:r>
          </a:p>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Raise awareness and promote the option to use an interpreter to patients </a:t>
            </a:r>
          </a:p>
          <a:p>
            <a:pPr>
              <a:spcBef>
                <a:spcPts val="1200"/>
              </a:spcBef>
              <a:buClr>
                <a:srgbClr val="0070C0"/>
              </a:buClr>
              <a:buFont typeface="Wingdings" panose="05000000000000000000" pitchFamily="2" charset="2"/>
              <a:buChar char="ü"/>
            </a:pPr>
            <a:r>
              <a:rPr lang="en-GB" sz="2000" dirty="0">
                <a:latin typeface="Barlow" panose="00000500000000000000" pitchFamily="2" charset="0"/>
                <a:ea typeface="Helvetica Neue" charset="0"/>
                <a:cs typeface="Helvetica Neue" charset="0"/>
              </a:rPr>
              <a:t>Handheld translators/tablets at reception</a:t>
            </a:r>
          </a:p>
          <a:p>
            <a:pPr>
              <a:spcBef>
                <a:spcPts val="1200"/>
              </a:spcBef>
              <a:buClr>
                <a:srgbClr val="0070C0"/>
              </a:buClr>
              <a:buFont typeface="Wingdings" panose="05000000000000000000" pitchFamily="2" charset="2"/>
              <a:buChar char="ü"/>
            </a:pPr>
            <a:endParaRPr lang="en-GB" sz="2000" dirty="0">
              <a:latin typeface="Barlow" panose="00000500000000000000" pitchFamily="2" charset="0"/>
              <a:ea typeface="Helvetica Neue" charset="0"/>
              <a:cs typeface="Helvetica Neue" charset="0"/>
            </a:endParaRPr>
          </a:p>
        </p:txBody>
      </p:sp>
      <p:pic>
        <p:nvPicPr>
          <p:cNvPr id="9" name="Picture 8">
            <a:extLst>
              <a:ext uri="{FF2B5EF4-FFF2-40B4-BE49-F238E27FC236}">
                <a16:creationId xmlns:a16="http://schemas.microsoft.com/office/drawing/2014/main" id="{6A4A28C3-1FF8-583F-A4BA-3BFD32EFC39C}"/>
              </a:ext>
            </a:extLst>
          </p:cNvPr>
          <p:cNvPicPr>
            <a:picLocks noChangeAspect="1"/>
          </p:cNvPicPr>
          <p:nvPr/>
        </p:nvPicPr>
        <p:blipFill>
          <a:blip r:embed="rId5"/>
          <a:stretch>
            <a:fillRect/>
          </a:stretch>
        </p:blipFill>
        <p:spPr>
          <a:xfrm>
            <a:off x="5105651" y="2241383"/>
            <a:ext cx="1638529" cy="1419423"/>
          </a:xfrm>
          <a:prstGeom prst="rect">
            <a:avLst/>
          </a:prstGeom>
        </p:spPr>
      </p:pic>
      <p:sp>
        <p:nvSpPr>
          <p:cNvPr id="10" name="TextBox 9">
            <a:extLst>
              <a:ext uri="{FF2B5EF4-FFF2-40B4-BE49-F238E27FC236}">
                <a16:creationId xmlns:a16="http://schemas.microsoft.com/office/drawing/2014/main" id="{E0FF39CC-FEAD-7311-354A-CDCE1CE321DF}"/>
              </a:ext>
            </a:extLst>
          </p:cNvPr>
          <p:cNvSpPr txBox="1"/>
          <p:nvPr/>
        </p:nvSpPr>
        <p:spPr>
          <a:xfrm>
            <a:off x="493322" y="6096496"/>
            <a:ext cx="3909786" cy="646331"/>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rgbClr val="005CA7"/>
                </a:solidFill>
                <a:latin typeface="Barlow" panose="00000500000000000000" pitchFamily="2" charset="0"/>
                <a:hlinkClick r:id="rId6"/>
              </a:rPr>
              <a:t>Migrant Health guide - interpreting general principles</a:t>
            </a:r>
            <a:endParaRPr lang="en-GB" sz="1200" dirty="0">
              <a:solidFill>
                <a:srgbClr val="005CA7"/>
              </a:solidFill>
              <a:latin typeface="Barlow" panose="00000500000000000000" pitchFamily="2" charset="0"/>
            </a:endParaRPr>
          </a:p>
          <a:p>
            <a:pPr marL="171450" indent="-171450">
              <a:buFont typeface="Arial" panose="020B0604020202020204" pitchFamily="34" charset="0"/>
              <a:buChar char="•"/>
            </a:pPr>
            <a:r>
              <a:rPr lang="en-GB" sz="1200" dirty="0">
                <a:solidFill>
                  <a:srgbClr val="005CA7"/>
                </a:solidFill>
                <a:latin typeface="Barlow" panose="00000500000000000000" pitchFamily="2" charset="0"/>
                <a:cs typeface="Arial" panose="020B0604020202020204" pitchFamily="34" charset="0"/>
                <a:hlinkClick r:id="rId7"/>
              </a:rPr>
              <a:t>BMA guidance</a:t>
            </a:r>
            <a:endParaRPr lang="en-GB" sz="1200" dirty="0">
              <a:solidFill>
                <a:srgbClr val="005CA7"/>
              </a:solidFill>
              <a:latin typeface="Barlow" panose="00000500000000000000" pitchFamily="2" charset="0"/>
              <a:cs typeface="Arial" panose="020B0604020202020204" pitchFamily="34" charset="0"/>
              <a:hlinkClick r:id="rId4"/>
            </a:endParaRPr>
          </a:p>
          <a:p>
            <a:pPr marL="171450" indent="-171450">
              <a:buFont typeface="Arial" panose="020B0604020202020204" pitchFamily="34" charset="0"/>
              <a:buChar char="•"/>
            </a:pPr>
            <a:endParaRPr lang="en-GB" sz="1200" dirty="0">
              <a:solidFill>
                <a:srgbClr val="005CA7"/>
              </a:solidFill>
              <a:latin typeface="Barlow" panose="00000500000000000000" pitchFamily="2" charset="0"/>
            </a:endParaRPr>
          </a:p>
        </p:txBody>
      </p:sp>
      <p:pic>
        <p:nvPicPr>
          <p:cNvPr id="11" name="Graphic 10" descr="Open book outline">
            <a:extLst>
              <a:ext uri="{FF2B5EF4-FFF2-40B4-BE49-F238E27FC236}">
                <a16:creationId xmlns:a16="http://schemas.microsoft.com/office/drawing/2014/main" id="{97F92EC2-4507-2C43-7C34-3A60FBF7E6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692" y="6148959"/>
            <a:ext cx="492825" cy="492825"/>
          </a:xfrm>
          <a:prstGeom prst="rect">
            <a:avLst/>
          </a:prstGeom>
        </p:spPr>
      </p:pic>
      <p:pic>
        <p:nvPicPr>
          <p:cNvPr id="12" name="Content Placeholder 6">
            <a:extLst>
              <a:ext uri="{FF2B5EF4-FFF2-40B4-BE49-F238E27FC236}">
                <a16:creationId xmlns:a16="http://schemas.microsoft.com/office/drawing/2014/main" id="{F551507E-DAD2-4D14-78D3-334549969A7D}"/>
              </a:ext>
            </a:extLst>
          </p:cNvPr>
          <p:cNvPicPr>
            <a:picLocks noChangeAspect="1"/>
          </p:cNvPicPr>
          <p:nvPr/>
        </p:nvPicPr>
        <p:blipFill rotWithShape="1">
          <a:blip r:embed="rId10"/>
          <a:srcRect l="48415" t="24105" r="26145" b="11710"/>
          <a:stretch/>
        </p:blipFill>
        <p:spPr>
          <a:xfrm>
            <a:off x="6949521" y="1390463"/>
            <a:ext cx="1989138" cy="2822969"/>
          </a:xfrm>
          <a:prstGeom prst="rect">
            <a:avLst/>
          </a:prstGeom>
          <a:ln w="19050">
            <a:solidFill>
              <a:schemeClr val="accent1"/>
            </a:solidFill>
          </a:ln>
        </p:spPr>
      </p:pic>
      <p:sp>
        <p:nvSpPr>
          <p:cNvPr id="13" name="TextBox 12">
            <a:extLst>
              <a:ext uri="{FF2B5EF4-FFF2-40B4-BE49-F238E27FC236}">
                <a16:creationId xmlns:a16="http://schemas.microsoft.com/office/drawing/2014/main" id="{FB36B1F6-CD36-A372-6F0D-CDD8269C1ECA}"/>
              </a:ext>
            </a:extLst>
          </p:cNvPr>
          <p:cNvSpPr txBox="1"/>
          <p:nvPr/>
        </p:nvSpPr>
        <p:spPr>
          <a:xfrm>
            <a:off x="4977747" y="4671096"/>
            <a:ext cx="3960912" cy="1293971"/>
          </a:xfrm>
          <a:prstGeom prst="roundRect">
            <a:avLst/>
          </a:prstGeom>
          <a:solidFill>
            <a:srgbClr val="D3ECEC"/>
          </a:solidFill>
        </p:spPr>
        <p:txBody>
          <a:bodyPr wrap="square">
            <a:spAutoFit/>
          </a:bodyPr>
          <a:lstStyle/>
          <a:p>
            <a:pPr algn="ctr"/>
            <a:r>
              <a:rPr lang="en-GB" sz="1400" i="1" dirty="0">
                <a:latin typeface="Barlow" panose="00000500000000000000" pitchFamily="2" charset="0"/>
              </a:rPr>
              <a:t>Patients should be able to access primary care services in a way that ensures their language and communication requirements do not prevent them receiving the same quality of healthcare as English speaking patients</a:t>
            </a:r>
          </a:p>
        </p:txBody>
      </p:sp>
    </p:spTree>
    <p:extLst>
      <p:ext uri="{BB962C8B-B14F-4D97-AF65-F5344CB8AC3E}">
        <p14:creationId xmlns:p14="http://schemas.microsoft.com/office/powerpoint/2010/main" val="2522782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5EC1-DDA2-87F2-CB3C-374208B124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D6F00E-206E-FE11-E724-2C5A63DCC350}"/>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81CADB13-4147-EBF8-F5FA-208C40E49A1C}"/>
              </a:ext>
            </a:extLst>
          </p:cNvPr>
          <p:cNvSpPr/>
          <p:nvPr/>
        </p:nvSpPr>
        <p:spPr>
          <a:xfrm>
            <a:off x="128588" y="415622"/>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598CF160-67AD-2F1D-F710-811D87A9C0EC}"/>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7B9DEA65-0112-8740-2CA5-4A68312656C8}"/>
              </a:ext>
            </a:extLst>
          </p:cNvPr>
          <p:cNvSpPr/>
          <p:nvPr/>
        </p:nvSpPr>
        <p:spPr>
          <a:xfrm>
            <a:off x="128588" y="415620"/>
            <a:ext cx="4727192"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Help with health costs</a:t>
            </a:r>
          </a:p>
        </p:txBody>
      </p:sp>
      <p:pic>
        <p:nvPicPr>
          <p:cNvPr id="7" name="Picture 6" descr="A picture containing graphical user interface&#10;&#10;Description automatically generated">
            <a:extLst>
              <a:ext uri="{FF2B5EF4-FFF2-40B4-BE49-F238E27FC236}">
                <a16:creationId xmlns:a16="http://schemas.microsoft.com/office/drawing/2014/main" id="{AD668062-4093-2381-E074-5EABE3371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Content Placeholder 2">
            <a:extLst>
              <a:ext uri="{FF2B5EF4-FFF2-40B4-BE49-F238E27FC236}">
                <a16:creationId xmlns:a16="http://schemas.microsoft.com/office/drawing/2014/main" id="{36625AEE-13C4-33E1-3048-04F9ECAB35A0}"/>
              </a:ext>
            </a:extLst>
          </p:cNvPr>
          <p:cNvSpPr>
            <a:spLocks noGrp="1"/>
          </p:cNvSpPr>
          <p:nvPr>
            <p:ph idx="1"/>
          </p:nvPr>
        </p:nvSpPr>
        <p:spPr>
          <a:xfrm>
            <a:off x="246909" y="1782626"/>
            <a:ext cx="4423061" cy="4080624"/>
          </a:xfrm>
        </p:spPr>
        <p:txBody>
          <a:bodyPr>
            <a:normAutofit fontScale="85000" lnSpcReduction="20000"/>
          </a:bodyPr>
          <a:lstStyle/>
          <a:p>
            <a:pPr>
              <a:spcBef>
                <a:spcPts val="1200"/>
              </a:spcBef>
              <a:buFont typeface="Wingdings" panose="05000000000000000000" pitchFamily="2" charset="2"/>
              <a:buChar char="ü"/>
            </a:pPr>
            <a:r>
              <a:rPr lang="en-GB" sz="2000" dirty="0">
                <a:latin typeface="Barlow" panose="00000500000000000000" pitchFamily="2" charset="0"/>
                <a:ea typeface="Helvetica Neue" charset="0"/>
                <a:cs typeface="Helvetica Neue" charset="0"/>
              </a:rPr>
              <a:t>Anyone – regardless of immigration status – can apply for a HC2 certificate</a:t>
            </a:r>
          </a:p>
          <a:p>
            <a:pPr>
              <a:spcBef>
                <a:spcPts val="1200"/>
              </a:spcBef>
              <a:buFont typeface="Wingdings" panose="05000000000000000000" pitchFamily="2" charset="2"/>
              <a:buChar char="ü"/>
            </a:pPr>
            <a:r>
              <a:rPr lang="en-GB" sz="2000" dirty="0">
                <a:latin typeface="Barlow" panose="00000500000000000000" pitchFamily="2" charset="0"/>
                <a:ea typeface="Helvetica Neue" charset="0"/>
                <a:cs typeface="Helvetica Neue" charset="0"/>
              </a:rPr>
              <a:t>Free NHS prescriptions, dental treatment and sight tests</a:t>
            </a: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Keep copies of the HC1 form in the reception area</a:t>
            </a:r>
            <a:endParaRPr lang="en-GB" sz="2000" dirty="0">
              <a:latin typeface="Barlow" panose="00000500000000000000" pitchFamily="2" charset="0"/>
              <a:ea typeface="Helvetica Neue" charset="0"/>
              <a:cs typeface="Helvetica Neue" charset="0"/>
            </a:endParaRP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Refer patients to organisations who can support completion of the HC1 form</a:t>
            </a: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Order HC1 forms in bulk from PCSE Online portal </a:t>
            </a:r>
            <a:br>
              <a:rPr lang="en-GB" sz="2000" dirty="0">
                <a:latin typeface="Barlow" panose="00000500000000000000" pitchFamily="2" charset="0"/>
                <a:cs typeface="Arial" panose="020B0604020202020204" pitchFamily="34" charset="0"/>
              </a:rPr>
            </a:br>
            <a:endParaRPr lang="en-GB" sz="2000" dirty="0">
              <a:latin typeface="Barlow" panose="00000500000000000000" pitchFamily="2" charset="0"/>
              <a:cs typeface="Arial" panose="020B0604020202020204" pitchFamily="34" charset="0"/>
            </a:endParaRPr>
          </a:p>
          <a:p>
            <a:pPr>
              <a:spcBef>
                <a:spcPts val="1200"/>
              </a:spcBef>
            </a:pPr>
            <a:r>
              <a:rPr lang="en-GB" sz="2000" dirty="0">
                <a:latin typeface="Barlow" panose="00000500000000000000" pitchFamily="2" charset="0"/>
                <a:ea typeface="Helvetica Neue" charset="0"/>
                <a:cs typeface="Helvetica Neue" charset="0"/>
                <a:hlinkClick r:id="rId4"/>
              </a:rPr>
              <a:t>Guidance for supporting application for people seeking asylum</a:t>
            </a:r>
            <a:endParaRPr lang="en-GB" sz="2000" dirty="0">
              <a:latin typeface="Barlow" panose="00000500000000000000" pitchFamily="2" charset="0"/>
              <a:cs typeface="Arial" panose="020B0604020202020204" pitchFamily="34" charset="0"/>
            </a:endParaRPr>
          </a:p>
          <a:p>
            <a:pPr>
              <a:spcBef>
                <a:spcPts val="1200"/>
              </a:spcBef>
            </a:pPr>
            <a:r>
              <a:rPr lang="en-GB" sz="2000" dirty="0">
                <a:latin typeface="Barlow" panose="00000500000000000000" pitchFamily="2" charset="0"/>
                <a:cs typeface="Arial" panose="020B0604020202020204" pitchFamily="34" charset="0"/>
                <a:hlinkClick r:id="rId5"/>
              </a:rPr>
              <a:t>Advice in other languages</a:t>
            </a:r>
            <a:endParaRPr lang="en-GB" sz="2000" dirty="0">
              <a:latin typeface="Barlow" panose="00000500000000000000" pitchFamily="2" charset="0"/>
              <a:cs typeface="Arial" panose="020B0604020202020204" pitchFamily="34" charset="0"/>
            </a:endParaRPr>
          </a:p>
          <a:p>
            <a:pPr marL="0" indent="0">
              <a:spcBef>
                <a:spcPts val="1200"/>
              </a:spcBef>
              <a:buClr>
                <a:srgbClr val="0070C0"/>
              </a:buClr>
              <a:buNone/>
            </a:pPr>
            <a:endParaRPr lang="en-GB" sz="2000" dirty="0">
              <a:latin typeface="Barlow" panose="00000500000000000000" pitchFamily="2" charset="0"/>
              <a:ea typeface="Helvetica Neue" charset="0"/>
              <a:cs typeface="Helvetica Neue" charset="0"/>
            </a:endParaRPr>
          </a:p>
        </p:txBody>
      </p:sp>
      <p:pic>
        <p:nvPicPr>
          <p:cNvPr id="5" name="Picture 4">
            <a:extLst>
              <a:ext uri="{FF2B5EF4-FFF2-40B4-BE49-F238E27FC236}">
                <a16:creationId xmlns:a16="http://schemas.microsoft.com/office/drawing/2014/main" id="{43D80BEA-D45F-F670-AE1F-1ED8EA90E22A}"/>
              </a:ext>
            </a:extLst>
          </p:cNvPr>
          <p:cNvPicPr>
            <a:picLocks noChangeAspect="1"/>
          </p:cNvPicPr>
          <p:nvPr/>
        </p:nvPicPr>
        <p:blipFill>
          <a:blip r:embed="rId6"/>
          <a:stretch>
            <a:fillRect/>
          </a:stretch>
        </p:blipFill>
        <p:spPr>
          <a:xfrm>
            <a:off x="5503392" y="1782626"/>
            <a:ext cx="2868098" cy="3691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a:extLst>
              <a:ext uri="{FF2B5EF4-FFF2-40B4-BE49-F238E27FC236}">
                <a16:creationId xmlns:a16="http://schemas.microsoft.com/office/drawing/2014/main" id="{524FD89F-C8BF-8345-BB4C-26390BF3A5DF}"/>
              </a:ext>
            </a:extLst>
          </p:cNvPr>
          <p:cNvSpPr txBox="1"/>
          <p:nvPr/>
        </p:nvSpPr>
        <p:spPr>
          <a:xfrm>
            <a:off x="611560" y="6211545"/>
            <a:ext cx="6374780" cy="461665"/>
          </a:xfrm>
          <a:prstGeom prst="rect">
            <a:avLst/>
          </a:prstGeom>
          <a:noFill/>
        </p:spPr>
        <p:txBody>
          <a:bodyPr wrap="square">
            <a:spAutoFit/>
          </a:bodyPr>
          <a:lstStyle/>
          <a:p>
            <a:r>
              <a:rPr lang="en-GB" sz="1200">
                <a:latin typeface="Barlow" panose="00000500000000000000" pitchFamily="2" charset="0"/>
                <a:hlinkClick r:id="rId7"/>
              </a:rPr>
              <a:t>https://www.nhsbsa.nhs.uk/nhs-low-income-scheme/hc2-certificates-full-help-health-costs</a:t>
            </a:r>
            <a:r>
              <a:rPr lang="en-GB" sz="1200">
                <a:latin typeface="Barlow" panose="00000500000000000000" pitchFamily="2" charset="0"/>
              </a:rPr>
              <a:t> </a:t>
            </a:r>
          </a:p>
        </p:txBody>
      </p:sp>
      <p:pic>
        <p:nvPicPr>
          <p:cNvPr id="15" name="Graphic 14" descr="Open book outline">
            <a:extLst>
              <a:ext uri="{FF2B5EF4-FFF2-40B4-BE49-F238E27FC236}">
                <a16:creationId xmlns:a16="http://schemas.microsoft.com/office/drawing/2014/main" id="{8703BA11-CFCC-55CB-F503-BBBF1D3E23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735" y="6204650"/>
            <a:ext cx="492825" cy="492825"/>
          </a:xfrm>
          <a:prstGeom prst="rect">
            <a:avLst/>
          </a:prstGeom>
        </p:spPr>
      </p:pic>
    </p:spTree>
    <p:extLst>
      <p:ext uri="{BB962C8B-B14F-4D97-AF65-F5344CB8AC3E}">
        <p14:creationId xmlns:p14="http://schemas.microsoft.com/office/powerpoint/2010/main" val="916253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2135-CFAE-7E68-6953-AA3D17671F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13E886-A609-2072-0CD3-D26E81654D43}"/>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9BC228FB-9825-2595-C186-BC9944037B00}"/>
              </a:ext>
            </a:extLst>
          </p:cNvPr>
          <p:cNvSpPr/>
          <p:nvPr/>
        </p:nvSpPr>
        <p:spPr>
          <a:xfrm>
            <a:off x="128587" y="415622"/>
            <a:ext cx="3666173"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Advocacy cards</a:t>
            </a:r>
          </a:p>
        </p:txBody>
      </p:sp>
      <p:pic>
        <p:nvPicPr>
          <p:cNvPr id="3" name="Picture 2" descr="A picture containing graphical user interface&#10;&#10;Description automatically generated">
            <a:extLst>
              <a:ext uri="{FF2B5EF4-FFF2-40B4-BE49-F238E27FC236}">
                <a16:creationId xmlns:a16="http://schemas.microsoft.com/office/drawing/2014/main" id="{91921096-E314-9B1A-8D74-D7B26DB28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9" name="Picture 8">
            <a:hlinkClick r:id="rId4"/>
            <a:extLst>
              <a:ext uri="{FF2B5EF4-FFF2-40B4-BE49-F238E27FC236}">
                <a16:creationId xmlns:a16="http://schemas.microsoft.com/office/drawing/2014/main" id="{C1EE5F64-5E04-CC80-16F4-226A33D466C7}"/>
              </a:ext>
            </a:extLst>
          </p:cNvPr>
          <p:cNvPicPr>
            <a:picLocks noChangeAspect="1"/>
          </p:cNvPicPr>
          <p:nvPr/>
        </p:nvPicPr>
        <p:blipFill rotWithShape="1">
          <a:blip r:embed="rId5"/>
          <a:srcRect l="52001"/>
          <a:stretch/>
        </p:blipFill>
        <p:spPr>
          <a:xfrm>
            <a:off x="128587" y="3608470"/>
            <a:ext cx="2845741" cy="2030591"/>
          </a:xfrm>
          <a:prstGeom prst="rect">
            <a:avLst/>
          </a:prstGeom>
        </p:spPr>
      </p:pic>
      <p:pic>
        <p:nvPicPr>
          <p:cNvPr id="10" name="Picture 9">
            <a:hlinkClick r:id="rId4"/>
            <a:extLst>
              <a:ext uri="{FF2B5EF4-FFF2-40B4-BE49-F238E27FC236}">
                <a16:creationId xmlns:a16="http://schemas.microsoft.com/office/drawing/2014/main" id="{C191EB9A-F495-6C9A-BB9C-20F4346DE431}"/>
              </a:ext>
            </a:extLst>
          </p:cNvPr>
          <p:cNvPicPr>
            <a:picLocks noChangeAspect="1"/>
          </p:cNvPicPr>
          <p:nvPr/>
        </p:nvPicPr>
        <p:blipFill rotWithShape="1">
          <a:blip r:embed="rId5"/>
          <a:srcRect r="52001"/>
          <a:stretch/>
        </p:blipFill>
        <p:spPr>
          <a:xfrm>
            <a:off x="128587" y="1577881"/>
            <a:ext cx="2845741" cy="2030591"/>
          </a:xfrm>
          <a:prstGeom prst="rect">
            <a:avLst/>
          </a:prstGeom>
        </p:spPr>
      </p:pic>
      <p:pic>
        <p:nvPicPr>
          <p:cNvPr id="11" name="Picture 2" descr="GP Access Cards - Doctors of the World">
            <a:extLst>
              <a:ext uri="{FF2B5EF4-FFF2-40B4-BE49-F238E27FC236}">
                <a16:creationId xmlns:a16="http://schemas.microsoft.com/office/drawing/2014/main" id="{DD86C062-ADEA-63C1-1B62-5B2E238F9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376" y="1706868"/>
            <a:ext cx="2949247" cy="3803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7"/>
            <a:extLst>
              <a:ext uri="{FF2B5EF4-FFF2-40B4-BE49-F238E27FC236}">
                <a16:creationId xmlns:a16="http://schemas.microsoft.com/office/drawing/2014/main" id="{204C777C-BA3B-8275-16FD-3374CEB66C1C}"/>
              </a:ext>
            </a:extLst>
          </p:cNvPr>
          <p:cNvPicPr>
            <a:picLocks noChangeAspect="1"/>
          </p:cNvPicPr>
          <p:nvPr/>
        </p:nvPicPr>
        <p:blipFill>
          <a:blip r:embed="rId8"/>
          <a:stretch>
            <a:fillRect/>
          </a:stretch>
        </p:blipFill>
        <p:spPr>
          <a:xfrm>
            <a:off x="6199819" y="1577881"/>
            <a:ext cx="2756488" cy="3932194"/>
          </a:xfrm>
          <a:prstGeom prst="rect">
            <a:avLst/>
          </a:prstGeom>
        </p:spPr>
      </p:pic>
    </p:spTree>
    <p:extLst>
      <p:ext uri="{BB962C8B-B14F-4D97-AF65-F5344CB8AC3E}">
        <p14:creationId xmlns:p14="http://schemas.microsoft.com/office/powerpoint/2010/main" val="187445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8F055-95B0-C7BE-57B2-54AEA05F7C4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E4CF65-1BFF-5E7D-F1AB-F524377E1507}"/>
              </a:ext>
            </a:extLst>
          </p:cNvPr>
          <p:cNvSpPr/>
          <p:nvPr/>
        </p:nvSpPr>
        <p:spPr>
          <a:xfrm>
            <a:off x="1" y="415623"/>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3A2EE199-7C87-CD32-C607-1F123E8D6140}"/>
              </a:ext>
            </a:extLst>
          </p:cNvPr>
          <p:cNvSpPr/>
          <p:nvPr/>
        </p:nvSpPr>
        <p:spPr>
          <a:xfrm>
            <a:off x="128588" y="415624"/>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7AA1347B-E8AA-E05B-3565-16BFD32C63B5}"/>
              </a:ext>
            </a:extLst>
          </p:cNvPr>
          <p:cNvSpPr/>
          <p:nvPr/>
        </p:nvSpPr>
        <p:spPr>
          <a:xfrm>
            <a:off x="-1" y="415623"/>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862D3038-5EAE-BF50-584A-DD06A7D7A1B8}"/>
              </a:ext>
            </a:extLst>
          </p:cNvPr>
          <p:cNvSpPr/>
          <p:nvPr/>
        </p:nvSpPr>
        <p:spPr>
          <a:xfrm>
            <a:off x="128588" y="415622"/>
            <a:ext cx="4727192"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Translated resources</a:t>
            </a:r>
          </a:p>
        </p:txBody>
      </p:sp>
      <p:pic>
        <p:nvPicPr>
          <p:cNvPr id="7" name="Picture 6" descr="A picture containing graphical user interface&#10;&#10;Description automatically generated">
            <a:extLst>
              <a:ext uri="{FF2B5EF4-FFF2-40B4-BE49-F238E27FC236}">
                <a16:creationId xmlns:a16="http://schemas.microsoft.com/office/drawing/2014/main" id="{08614082-6BBD-7285-1330-4CEBA14A0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4" name="TextBox 13">
            <a:extLst>
              <a:ext uri="{FF2B5EF4-FFF2-40B4-BE49-F238E27FC236}">
                <a16:creationId xmlns:a16="http://schemas.microsoft.com/office/drawing/2014/main" id="{61CAF114-75FD-E8E8-CB72-D8710BA0FDC5}"/>
              </a:ext>
            </a:extLst>
          </p:cNvPr>
          <p:cNvSpPr txBox="1"/>
          <p:nvPr/>
        </p:nvSpPr>
        <p:spPr>
          <a:xfrm>
            <a:off x="611560" y="6211547"/>
            <a:ext cx="6374780" cy="276999"/>
          </a:xfrm>
          <a:prstGeom prst="rect">
            <a:avLst/>
          </a:prstGeom>
          <a:noFill/>
        </p:spPr>
        <p:txBody>
          <a:bodyPr wrap="square">
            <a:spAutoFit/>
          </a:bodyPr>
          <a:lstStyle/>
          <a:p>
            <a:r>
              <a:rPr lang="en-GB" sz="1200" dirty="0">
                <a:latin typeface="Barlow" panose="00000500000000000000" pitchFamily="2" charset="0"/>
                <a:hlinkClick r:id="rId4"/>
              </a:rPr>
              <a:t>https://www.doctorsoftheworld.org.uk/translated-health-information/?_language=</a:t>
            </a:r>
            <a:r>
              <a:rPr lang="en-GB" sz="1200" dirty="0">
                <a:latin typeface="Barlow" panose="00000500000000000000" pitchFamily="2" charset="0"/>
              </a:rPr>
              <a:t> </a:t>
            </a:r>
          </a:p>
        </p:txBody>
      </p:sp>
      <p:pic>
        <p:nvPicPr>
          <p:cNvPr id="15" name="Graphic 14" descr="Open book outline">
            <a:extLst>
              <a:ext uri="{FF2B5EF4-FFF2-40B4-BE49-F238E27FC236}">
                <a16:creationId xmlns:a16="http://schemas.microsoft.com/office/drawing/2014/main" id="{5A4A25A4-C876-1AC7-5EEB-6CEB2CD036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737" y="6204652"/>
            <a:ext cx="492825" cy="492825"/>
          </a:xfrm>
          <a:prstGeom prst="rect">
            <a:avLst/>
          </a:prstGeom>
        </p:spPr>
      </p:pic>
      <p:pic>
        <p:nvPicPr>
          <p:cNvPr id="12" name="Picture 11">
            <a:extLst>
              <a:ext uri="{FF2B5EF4-FFF2-40B4-BE49-F238E27FC236}">
                <a16:creationId xmlns:a16="http://schemas.microsoft.com/office/drawing/2014/main" id="{697464F3-B67B-6A8C-D793-3D7676068E1B}"/>
              </a:ext>
            </a:extLst>
          </p:cNvPr>
          <p:cNvPicPr>
            <a:picLocks noChangeAspect="1"/>
          </p:cNvPicPr>
          <p:nvPr/>
        </p:nvPicPr>
        <p:blipFill>
          <a:blip r:embed="rId7"/>
          <a:stretch>
            <a:fillRect/>
          </a:stretch>
        </p:blipFill>
        <p:spPr>
          <a:xfrm>
            <a:off x="208778" y="1479070"/>
            <a:ext cx="4566812" cy="3232779"/>
          </a:xfrm>
          <a:prstGeom prst="rect">
            <a:avLst/>
          </a:prstGeom>
        </p:spPr>
      </p:pic>
      <p:pic>
        <p:nvPicPr>
          <p:cNvPr id="1026" name="Picture 3">
            <a:extLst>
              <a:ext uri="{FF2B5EF4-FFF2-40B4-BE49-F238E27FC236}">
                <a16:creationId xmlns:a16="http://schemas.microsoft.com/office/drawing/2014/main" id="{CC068A6E-BF62-5339-5406-9FDCABEC3B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9263" y="3649477"/>
            <a:ext cx="228600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white board with different flags&#10;&#10;Description automatically generated">
            <a:extLst>
              <a:ext uri="{FF2B5EF4-FFF2-40B4-BE49-F238E27FC236}">
                <a16:creationId xmlns:a16="http://schemas.microsoft.com/office/drawing/2014/main" id="{73F39BCD-5E46-D61A-8254-C7F8738530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0553" y="1609559"/>
            <a:ext cx="2225040" cy="2971800"/>
          </a:xfrm>
          <a:prstGeom prst="rect">
            <a:avLst/>
          </a:prstGeom>
          <a:ln>
            <a:noFill/>
          </a:ln>
          <a:effectLst>
            <a:softEdge rad="112500"/>
          </a:effectLst>
        </p:spPr>
      </p:pic>
      <p:sp>
        <p:nvSpPr>
          <p:cNvPr id="5" name="TextBox 4">
            <a:extLst>
              <a:ext uri="{FF2B5EF4-FFF2-40B4-BE49-F238E27FC236}">
                <a16:creationId xmlns:a16="http://schemas.microsoft.com/office/drawing/2014/main" id="{D43B585A-D067-98A6-C5C0-16B3E18A7CD1}"/>
              </a:ext>
            </a:extLst>
          </p:cNvPr>
          <p:cNvSpPr txBox="1"/>
          <p:nvPr/>
        </p:nvSpPr>
        <p:spPr>
          <a:xfrm>
            <a:off x="247305" y="4950161"/>
            <a:ext cx="6374779" cy="1200329"/>
          </a:xfrm>
          <a:prstGeom prst="rect">
            <a:avLst/>
          </a:prstGeom>
          <a:noFill/>
        </p:spPr>
        <p:txBody>
          <a:bodyPr wrap="square">
            <a:spAutoFit/>
          </a:bodyPr>
          <a:lstStyle/>
          <a:p>
            <a:pPr marL="0" indent="0">
              <a:buNone/>
            </a:pPr>
            <a:r>
              <a:rPr lang="en-GB" sz="1800" b="1" dirty="0">
                <a:latin typeface="Barlow" panose="00000500000000000000" pitchFamily="2" charset="0"/>
              </a:rPr>
              <a:t>DOTW Translated Resources</a:t>
            </a:r>
          </a:p>
          <a:p>
            <a:pPr marL="285750" indent="-285750">
              <a:buFont typeface="Arial" panose="020B0604020202020204" pitchFamily="34" charset="0"/>
              <a:buChar char="•"/>
            </a:pPr>
            <a:r>
              <a:rPr lang="en-GB" dirty="0">
                <a:solidFill>
                  <a:srgbClr val="0070C0"/>
                </a:solidFill>
                <a:latin typeface="Barlow" panose="00000500000000000000" pitchFamily="2" charset="0"/>
              </a:rPr>
              <a:t>Navigating the NHS and Right to Health care</a:t>
            </a:r>
          </a:p>
          <a:p>
            <a:pPr marL="285750" indent="-285750">
              <a:buFont typeface="Arial" panose="020B0604020202020204" pitchFamily="34" charset="0"/>
              <a:buChar char="•"/>
            </a:pPr>
            <a:r>
              <a:rPr lang="en-GB" dirty="0">
                <a:solidFill>
                  <a:srgbClr val="0070C0"/>
                </a:solidFill>
                <a:latin typeface="Barlow" panose="00000500000000000000" pitchFamily="2" charset="0"/>
              </a:rPr>
              <a:t>How to register with a GP </a:t>
            </a:r>
          </a:p>
          <a:p>
            <a:pPr marL="285750" indent="-285750">
              <a:buFont typeface="Arial" panose="020B0604020202020204" pitchFamily="34" charset="0"/>
              <a:buChar char="•"/>
            </a:pPr>
            <a:r>
              <a:rPr lang="en-GB" dirty="0">
                <a:solidFill>
                  <a:srgbClr val="0070C0"/>
                </a:solidFill>
                <a:latin typeface="Barlow" panose="00000500000000000000" pitchFamily="2" charset="0"/>
              </a:rPr>
              <a:t>Right to hospital care</a:t>
            </a:r>
          </a:p>
        </p:txBody>
      </p:sp>
    </p:spTree>
    <p:extLst>
      <p:ext uri="{BB962C8B-B14F-4D97-AF65-F5344CB8AC3E}">
        <p14:creationId xmlns:p14="http://schemas.microsoft.com/office/powerpoint/2010/main" val="1291536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076BA-D9B0-3F27-91BB-652D1659A6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D4F763-A968-5654-8B6A-D857985E1E4E}"/>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8C292A8-533D-673A-FA42-5B23E3EF7C80}"/>
              </a:ext>
            </a:extLst>
          </p:cNvPr>
          <p:cNvSpPr/>
          <p:nvPr/>
        </p:nvSpPr>
        <p:spPr>
          <a:xfrm>
            <a:off x="128587" y="415622"/>
            <a:ext cx="4943285"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New e-Learning course</a:t>
            </a:r>
          </a:p>
        </p:txBody>
      </p:sp>
      <p:sp>
        <p:nvSpPr>
          <p:cNvPr id="10" name="Title 1">
            <a:extLst>
              <a:ext uri="{FF2B5EF4-FFF2-40B4-BE49-F238E27FC236}">
                <a16:creationId xmlns:a16="http://schemas.microsoft.com/office/drawing/2014/main" id="{EDD80C9F-B086-C2EF-10E9-E69AF88D7399}"/>
              </a:ext>
            </a:extLst>
          </p:cNvPr>
          <p:cNvSpPr>
            <a:spLocks noGrp="1"/>
          </p:cNvSpPr>
          <p:nvPr/>
        </p:nvSpPr>
        <p:spPr>
          <a:xfrm>
            <a:off x="551921" y="6391578"/>
            <a:ext cx="7080166" cy="4664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69B8"/>
                </a:solidFill>
                <a:latin typeface="Barlow" panose="00000500000000000000" pitchFamily="2" charset="0"/>
                <a:ea typeface="+mj-lt"/>
                <a:cs typeface="+mj-lt"/>
                <a:hlinkClick r:id="rId3"/>
              </a:rPr>
              <a:t>https://training.doctorsoftheworld.org.uk/catalog/info/id:131</a:t>
            </a:r>
            <a:r>
              <a:rPr lang="en-US" sz="2000" dirty="0">
                <a:solidFill>
                  <a:srgbClr val="0069B8"/>
                </a:solidFill>
                <a:latin typeface="Barlow" panose="00000500000000000000" pitchFamily="2" charset="0"/>
                <a:ea typeface="+mj-lt"/>
                <a:cs typeface="+mj-lt"/>
              </a:rPr>
              <a:t> </a:t>
            </a:r>
          </a:p>
        </p:txBody>
      </p:sp>
      <p:pic>
        <p:nvPicPr>
          <p:cNvPr id="12" name="Picture 11" descr="A picture containing graphical user interface&#10;&#10;Description automatically generated">
            <a:extLst>
              <a:ext uri="{FF2B5EF4-FFF2-40B4-BE49-F238E27FC236}">
                <a16:creationId xmlns:a16="http://schemas.microsoft.com/office/drawing/2014/main" id="{D6E96399-4F6D-31CD-1482-C402AA589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3" name="Graphic 2" descr="Open book outline">
            <a:extLst>
              <a:ext uri="{FF2B5EF4-FFF2-40B4-BE49-F238E27FC236}">
                <a16:creationId xmlns:a16="http://schemas.microsoft.com/office/drawing/2014/main" id="{74C87F4A-980F-BFE8-ECC7-099B9F420E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587" y="6365175"/>
            <a:ext cx="492825" cy="492825"/>
          </a:xfrm>
          <a:prstGeom prst="rect">
            <a:avLst/>
          </a:prstGeom>
        </p:spPr>
      </p:pic>
      <p:pic>
        <p:nvPicPr>
          <p:cNvPr id="6" name="Picture 5">
            <a:extLst>
              <a:ext uri="{FF2B5EF4-FFF2-40B4-BE49-F238E27FC236}">
                <a16:creationId xmlns:a16="http://schemas.microsoft.com/office/drawing/2014/main" id="{1B907432-9816-800D-2700-4A6E34FE8208}"/>
              </a:ext>
            </a:extLst>
          </p:cNvPr>
          <p:cNvPicPr>
            <a:picLocks noChangeAspect="1"/>
          </p:cNvPicPr>
          <p:nvPr/>
        </p:nvPicPr>
        <p:blipFill>
          <a:blip r:embed="rId7"/>
          <a:stretch>
            <a:fillRect/>
          </a:stretch>
        </p:blipFill>
        <p:spPr>
          <a:xfrm>
            <a:off x="1249543" y="1409976"/>
            <a:ext cx="6644914" cy="3003556"/>
          </a:xfrm>
          <a:prstGeom prst="rect">
            <a:avLst/>
          </a:prstGeom>
        </p:spPr>
      </p:pic>
      <p:sp>
        <p:nvSpPr>
          <p:cNvPr id="14" name="TextBox 13">
            <a:extLst>
              <a:ext uri="{FF2B5EF4-FFF2-40B4-BE49-F238E27FC236}">
                <a16:creationId xmlns:a16="http://schemas.microsoft.com/office/drawing/2014/main" id="{09C2D527-6752-6419-3BA5-753EDD0F407A}"/>
              </a:ext>
            </a:extLst>
          </p:cNvPr>
          <p:cNvSpPr txBox="1"/>
          <p:nvPr/>
        </p:nvSpPr>
        <p:spPr>
          <a:xfrm>
            <a:off x="128481" y="4598391"/>
            <a:ext cx="8886826" cy="1455078"/>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Barlow" panose="00000500000000000000" pitchFamily="2" charset="0"/>
                <a:ea typeface="Aptos" panose="020B0004020202020204" pitchFamily="34" charset="0"/>
                <a:cs typeface="Times New Roman" panose="02020603050405020304" pitchFamily="18" charset="0"/>
              </a:rPr>
              <a:t>Share the </a:t>
            </a:r>
            <a:r>
              <a:rPr lang="en-GB" sz="1800" b="1" u="sng" kern="100" dirty="0">
                <a:solidFill>
                  <a:srgbClr val="467886"/>
                </a:solidFill>
                <a:effectLst/>
                <a:latin typeface="Barlow" panose="00000500000000000000" pitchFamily="2" charset="0"/>
                <a:ea typeface="Aptos" panose="020B0004020202020204" pitchFamily="34" charset="0"/>
                <a:cs typeface="Times New Roman" panose="02020603050405020304" pitchFamily="18" charset="0"/>
                <a:hlinkClick r:id="rId3"/>
              </a:rPr>
              <a:t>course link</a:t>
            </a:r>
            <a:r>
              <a:rPr lang="en-GB" sz="1800" b="1" kern="100" dirty="0">
                <a:effectLst/>
                <a:latin typeface="Barlow" panose="00000500000000000000" pitchFamily="2" charset="0"/>
                <a:ea typeface="Aptos" panose="020B0004020202020204" pitchFamily="34" charset="0"/>
                <a:cs typeface="Times New Roman" panose="02020603050405020304" pitchFamily="18" charset="0"/>
              </a:rPr>
              <a:t> </a:t>
            </a:r>
            <a:r>
              <a:rPr lang="en-GB" sz="1100" b="1" kern="100" dirty="0">
                <a:effectLst/>
                <a:latin typeface="Barlow" panose="00000500000000000000" pitchFamily="2" charset="0"/>
                <a:ea typeface="Aptos" panose="020B0004020202020204" pitchFamily="34" charset="0"/>
                <a:cs typeface="Times New Roman" panose="02020603050405020304" pitchFamily="18" charset="0"/>
              </a:rPr>
              <a:t> </a:t>
            </a:r>
            <a:r>
              <a:rPr lang="en-GB" sz="1800" kern="100" dirty="0">
                <a:effectLst/>
                <a:latin typeface="Barlow" panose="00000500000000000000" pitchFamily="2" charset="0"/>
                <a:ea typeface="Aptos" panose="020B0004020202020204" pitchFamily="34" charset="0"/>
                <a:cs typeface="Times New Roman" panose="02020603050405020304" pitchFamily="18" charset="0"/>
              </a:rPr>
              <a:t>with your colleagues.</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Barlow" panose="00000500000000000000" pitchFamily="2" charset="0"/>
                <a:ea typeface="Aptos" panose="020B0004020202020204" pitchFamily="34" charset="0"/>
                <a:cs typeface="Times New Roman" panose="02020603050405020304" pitchFamily="18" charset="0"/>
              </a:rPr>
              <a:t>Include the course in your </a:t>
            </a:r>
            <a:r>
              <a:rPr lang="en-GB" sz="1800" b="1" kern="100" dirty="0">
                <a:solidFill>
                  <a:srgbClr val="0069B8"/>
                </a:solidFill>
                <a:effectLst/>
                <a:latin typeface="Barlow" panose="00000500000000000000" pitchFamily="2" charset="0"/>
                <a:ea typeface="Aptos" panose="020B0004020202020204" pitchFamily="34" charset="0"/>
                <a:cs typeface="Times New Roman" panose="02020603050405020304" pitchFamily="18" charset="0"/>
              </a:rPr>
              <a:t>induction</a:t>
            </a:r>
            <a:r>
              <a:rPr lang="en-GB" sz="1800" kern="100" dirty="0">
                <a:effectLst/>
                <a:latin typeface="Barlow" panose="00000500000000000000" pitchFamily="2" charset="0"/>
                <a:ea typeface="Aptos" panose="020B0004020202020204" pitchFamily="34" charset="0"/>
                <a:cs typeface="Times New Roman" panose="02020603050405020304" pitchFamily="18" charset="0"/>
              </a:rPr>
              <a:t> for new staff.</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Barlow" panose="00000500000000000000" pitchFamily="2" charset="0"/>
                <a:ea typeface="Aptos" panose="020B0004020202020204" pitchFamily="34" charset="0"/>
                <a:cs typeface="Times New Roman" panose="02020603050405020304" pitchFamily="18" charset="0"/>
              </a:rPr>
              <a:t>Once completed, don’t forget to download your certificate </a:t>
            </a:r>
            <a:r>
              <a:rPr lang="en-GB" sz="1800" b="1" kern="100" dirty="0">
                <a:solidFill>
                  <a:srgbClr val="0069B8"/>
                </a:solidFill>
                <a:effectLst/>
                <a:latin typeface="Barlow" panose="00000500000000000000" pitchFamily="2" charset="0"/>
                <a:ea typeface="Aptos" panose="020B0004020202020204" pitchFamily="34" charset="0"/>
                <a:cs typeface="Times New Roman" panose="02020603050405020304" pitchFamily="18" charset="0"/>
              </a:rPr>
              <a:t>add your certificate to your LinkedIn profile at the end</a:t>
            </a:r>
            <a:endParaRPr lang="en-GB" sz="1800" kern="100" dirty="0">
              <a:effectLst/>
              <a:latin typeface="Barlow" panose="000005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68176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F13E-B8F7-FB01-F099-D6624DE0EB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C59F57-8F94-0645-465D-DC226E3C3916}"/>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783F93C-4826-A2D4-67F6-C1977FA30FDD}"/>
              </a:ext>
            </a:extLst>
          </p:cNvPr>
          <p:cNvSpPr/>
          <p:nvPr/>
        </p:nvSpPr>
        <p:spPr>
          <a:xfrm>
            <a:off x="128587" y="415622"/>
            <a:ext cx="530066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Secondary care charges</a:t>
            </a:r>
          </a:p>
        </p:txBody>
      </p:sp>
      <p:pic>
        <p:nvPicPr>
          <p:cNvPr id="6" name="Picture 5" descr="A picture containing graphical user interface&#10;&#10;Description automatically generated">
            <a:extLst>
              <a:ext uri="{FF2B5EF4-FFF2-40B4-BE49-F238E27FC236}">
                <a16:creationId xmlns:a16="http://schemas.microsoft.com/office/drawing/2014/main" id="{D3294513-BD56-8859-6624-BE03D90B5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3" name="TextBox 2">
            <a:extLst>
              <a:ext uri="{FF2B5EF4-FFF2-40B4-BE49-F238E27FC236}">
                <a16:creationId xmlns:a16="http://schemas.microsoft.com/office/drawing/2014/main" id="{2EDAB6EC-22FA-0C90-D416-EC704300DFCA}"/>
              </a:ext>
            </a:extLst>
          </p:cNvPr>
          <p:cNvSpPr txBox="1"/>
          <p:nvPr/>
        </p:nvSpPr>
        <p:spPr>
          <a:xfrm>
            <a:off x="187858" y="1525771"/>
            <a:ext cx="8787867" cy="1000274"/>
          </a:xfrm>
          <a:prstGeom prst="rect">
            <a:avLst/>
          </a:prstGeom>
          <a:noFill/>
        </p:spPr>
        <p:txBody>
          <a:bodyPr wrap="square" rtlCol="0" anchor="t">
            <a:spAutoFit/>
          </a:bodyPr>
          <a:lstStyle/>
          <a:p>
            <a:r>
              <a:rPr lang="en-GB" b="1" dirty="0">
                <a:solidFill>
                  <a:srgbClr val="008979"/>
                </a:solidFill>
                <a:latin typeface="Barlow"/>
              </a:rPr>
              <a:t>There are restrictions on some secondary care services depending on ordinary residence</a:t>
            </a:r>
            <a:br>
              <a:rPr lang="en-GB" b="1" dirty="0">
                <a:solidFill>
                  <a:srgbClr val="008979"/>
                </a:solidFill>
                <a:latin typeface="Barlow"/>
              </a:rPr>
            </a:br>
            <a:endParaRPr lang="en-GB" sz="700" b="1" dirty="0">
              <a:solidFill>
                <a:srgbClr val="008979"/>
              </a:solidFill>
              <a:latin typeface="Barlow" panose="00000500000000000000" pitchFamily="2" charset="0"/>
              <a:ea typeface="Helvetica Neue" charset="0"/>
              <a:cs typeface="Helvetica Neue" charset="0"/>
            </a:endParaRPr>
          </a:p>
          <a:p>
            <a:pPr marL="342891" indent="-342891">
              <a:spcAft>
                <a:spcPts val="600"/>
              </a:spcAft>
              <a:buFont typeface="Arial" panose="020B0604020202020204" pitchFamily="34" charset="0"/>
              <a:buChar char="•"/>
              <a:defRPr/>
            </a:pPr>
            <a:endParaRPr lang="en-GB" sz="1600" b="1" dirty="0">
              <a:solidFill>
                <a:srgbClr val="008979"/>
              </a:solidFill>
              <a:latin typeface="Barlow" panose="00000500000000000000" pitchFamily="2" charset="0"/>
              <a:ea typeface="Helvetica Neue" charset="0"/>
              <a:cs typeface="Helvetica Neue" charset="0"/>
            </a:endParaRPr>
          </a:p>
        </p:txBody>
      </p:sp>
      <p:sp>
        <p:nvSpPr>
          <p:cNvPr id="10" name="TextBox 9">
            <a:extLst>
              <a:ext uri="{FF2B5EF4-FFF2-40B4-BE49-F238E27FC236}">
                <a16:creationId xmlns:a16="http://schemas.microsoft.com/office/drawing/2014/main" id="{BAD16C2E-C8D7-7DB1-A1B3-8F8C2130916D}"/>
              </a:ext>
            </a:extLst>
          </p:cNvPr>
          <p:cNvSpPr txBox="1"/>
          <p:nvPr/>
        </p:nvSpPr>
        <p:spPr>
          <a:xfrm>
            <a:off x="168275" y="2229618"/>
            <a:ext cx="8787868" cy="1477328"/>
          </a:xfrm>
          <a:prstGeom prst="rect">
            <a:avLst/>
          </a:prstGeom>
          <a:noFill/>
        </p:spPr>
        <p:txBody>
          <a:bodyPr wrap="square">
            <a:spAutoFit/>
          </a:bodyPr>
          <a:lstStyle/>
          <a:p>
            <a:pPr marL="342900" indent="-342900">
              <a:buClr>
                <a:srgbClr val="005B9C"/>
              </a:buClr>
              <a:buFont typeface="Arial" panose="020B0604020202020204" pitchFamily="34" charset="0"/>
              <a:buChar char="•"/>
            </a:pPr>
            <a:r>
              <a:rPr lang="en-GB" sz="1600" b="1" dirty="0">
                <a:solidFill>
                  <a:srgbClr val="005CA7"/>
                </a:solidFill>
                <a:latin typeface="Barlow"/>
                <a:ea typeface="Helvetica Neue" charset="0"/>
                <a:cs typeface="Helvetica Neue" charset="0"/>
              </a:rPr>
              <a:t>Undocumented migrants </a:t>
            </a:r>
            <a:r>
              <a:rPr lang="en-GB" sz="1600" dirty="0">
                <a:latin typeface="Barlow"/>
                <a:ea typeface="Helvetica Neue" charset="0"/>
                <a:cs typeface="Helvetica Neue" charset="0"/>
              </a:rPr>
              <a:t>are charged for some services </a:t>
            </a:r>
            <a:r>
              <a:rPr lang="en-GB" sz="1600" dirty="0">
                <a:solidFill>
                  <a:srgbClr val="F37321"/>
                </a:solidFill>
                <a:latin typeface="Barlow"/>
                <a:ea typeface="Helvetica Neue" charset="0"/>
                <a:cs typeface="Helvetica Neue" charset="0"/>
              </a:rPr>
              <a:t>– this includes some refused asylum seekers in England</a:t>
            </a:r>
          </a:p>
          <a:p>
            <a:pPr marL="342900" indent="-342900">
              <a:buClr>
                <a:srgbClr val="005B9C"/>
              </a:buClr>
              <a:buFont typeface="Arial" panose="020B0604020202020204" pitchFamily="34" charset="0"/>
              <a:buChar char="•"/>
            </a:pPr>
            <a:r>
              <a:rPr lang="en-GB" sz="1600" dirty="0">
                <a:latin typeface="Barlow"/>
                <a:ea typeface="Helvetica Neue" charset="0"/>
                <a:cs typeface="Helvetica Neue" charset="0"/>
              </a:rPr>
              <a:t>Some services are </a:t>
            </a:r>
            <a:r>
              <a:rPr lang="en-GB" sz="1600" b="1" dirty="0">
                <a:solidFill>
                  <a:srgbClr val="005CA7"/>
                </a:solidFill>
                <a:latin typeface="Barlow"/>
                <a:ea typeface="Helvetica Neue" charset="0"/>
                <a:cs typeface="Helvetica Neue" charset="0"/>
              </a:rPr>
              <a:t>always free or </a:t>
            </a:r>
            <a:r>
              <a:rPr lang="en-GB" sz="1600" dirty="0">
                <a:solidFill>
                  <a:prstClr val="black"/>
                </a:solidFill>
                <a:latin typeface="Barlow"/>
                <a:ea typeface="Helvetica Neue" charset="0"/>
                <a:cs typeface="Helvetica Neue" charset="0"/>
              </a:rPr>
              <a:t>must </a:t>
            </a:r>
            <a:r>
              <a:rPr lang="en-GB" sz="1600" b="1" dirty="0">
                <a:solidFill>
                  <a:prstClr val="black"/>
                </a:solidFill>
                <a:latin typeface="Barlow"/>
                <a:ea typeface="Helvetica Neue" charset="0"/>
                <a:cs typeface="Helvetica Neue" charset="0"/>
              </a:rPr>
              <a:t>not be withheld </a:t>
            </a:r>
            <a:r>
              <a:rPr lang="en-GB" sz="1600" dirty="0">
                <a:solidFill>
                  <a:prstClr val="black"/>
                </a:solidFill>
                <a:latin typeface="Barlow"/>
                <a:ea typeface="Helvetica Neue" charset="0"/>
                <a:cs typeface="Helvetica Neue" charset="0"/>
              </a:rPr>
              <a:t>- </a:t>
            </a:r>
            <a:r>
              <a:rPr lang="en-GB" sz="1600" b="1" dirty="0">
                <a:solidFill>
                  <a:srgbClr val="005CA7"/>
                </a:solidFill>
                <a:latin typeface="Barlow"/>
                <a:ea typeface="Helvetica Neue" charset="0"/>
                <a:cs typeface="Helvetica Neue" charset="0"/>
              </a:rPr>
              <a:t>“Urgent or immediately necessary”</a:t>
            </a:r>
            <a:r>
              <a:rPr lang="en-GB" sz="1600" i="1" dirty="0">
                <a:solidFill>
                  <a:srgbClr val="005CA7"/>
                </a:solidFill>
                <a:latin typeface="Barlow"/>
                <a:ea typeface="Helvetica Neue" charset="0"/>
                <a:cs typeface="Helvetica Neue" charset="0"/>
              </a:rPr>
              <a:t> </a:t>
            </a:r>
            <a:r>
              <a:rPr lang="en-GB" sz="1600" dirty="0">
                <a:solidFill>
                  <a:prstClr val="black"/>
                </a:solidFill>
                <a:latin typeface="Barlow"/>
                <a:ea typeface="Helvetica Neue" charset="0"/>
                <a:cs typeface="Helvetica Neue" charset="0"/>
              </a:rPr>
              <a:t>treatment to be provided regardless of ability to pay</a:t>
            </a:r>
            <a:endParaRPr lang="en-GB" sz="1200" dirty="0">
              <a:solidFill>
                <a:prstClr val="black"/>
              </a:solidFill>
              <a:latin typeface="Barlow"/>
              <a:ea typeface="Helvetica Neue" charset="0"/>
              <a:cs typeface="Helvetica Neue" charset="0"/>
            </a:endParaRPr>
          </a:p>
          <a:p>
            <a:pPr marL="342900" indent="-342900">
              <a:spcBef>
                <a:spcPts val="1200"/>
              </a:spcBef>
              <a:buClr>
                <a:srgbClr val="005B9C"/>
              </a:buClr>
              <a:buFont typeface="Arial" panose="020B0604020202020204" pitchFamily="34" charset="0"/>
              <a:buChar char="•"/>
            </a:pPr>
            <a:r>
              <a:rPr lang="en-GB" sz="1600" dirty="0">
                <a:latin typeface="Barlow"/>
                <a:ea typeface="Helvetica Neue" charset="0"/>
                <a:cs typeface="Helvetica Neue" charset="0"/>
              </a:rPr>
              <a:t>Some groups are </a:t>
            </a:r>
            <a:r>
              <a:rPr lang="en-GB" sz="1600" b="1" dirty="0">
                <a:solidFill>
                  <a:srgbClr val="005CA7"/>
                </a:solidFill>
                <a:latin typeface="Barlow"/>
                <a:ea typeface="Helvetica Neue" charset="0"/>
                <a:cs typeface="Helvetica Neue" charset="0"/>
              </a:rPr>
              <a:t>exempt</a:t>
            </a:r>
            <a:r>
              <a:rPr lang="en-GB" sz="1600" dirty="0">
                <a:latin typeface="Barlow"/>
                <a:ea typeface="Helvetica Neue" charset="0"/>
                <a:cs typeface="Helvetica Neue" charset="0"/>
              </a:rPr>
              <a:t> </a:t>
            </a:r>
            <a:endParaRPr lang="en-GB" sz="1600" dirty="0">
              <a:latin typeface="Barlow" panose="00000500000000000000" pitchFamily="2" charset="0"/>
              <a:ea typeface="Helvetica Neue" charset="0"/>
              <a:cs typeface="Helvetica Neue" charset="0"/>
            </a:endParaRPr>
          </a:p>
        </p:txBody>
      </p:sp>
      <p:pic>
        <p:nvPicPr>
          <p:cNvPr id="11" name="Graphic 10" descr="Open book outline">
            <a:extLst>
              <a:ext uri="{FF2B5EF4-FFF2-40B4-BE49-F238E27FC236}">
                <a16:creationId xmlns:a16="http://schemas.microsoft.com/office/drawing/2014/main" id="{975C0482-3953-F5D9-E6EC-4725F121D0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 y="6365175"/>
            <a:ext cx="492825" cy="492825"/>
          </a:xfrm>
          <a:prstGeom prst="rect">
            <a:avLst/>
          </a:prstGeom>
        </p:spPr>
      </p:pic>
      <p:sp>
        <p:nvSpPr>
          <p:cNvPr id="12" name="TextBox 11">
            <a:extLst>
              <a:ext uri="{FF2B5EF4-FFF2-40B4-BE49-F238E27FC236}">
                <a16:creationId xmlns:a16="http://schemas.microsoft.com/office/drawing/2014/main" id="{9F8108EA-0B0D-1CDF-9689-A1C9255FB4DA}"/>
              </a:ext>
            </a:extLst>
          </p:cNvPr>
          <p:cNvSpPr txBox="1"/>
          <p:nvPr/>
        </p:nvSpPr>
        <p:spPr>
          <a:xfrm>
            <a:off x="568526" y="6193193"/>
            <a:ext cx="6093532" cy="600164"/>
          </a:xfrm>
          <a:prstGeom prst="rect">
            <a:avLst/>
          </a:prstGeom>
          <a:noFill/>
        </p:spPr>
        <p:txBody>
          <a:bodyPr wrap="square" rtlCol="0">
            <a:spAutoFit/>
          </a:bodyPr>
          <a:lstStyle/>
          <a:p>
            <a:r>
              <a:rPr lang="en-GB" sz="1100" b="1" dirty="0">
                <a:solidFill>
                  <a:srgbClr val="005CA7"/>
                </a:solidFill>
                <a:latin typeface="Arial" panose="020B0604020202020204" pitchFamily="34" charset="0"/>
                <a:cs typeface="Arial" panose="020B0604020202020204" pitchFamily="34" charset="0"/>
                <a:hlinkClick r:id="rId6"/>
              </a:rPr>
              <a:t>New guidance – updated September 2023</a:t>
            </a:r>
            <a:br>
              <a:rPr lang="en-GB" sz="1100" dirty="0">
                <a:solidFill>
                  <a:srgbClr val="005CA7"/>
                </a:solidFill>
                <a:latin typeface="Arial" panose="020B0604020202020204" pitchFamily="34" charset="0"/>
                <a:cs typeface="Arial" panose="020B0604020202020204" pitchFamily="34" charset="0"/>
                <a:hlinkClick r:id="rId6"/>
              </a:rPr>
            </a:br>
            <a:r>
              <a:rPr lang="en-GB" sz="1100" dirty="0">
                <a:solidFill>
                  <a:srgbClr val="005CA7"/>
                </a:solidFill>
                <a:latin typeface="Arial" panose="020B0604020202020204" pitchFamily="34" charset="0"/>
                <a:cs typeface="Arial" panose="020B0604020202020204" pitchFamily="34" charset="0"/>
                <a:hlinkClick r:id="rId6"/>
              </a:rPr>
              <a:t>https://assets.publishing.service.gov.uk/government/uploads/system/uploads/attachment_data/file/1186860/nhs-cost-recovery-overseas-visitors_september2023.pdf</a:t>
            </a:r>
            <a:r>
              <a:rPr lang="en-GB" sz="1100" dirty="0">
                <a:solidFill>
                  <a:srgbClr val="005CA7"/>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280C322-009B-74E8-4EFF-25BA768F55D0}"/>
              </a:ext>
            </a:extLst>
          </p:cNvPr>
          <p:cNvSpPr txBox="1"/>
          <p:nvPr/>
        </p:nvSpPr>
        <p:spPr>
          <a:xfrm>
            <a:off x="178066" y="3831819"/>
            <a:ext cx="8787867" cy="1000274"/>
          </a:xfrm>
          <a:prstGeom prst="rect">
            <a:avLst/>
          </a:prstGeom>
          <a:noFill/>
        </p:spPr>
        <p:txBody>
          <a:bodyPr wrap="square" rtlCol="0" anchor="t">
            <a:spAutoFit/>
          </a:bodyPr>
          <a:lstStyle/>
          <a:p>
            <a:r>
              <a:rPr lang="en-GB" b="1" dirty="0">
                <a:solidFill>
                  <a:srgbClr val="008979"/>
                </a:solidFill>
                <a:latin typeface="Barlow"/>
                <a:ea typeface="Helvetica Neue" charset="0"/>
                <a:cs typeface="Helvetica Neue" charset="0"/>
              </a:rPr>
              <a:t>GP practices must ALWAYS refer patients to secondary care regardless of immigration status</a:t>
            </a:r>
            <a:br>
              <a:rPr lang="en-GB" b="1" dirty="0">
                <a:solidFill>
                  <a:srgbClr val="008979"/>
                </a:solidFill>
                <a:latin typeface="Barlow"/>
              </a:rPr>
            </a:br>
            <a:endParaRPr lang="en-GB" sz="700" b="1" dirty="0">
              <a:solidFill>
                <a:srgbClr val="008979"/>
              </a:solidFill>
              <a:latin typeface="Barlow" panose="00000500000000000000" pitchFamily="2" charset="0"/>
              <a:ea typeface="Helvetica Neue" charset="0"/>
              <a:cs typeface="Helvetica Neue" charset="0"/>
            </a:endParaRPr>
          </a:p>
          <a:p>
            <a:pPr marL="342891" indent="-342891">
              <a:spcAft>
                <a:spcPts val="600"/>
              </a:spcAft>
              <a:buFont typeface="Arial" panose="020B0604020202020204" pitchFamily="34" charset="0"/>
              <a:buChar char="•"/>
              <a:defRPr/>
            </a:pPr>
            <a:endParaRPr lang="en-GB" sz="1600" b="1" dirty="0">
              <a:solidFill>
                <a:srgbClr val="008979"/>
              </a:solidFill>
              <a:latin typeface="Barlow" panose="00000500000000000000" pitchFamily="2" charset="0"/>
              <a:ea typeface="Helvetica Neue" charset="0"/>
              <a:cs typeface="Helvetica Neue" charset="0"/>
            </a:endParaRPr>
          </a:p>
        </p:txBody>
      </p:sp>
      <p:sp>
        <p:nvSpPr>
          <p:cNvPr id="7" name="TextBox 6">
            <a:extLst>
              <a:ext uri="{FF2B5EF4-FFF2-40B4-BE49-F238E27FC236}">
                <a16:creationId xmlns:a16="http://schemas.microsoft.com/office/drawing/2014/main" id="{95DFD929-64D8-46DD-E16F-A97AA3A75F71}"/>
              </a:ext>
            </a:extLst>
          </p:cNvPr>
          <p:cNvSpPr txBox="1"/>
          <p:nvPr/>
        </p:nvSpPr>
        <p:spPr>
          <a:xfrm>
            <a:off x="187858" y="4593565"/>
            <a:ext cx="8787868" cy="1569660"/>
          </a:xfrm>
          <a:prstGeom prst="rect">
            <a:avLst/>
          </a:prstGeom>
          <a:noFill/>
        </p:spPr>
        <p:txBody>
          <a:bodyPr wrap="square">
            <a:spAutoFit/>
          </a:bodyPr>
          <a:lstStyle/>
          <a:p>
            <a:pPr algn="l" fontAlgn="base"/>
            <a:r>
              <a:rPr lang="en-GB" sz="1600" b="0" i="1" dirty="0">
                <a:solidFill>
                  <a:srgbClr val="005CA7"/>
                </a:solidFill>
                <a:effectLst/>
                <a:latin typeface="Barlow" panose="00000500000000000000" pitchFamily="2" charset="0"/>
              </a:rPr>
              <a:t>4.4.2 Where a GP refers a patient for secondary services (hospital or other community services) they should do so on clinical grounds alone; eligibility for free care will be assessed by the receiving organisation.</a:t>
            </a:r>
          </a:p>
          <a:p>
            <a:pPr algn="l" fontAlgn="base"/>
            <a:r>
              <a:rPr lang="en-GB" sz="1600" b="0" i="1" dirty="0">
                <a:solidFill>
                  <a:srgbClr val="005CA7"/>
                </a:solidFill>
                <a:effectLst/>
                <a:latin typeface="Barlow" panose="00000500000000000000" pitchFamily="2" charset="0"/>
              </a:rPr>
              <a:t>4.4.3 The absence of any reciprocal arrangements between the nation-states, a patient’s nationality is therefore not relevant in giving people entitlement to register as NHS patients for primary medical services.</a:t>
            </a:r>
          </a:p>
        </p:txBody>
      </p:sp>
    </p:spTree>
    <p:extLst>
      <p:ext uri="{BB962C8B-B14F-4D97-AF65-F5344CB8AC3E}">
        <p14:creationId xmlns:p14="http://schemas.microsoft.com/office/powerpoint/2010/main" val="2449857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F13E-B8F7-FB01-F099-D6624DE0EB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C59F57-8F94-0645-465D-DC226E3C3916}"/>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783F93C-4826-A2D4-67F6-C1977FA30FDD}"/>
              </a:ext>
            </a:extLst>
          </p:cNvPr>
          <p:cNvSpPr/>
          <p:nvPr/>
        </p:nvSpPr>
        <p:spPr>
          <a:xfrm>
            <a:off x="128587" y="415622"/>
            <a:ext cx="530066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Secondary care charges</a:t>
            </a:r>
          </a:p>
        </p:txBody>
      </p:sp>
      <p:pic>
        <p:nvPicPr>
          <p:cNvPr id="6" name="Picture 5" descr="A picture containing graphical user interface&#10;&#10;Description automatically generated">
            <a:extLst>
              <a:ext uri="{FF2B5EF4-FFF2-40B4-BE49-F238E27FC236}">
                <a16:creationId xmlns:a16="http://schemas.microsoft.com/office/drawing/2014/main" id="{D3294513-BD56-8859-6624-BE03D90B5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Online Media 4" title="Right to hospital care">
            <a:hlinkClick r:id="" action="ppaction://media"/>
            <a:extLst>
              <a:ext uri="{FF2B5EF4-FFF2-40B4-BE49-F238E27FC236}">
                <a16:creationId xmlns:a16="http://schemas.microsoft.com/office/drawing/2014/main" id="{9798D0D4-116B-BC1C-8A00-4C728E99EB50}"/>
              </a:ext>
            </a:extLst>
          </p:cNvPr>
          <p:cNvPicPr>
            <a:picLocks noRot="1" noChangeAspect="1"/>
          </p:cNvPicPr>
          <p:nvPr>
            <a:videoFile r:link="rId1"/>
          </p:nvPr>
        </p:nvPicPr>
        <p:blipFill>
          <a:blip r:embed="rId5"/>
          <a:stretch>
            <a:fillRect/>
          </a:stretch>
        </p:blipFill>
        <p:spPr>
          <a:xfrm>
            <a:off x="600075" y="1503363"/>
            <a:ext cx="8112700" cy="4583112"/>
          </a:xfrm>
          <a:prstGeom prst="rect">
            <a:avLst/>
          </a:prstGeom>
        </p:spPr>
      </p:pic>
      <p:sp>
        <p:nvSpPr>
          <p:cNvPr id="7" name="TextBox 6">
            <a:extLst>
              <a:ext uri="{FF2B5EF4-FFF2-40B4-BE49-F238E27FC236}">
                <a16:creationId xmlns:a16="http://schemas.microsoft.com/office/drawing/2014/main" id="{049FFCDB-A1F1-1E65-6875-893B49653279}"/>
              </a:ext>
            </a:extLst>
          </p:cNvPr>
          <p:cNvSpPr txBox="1"/>
          <p:nvPr/>
        </p:nvSpPr>
        <p:spPr>
          <a:xfrm>
            <a:off x="464637" y="6400800"/>
            <a:ext cx="8052324" cy="307777"/>
          </a:xfrm>
          <a:prstGeom prst="rect">
            <a:avLst/>
          </a:prstGeom>
          <a:noFill/>
        </p:spPr>
        <p:txBody>
          <a:bodyPr wrap="square" rtlCol="0">
            <a:spAutoFit/>
          </a:bodyPr>
          <a:lstStyle/>
          <a:p>
            <a:r>
              <a:rPr lang="en-GB" sz="1400" dirty="0">
                <a:latin typeface="Barlow" panose="00000500000000000000" pitchFamily="2" charset="0"/>
                <a:cs typeface="Arial" panose="020B0604020202020204" pitchFamily="34" charset="0"/>
                <a:hlinkClick r:id="rId6"/>
              </a:rPr>
              <a:t>https://www.youtube.com/watch?time_continue=14&amp;v=XrqKyH7x4Mg&amp;feature=emb_logo</a:t>
            </a:r>
            <a:endParaRPr lang="en-GB" sz="1400" dirty="0">
              <a:latin typeface="Barlow" panose="00000500000000000000" pitchFamily="2" charset="0"/>
              <a:cs typeface="Arial" panose="020B0604020202020204" pitchFamily="34" charset="0"/>
            </a:endParaRPr>
          </a:p>
        </p:txBody>
      </p:sp>
      <p:pic>
        <p:nvPicPr>
          <p:cNvPr id="8" name="Graphic 7" descr="Presentation with media with solid fill">
            <a:extLst>
              <a:ext uri="{FF2B5EF4-FFF2-40B4-BE49-F238E27FC236}">
                <a16:creationId xmlns:a16="http://schemas.microsoft.com/office/drawing/2014/main" id="{07CA36D4-7817-0BF1-90A4-29C9437C91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58" y="6325298"/>
            <a:ext cx="458779" cy="458779"/>
          </a:xfrm>
          <a:prstGeom prst="rect">
            <a:avLst/>
          </a:prstGeom>
        </p:spPr>
      </p:pic>
    </p:spTree>
    <p:extLst>
      <p:ext uri="{BB962C8B-B14F-4D97-AF65-F5344CB8AC3E}">
        <p14:creationId xmlns:p14="http://schemas.microsoft.com/office/powerpoint/2010/main" val="377836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B224C-2143-E385-C0C8-873B3FFB88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099D4C-5649-9A97-5374-0DDDFD9A9DF2}"/>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BBF4B358-5C2D-E5DC-88AB-1F03C86E81E8}"/>
              </a:ext>
            </a:extLst>
          </p:cNvPr>
          <p:cNvSpPr/>
          <p:nvPr/>
        </p:nvSpPr>
        <p:spPr>
          <a:xfrm>
            <a:off x="128587" y="415622"/>
            <a:ext cx="530066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Ordinary residence</a:t>
            </a:r>
          </a:p>
        </p:txBody>
      </p:sp>
      <p:pic>
        <p:nvPicPr>
          <p:cNvPr id="6" name="Picture 5" descr="A picture containing graphical user interface&#10;&#10;Description automatically generated">
            <a:extLst>
              <a:ext uri="{FF2B5EF4-FFF2-40B4-BE49-F238E27FC236}">
                <a16:creationId xmlns:a16="http://schemas.microsoft.com/office/drawing/2014/main" id="{107E1CFE-2BE5-7AC9-57AE-54913E59A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8" name="TextBox 2">
            <a:extLst>
              <a:ext uri="{FF2B5EF4-FFF2-40B4-BE49-F238E27FC236}">
                <a16:creationId xmlns:a16="http://schemas.microsoft.com/office/drawing/2014/main" id="{D96F2F76-B1C6-1743-838D-AF7E725FEF7B}"/>
              </a:ext>
            </a:extLst>
          </p:cNvPr>
          <p:cNvGraphicFramePr/>
          <p:nvPr/>
        </p:nvGraphicFramePr>
        <p:xfrm>
          <a:off x="-421328" y="1643022"/>
          <a:ext cx="9362128" cy="4917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708E674-FE07-8705-04F3-07B4EA9E4FCA}"/>
              </a:ext>
            </a:extLst>
          </p:cNvPr>
          <p:cNvSpPr txBox="1"/>
          <p:nvPr/>
        </p:nvSpPr>
        <p:spPr>
          <a:xfrm>
            <a:off x="4361544" y="6180768"/>
            <a:ext cx="4782456" cy="523220"/>
          </a:xfrm>
          <a:prstGeom prst="rect">
            <a:avLst/>
          </a:prstGeom>
          <a:noFill/>
        </p:spPr>
        <p:txBody>
          <a:bodyPr wrap="square">
            <a:spAutoFit/>
          </a:bodyPr>
          <a:lstStyle/>
          <a:p>
            <a:r>
              <a:rPr lang="en-GB" sz="1400" dirty="0">
                <a:latin typeface="Barlow" panose="00000500000000000000" pitchFamily="2" charset="0"/>
                <a:hlinkClick r:id="rId9"/>
              </a:rPr>
              <a:t>https://assets.publishing.service.gov.uk/media/60a66068e90e071b566c1f5b/ordinary-residence-tool.pdf</a:t>
            </a:r>
            <a:r>
              <a:rPr lang="en-GB" sz="1400" dirty="0">
                <a:latin typeface="Barlow" panose="00000500000000000000" pitchFamily="2" charset="0"/>
              </a:rPr>
              <a:t> </a:t>
            </a:r>
          </a:p>
        </p:txBody>
      </p:sp>
    </p:spTree>
    <p:extLst>
      <p:ext uri="{BB962C8B-B14F-4D97-AF65-F5344CB8AC3E}">
        <p14:creationId xmlns:p14="http://schemas.microsoft.com/office/powerpoint/2010/main" val="86025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2A38-AB13-8A94-7DF0-F4445FE080F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E14E4A-AC72-5AFA-EBB1-DC4C9A4FB8C7}"/>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DC933C3C-211E-8D88-85FB-9B2253B1B73D}"/>
              </a:ext>
            </a:extLst>
          </p:cNvPr>
          <p:cNvSpPr/>
          <p:nvPr/>
        </p:nvSpPr>
        <p:spPr>
          <a:xfrm>
            <a:off x="128587" y="415622"/>
            <a:ext cx="4714875"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Exempt groups</a:t>
            </a:r>
          </a:p>
        </p:txBody>
      </p:sp>
      <p:graphicFrame>
        <p:nvGraphicFramePr>
          <p:cNvPr id="3" name="Diagram 2">
            <a:extLst>
              <a:ext uri="{FF2B5EF4-FFF2-40B4-BE49-F238E27FC236}">
                <a16:creationId xmlns:a16="http://schemas.microsoft.com/office/drawing/2014/main" id="{510FF113-3E18-99E0-C3E6-FB9741CDAF48}"/>
              </a:ext>
            </a:extLst>
          </p:cNvPr>
          <p:cNvGraphicFramePr/>
          <p:nvPr/>
        </p:nvGraphicFramePr>
        <p:xfrm>
          <a:off x="128587" y="1447801"/>
          <a:ext cx="9144000" cy="5166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3EBE2D60-B43F-25E2-D8D4-8204CB8E42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2873077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D973-E39B-FEAE-D1D8-8B7356241CF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8AFB42-2AE0-4E11-C718-9D9B146E288E}"/>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93E91C40-1233-6A02-5228-33E74558D99F}"/>
              </a:ext>
            </a:extLst>
          </p:cNvPr>
          <p:cNvSpPr/>
          <p:nvPr/>
        </p:nvSpPr>
        <p:spPr>
          <a:xfrm>
            <a:off x="128587" y="415622"/>
            <a:ext cx="4714875"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Exempt services</a:t>
            </a:r>
          </a:p>
        </p:txBody>
      </p:sp>
      <p:pic>
        <p:nvPicPr>
          <p:cNvPr id="3" name="Picture 2" descr="A picture containing graphical user interface&#10;&#10;Description automatically generated">
            <a:extLst>
              <a:ext uri="{FF2B5EF4-FFF2-40B4-BE49-F238E27FC236}">
                <a16:creationId xmlns:a16="http://schemas.microsoft.com/office/drawing/2014/main" id="{C35901A1-B408-AC62-A6D9-56CD2A23D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5" name="Diagram 4">
            <a:extLst>
              <a:ext uri="{FF2B5EF4-FFF2-40B4-BE49-F238E27FC236}">
                <a16:creationId xmlns:a16="http://schemas.microsoft.com/office/drawing/2014/main" id="{D408F0E9-583B-D19C-0AB8-0EC34A091435}"/>
              </a:ext>
            </a:extLst>
          </p:cNvPr>
          <p:cNvGraphicFramePr/>
          <p:nvPr/>
        </p:nvGraphicFramePr>
        <p:xfrm>
          <a:off x="0" y="1558945"/>
          <a:ext cx="9144000" cy="51663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5031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80A0CB-2134-6D34-1759-50B51DC21BE2}"/>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grpSp>
        <p:nvGrpSpPr>
          <p:cNvPr id="25" name="Group 11">
            <a:extLst>
              <a:ext uri="{FF2B5EF4-FFF2-40B4-BE49-F238E27FC236}">
                <a16:creationId xmlns:a16="http://schemas.microsoft.com/office/drawing/2014/main" id="{322BFC0C-7C8E-8E90-D22C-C7073D47C2F5}"/>
              </a:ext>
            </a:extLst>
          </p:cNvPr>
          <p:cNvGrpSpPr/>
          <p:nvPr/>
        </p:nvGrpSpPr>
        <p:grpSpPr>
          <a:xfrm>
            <a:off x="4487271" y="1538597"/>
            <a:ext cx="1160060" cy="294195"/>
            <a:chOff x="0" y="0"/>
            <a:chExt cx="287325" cy="125759"/>
          </a:xfrm>
        </p:grpSpPr>
        <p:sp>
          <p:nvSpPr>
            <p:cNvPr id="26" name="Freeform 12">
              <a:extLst>
                <a:ext uri="{FF2B5EF4-FFF2-40B4-BE49-F238E27FC236}">
                  <a16:creationId xmlns:a16="http://schemas.microsoft.com/office/drawing/2014/main" id="{61A745F7-3DA3-BFEB-D94B-3D852325B0F0}"/>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27" name="TextBox 13">
              <a:extLst>
                <a:ext uri="{FF2B5EF4-FFF2-40B4-BE49-F238E27FC236}">
                  <a16:creationId xmlns:a16="http://schemas.microsoft.com/office/drawing/2014/main" id="{762BFEB2-C128-9B26-9D2E-A56BF4B9AD41}"/>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grpSp>
        <p:nvGrpSpPr>
          <p:cNvPr id="31" name="Group 11">
            <a:extLst>
              <a:ext uri="{FF2B5EF4-FFF2-40B4-BE49-F238E27FC236}">
                <a16:creationId xmlns:a16="http://schemas.microsoft.com/office/drawing/2014/main" id="{CFDE49B2-80F7-74EE-3EA1-330C4F6379BE}"/>
              </a:ext>
            </a:extLst>
          </p:cNvPr>
          <p:cNvGrpSpPr/>
          <p:nvPr/>
        </p:nvGrpSpPr>
        <p:grpSpPr>
          <a:xfrm>
            <a:off x="8043653" y="3686595"/>
            <a:ext cx="638023" cy="239996"/>
            <a:chOff x="0" y="0"/>
            <a:chExt cx="287325" cy="125759"/>
          </a:xfrm>
        </p:grpSpPr>
        <p:sp>
          <p:nvSpPr>
            <p:cNvPr id="32" name="Freeform 12">
              <a:extLst>
                <a:ext uri="{FF2B5EF4-FFF2-40B4-BE49-F238E27FC236}">
                  <a16:creationId xmlns:a16="http://schemas.microsoft.com/office/drawing/2014/main" id="{F1F3CF7C-8454-D25A-0A26-AA451E868E29}"/>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33" name="TextBox 13">
              <a:extLst>
                <a:ext uri="{FF2B5EF4-FFF2-40B4-BE49-F238E27FC236}">
                  <a16:creationId xmlns:a16="http://schemas.microsoft.com/office/drawing/2014/main" id="{9E08AC48-FD4F-7A73-2D3A-E48D26E66A56}"/>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grpSp>
        <p:nvGrpSpPr>
          <p:cNvPr id="34" name="Group 11">
            <a:extLst>
              <a:ext uri="{FF2B5EF4-FFF2-40B4-BE49-F238E27FC236}">
                <a16:creationId xmlns:a16="http://schemas.microsoft.com/office/drawing/2014/main" id="{DA0B4024-7381-9D7F-2815-EFBA7109B724}"/>
              </a:ext>
            </a:extLst>
          </p:cNvPr>
          <p:cNvGrpSpPr/>
          <p:nvPr/>
        </p:nvGrpSpPr>
        <p:grpSpPr>
          <a:xfrm>
            <a:off x="1707938" y="3870434"/>
            <a:ext cx="963294" cy="265797"/>
            <a:chOff x="0" y="0"/>
            <a:chExt cx="287325" cy="125759"/>
          </a:xfrm>
        </p:grpSpPr>
        <p:sp>
          <p:nvSpPr>
            <p:cNvPr id="35" name="Freeform 12">
              <a:extLst>
                <a:ext uri="{FF2B5EF4-FFF2-40B4-BE49-F238E27FC236}">
                  <a16:creationId xmlns:a16="http://schemas.microsoft.com/office/drawing/2014/main" id="{C888868E-2275-AAD1-D188-63BB67077782}"/>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36" name="TextBox 13">
              <a:extLst>
                <a:ext uri="{FF2B5EF4-FFF2-40B4-BE49-F238E27FC236}">
                  <a16:creationId xmlns:a16="http://schemas.microsoft.com/office/drawing/2014/main" id="{281DFA9D-1810-647F-5B9F-3275316898DC}"/>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sp>
        <p:nvSpPr>
          <p:cNvPr id="4" name="Rectangle 3">
            <a:extLst>
              <a:ext uri="{FF2B5EF4-FFF2-40B4-BE49-F238E27FC236}">
                <a16:creationId xmlns:a16="http://schemas.microsoft.com/office/drawing/2014/main" id="{501522BB-4DDB-35E9-1EB8-9FBE0675B416}"/>
              </a:ext>
            </a:extLst>
          </p:cNvPr>
          <p:cNvSpPr/>
          <p:nvPr/>
        </p:nvSpPr>
        <p:spPr>
          <a:xfrm>
            <a:off x="-2" y="414054"/>
            <a:ext cx="3971927"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Our work in the UK </a:t>
            </a:r>
          </a:p>
        </p:txBody>
      </p:sp>
      <p:sp>
        <p:nvSpPr>
          <p:cNvPr id="20" name="TextBox 21">
            <a:extLst>
              <a:ext uri="{FF2B5EF4-FFF2-40B4-BE49-F238E27FC236}">
                <a16:creationId xmlns:a16="http://schemas.microsoft.com/office/drawing/2014/main" id="{016366BD-63A1-D660-8CB0-7028FF919E2A}"/>
              </a:ext>
            </a:extLst>
          </p:cNvPr>
          <p:cNvSpPr txBox="1"/>
          <p:nvPr/>
        </p:nvSpPr>
        <p:spPr>
          <a:xfrm>
            <a:off x="33793" y="3716950"/>
            <a:ext cx="2773917" cy="419282"/>
          </a:xfrm>
          <a:prstGeom prst="rect">
            <a:avLst/>
          </a:prstGeom>
        </p:spPr>
        <p:txBody>
          <a:bodyPr wrap="square" lIns="0" tIns="0" rIns="0" bIns="0" rtlCol="0" anchor="t">
            <a:spAutoFit/>
          </a:bodyPr>
          <a:lstStyle/>
          <a:p>
            <a:pPr algn="ctr">
              <a:lnSpc>
                <a:spcPts val="3779"/>
              </a:lnSpc>
            </a:pPr>
            <a:r>
              <a:rPr lang="en-US" sz="1600">
                <a:solidFill>
                  <a:srgbClr val="E9511C"/>
                </a:solidFill>
                <a:latin typeface="Anton"/>
              </a:rPr>
              <a:t>DIRECT SUPPORT TO </a:t>
            </a:r>
            <a:r>
              <a:rPr lang="en-US" sz="1600">
                <a:solidFill>
                  <a:schemeClr val="bg1"/>
                </a:solidFill>
                <a:latin typeface="Anton"/>
              </a:rPr>
              <a:t>INDIVIDUALS</a:t>
            </a:r>
          </a:p>
        </p:txBody>
      </p:sp>
      <p:sp>
        <p:nvSpPr>
          <p:cNvPr id="21" name="TextBox 23">
            <a:extLst>
              <a:ext uri="{FF2B5EF4-FFF2-40B4-BE49-F238E27FC236}">
                <a16:creationId xmlns:a16="http://schemas.microsoft.com/office/drawing/2014/main" id="{16BF8C0A-773A-69AC-D02A-B2E60B6B405D}"/>
              </a:ext>
            </a:extLst>
          </p:cNvPr>
          <p:cNvSpPr txBox="1"/>
          <p:nvPr/>
        </p:nvSpPr>
        <p:spPr>
          <a:xfrm>
            <a:off x="2522201" y="1413510"/>
            <a:ext cx="4099597" cy="419282"/>
          </a:xfrm>
          <a:prstGeom prst="rect">
            <a:avLst/>
          </a:prstGeom>
        </p:spPr>
        <p:txBody>
          <a:bodyPr lIns="0" tIns="0" rIns="0" bIns="0" rtlCol="0" anchor="t">
            <a:spAutoFit/>
          </a:bodyPr>
          <a:lstStyle/>
          <a:p>
            <a:pPr algn="ctr">
              <a:lnSpc>
                <a:spcPts val="3779"/>
              </a:lnSpc>
            </a:pPr>
            <a:r>
              <a:rPr lang="en-US" sz="1600">
                <a:solidFill>
                  <a:srgbClr val="E9511C"/>
                </a:solidFill>
                <a:latin typeface="Anton"/>
              </a:rPr>
              <a:t>SUPPORTING</a:t>
            </a:r>
            <a:r>
              <a:rPr lang="en-US" sz="1600">
                <a:solidFill>
                  <a:schemeClr val="bg1"/>
                </a:solidFill>
                <a:latin typeface="Anton"/>
              </a:rPr>
              <a:t>  GP PRACTICES</a:t>
            </a:r>
          </a:p>
        </p:txBody>
      </p:sp>
      <p:sp>
        <p:nvSpPr>
          <p:cNvPr id="22" name="TextBox 25">
            <a:extLst>
              <a:ext uri="{FF2B5EF4-FFF2-40B4-BE49-F238E27FC236}">
                <a16:creationId xmlns:a16="http://schemas.microsoft.com/office/drawing/2014/main" id="{D4209127-FB4B-6CCA-940F-64A6DD868CF3}"/>
              </a:ext>
            </a:extLst>
          </p:cNvPr>
          <p:cNvSpPr txBox="1"/>
          <p:nvPr/>
        </p:nvSpPr>
        <p:spPr>
          <a:xfrm>
            <a:off x="6440817" y="3511093"/>
            <a:ext cx="2548870" cy="419282"/>
          </a:xfrm>
          <a:prstGeom prst="rect">
            <a:avLst/>
          </a:prstGeom>
        </p:spPr>
        <p:txBody>
          <a:bodyPr wrap="square" lIns="0" tIns="0" rIns="0" bIns="0" rtlCol="0" anchor="t">
            <a:spAutoFit/>
          </a:bodyPr>
          <a:lstStyle/>
          <a:p>
            <a:pPr algn="ctr">
              <a:lnSpc>
                <a:spcPts val="3779"/>
              </a:lnSpc>
            </a:pPr>
            <a:r>
              <a:rPr lang="en-US" sz="1600">
                <a:solidFill>
                  <a:srgbClr val="E9511C"/>
                </a:solidFill>
                <a:latin typeface="Anton"/>
              </a:rPr>
              <a:t>ADVOCATING FOR </a:t>
            </a:r>
            <a:r>
              <a:rPr lang="en-US" sz="1600">
                <a:solidFill>
                  <a:schemeClr val="bg1"/>
                </a:solidFill>
                <a:latin typeface="Anton"/>
              </a:rPr>
              <a:t>CHANGE</a:t>
            </a:r>
          </a:p>
        </p:txBody>
      </p:sp>
      <p:sp>
        <p:nvSpPr>
          <p:cNvPr id="24" name="TextBox 23">
            <a:extLst>
              <a:ext uri="{FF2B5EF4-FFF2-40B4-BE49-F238E27FC236}">
                <a16:creationId xmlns:a16="http://schemas.microsoft.com/office/drawing/2014/main" id="{8D73373E-B9CD-8D0F-58EE-B5282168BA69}"/>
              </a:ext>
            </a:extLst>
          </p:cNvPr>
          <p:cNvSpPr txBox="1"/>
          <p:nvPr/>
        </p:nvSpPr>
        <p:spPr>
          <a:xfrm>
            <a:off x="211541" y="4363258"/>
            <a:ext cx="2668137" cy="1600438"/>
          </a:xfrm>
          <a:prstGeom prst="rect">
            <a:avLst/>
          </a:prstGeom>
          <a:noFill/>
        </p:spPr>
        <p:txBody>
          <a:bodyPr wrap="square">
            <a:spAutoFit/>
          </a:bodyPr>
          <a:lstStyle/>
          <a:p>
            <a:r>
              <a:rPr lang="en-US" sz="1400" dirty="0">
                <a:solidFill>
                  <a:srgbClr val="005CA7"/>
                </a:solidFill>
                <a:latin typeface="Barlow" panose="00000500000000000000" pitchFamily="2" charset="0"/>
              </a:rPr>
              <a:t>Our team of volunteer doctors, nurses and caseworkers provide medical advice and support to people in the UK who cannot access healthcare through our primary care clinic and advice line</a:t>
            </a:r>
            <a:endParaRPr lang="en-GB" sz="1400" dirty="0">
              <a:solidFill>
                <a:srgbClr val="005CA7"/>
              </a:solidFill>
              <a:latin typeface="Barlow" panose="00000500000000000000" pitchFamily="2" charset="0"/>
            </a:endParaRPr>
          </a:p>
        </p:txBody>
      </p:sp>
      <p:sp>
        <p:nvSpPr>
          <p:cNvPr id="37" name="TextBox 36">
            <a:extLst>
              <a:ext uri="{FF2B5EF4-FFF2-40B4-BE49-F238E27FC236}">
                <a16:creationId xmlns:a16="http://schemas.microsoft.com/office/drawing/2014/main" id="{D73A0AD6-EB38-00C4-F964-E47A7F127CC4}"/>
              </a:ext>
            </a:extLst>
          </p:cNvPr>
          <p:cNvSpPr txBox="1"/>
          <p:nvPr/>
        </p:nvSpPr>
        <p:spPr>
          <a:xfrm>
            <a:off x="6172859" y="4176620"/>
            <a:ext cx="2859724" cy="1384995"/>
          </a:xfrm>
          <a:prstGeom prst="rect">
            <a:avLst/>
          </a:prstGeom>
          <a:noFill/>
        </p:spPr>
        <p:txBody>
          <a:bodyPr wrap="square">
            <a:spAutoFit/>
          </a:bodyPr>
          <a:lstStyle/>
          <a:p>
            <a:pPr algn="r"/>
            <a:r>
              <a:rPr lang="en-GB" sz="1400" dirty="0">
                <a:solidFill>
                  <a:srgbClr val="005CA7"/>
                </a:solidFill>
                <a:latin typeface="Barlow" panose="00000500000000000000" pitchFamily="2" charset="0"/>
              </a:rPr>
              <a:t>Supported by our volunteer team of 35 Experts by Experience we aim to make systemic changes to how those currently excluded from healthcare can access health services</a:t>
            </a:r>
          </a:p>
        </p:txBody>
      </p:sp>
      <p:sp>
        <p:nvSpPr>
          <p:cNvPr id="38" name="TextBox 37">
            <a:extLst>
              <a:ext uri="{FF2B5EF4-FFF2-40B4-BE49-F238E27FC236}">
                <a16:creationId xmlns:a16="http://schemas.microsoft.com/office/drawing/2014/main" id="{440EC6AB-82CD-9220-E6FD-B9931477AFAB}"/>
              </a:ext>
            </a:extLst>
          </p:cNvPr>
          <p:cNvSpPr txBox="1"/>
          <p:nvPr/>
        </p:nvSpPr>
        <p:spPr>
          <a:xfrm>
            <a:off x="3019107" y="1958306"/>
            <a:ext cx="3153751" cy="1169551"/>
          </a:xfrm>
          <a:prstGeom prst="rect">
            <a:avLst/>
          </a:prstGeom>
          <a:noFill/>
        </p:spPr>
        <p:txBody>
          <a:bodyPr wrap="square">
            <a:spAutoFit/>
          </a:bodyPr>
          <a:lstStyle/>
          <a:p>
            <a:pPr algn="ctr"/>
            <a:r>
              <a:rPr lang="en-US" sz="1400">
                <a:solidFill>
                  <a:srgbClr val="005CA7"/>
                </a:solidFill>
                <a:latin typeface="Barlow" panose="00000500000000000000" pitchFamily="2" charset="0"/>
              </a:rPr>
              <a:t>Safe Surgeries initiative: network of GP practices across the UK working to improve registration processes and reduce health inequalities</a:t>
            </a:r>
          </a:p>
          <a:p>
            <a:pPr algn="ctr"/>
            <a:endParaRPr lang="en-GB" sz="1400">
              <a:solidFill>
                <a:srgbClr val="005CA7"/>
              </a:solidFill>
              <a:latin typeface="Barlow" panose="00000500000000000000" pitchFamily="2" charset="0"/>
            </a:endParaRPr>
          </a:p>
        </p:txBody>
      </p:sp>
      <p:grpSp>
        <p:nvGrpSpPr>
          <p:cNvPr id="39" name="Group 14">
            <a:extLst>
              <a:ext uri="{FF2B5EF4-FFF2-40B4-BE49-F238E27FC236}">
                <a16:creationId xmlns:a16="http://schemas.microsoft.com/office/drawing/2014/main" id="{7D5DF615-4FE0-2851-335C-0F2FC7F03576}"/>
              </a:ext>
            </a:extLst>
          </p:cNvPr>
          <p:cNvGrpSpPr>
            <a:grpSpLocks noChangeAspect="1"/>
          </p:cNvGrpSpPr>
          <p:nvPr/>
        </p:nvGrpSpPr>
        <p:grpSpPr>
          <a:xfrm>
            <a:off x="3552382" y="3272792"/>
            <a:ext cx="2286535" cy="2180932"/>
            <a:chOff x="0" y="0"/>
            <a:chExt cx="6324600" cy="6032500"/>
          </a:xfrm>
        </p:grpSpPr>
        <p:sp>
          <p:nvSpPr>
            <p:cNvPr id="40" name="Freeform 15">
              <a:extLst>
                <a:ext uri="{FF2B5EF4-FFF2-40B4-BE49-F238E27FC236}">
                  <a16:creationId xmlns:a16="http://schemas.microsoft.com/office/drawing/2014/main" id="{8A371F1B-4C1B-99B8-7B53-872F60844768}"/>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3"/>
              <a:stretch>
                <a:fillRect l="-13458" r="-13458"/>
              </a:stretch>
            </a:blipFill>
          </p:spPr>
          <p:txBody>
            <a:bodyPr/>
            <a:lstStyle/>
            <a:p>
              <a:endParaRPr lang="en-GB"/>
            </a:p>
          </p:txBody>
        </p:sp>
        <p:sp>
          <p:nvSpPr>
            <p:cNvPr id="41" name="Freeform 16">
              <a:extLst>
                <a:ext uri="{FF2B5EF4-FFF2-40B4-BE49-F238E27FC236}">
                  <a16:creationId xmlns:a16="http://schemas.microsoft.com/office/drawing/2014/main" id="{C26F0759-DBA3-EEB5-CB00-25CA820509E0}"/>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grpSp>
        <p:nvGrpSpPr>
          <p:cNvPr id="42" name="Group 17">
            <a:extLst>
              <a:ext uri="{FF2B5EF4-FFF2-40B4-BE49-F238E27FC236}">
                <a16:creationId xmlns:a16="http://schemas.microsoft.com/office/drawing/2014/main" id="{3A6C8B44-BC10-07D1-6362-FA9ABFBDFD15}"/>
              </a:ext>
            </a:extLst>
          </p:cNvPr>
          <p:cNvGrpSpPr>
            <a:grpSpLocks noChangeAspect="1"/>
          </p:cNvGrpSpPr>
          <p:nvPr/>
        </p:nvGrpSpPr>
        <p:grpSpPr>
          <a:xfrm>
            <a:off x="6698386" y="1538597"/>
            <a:ext cx="2033732" cy="1939804"/>
            <a:chOff x="0" y="0"/>
            <a:chExt cx="6324600" cy="6032500"/>
          </a:xfrm>
        </p:grpSpPr>
        <p:sp>
          <p:nvSpPr>
            <p:cNvPr id="43" name="Freeform 18">
              <a:extLst>
                <a:ext uri="{FF2B5EF4-FFF2-40B4-BE49-F238E27FC236}">
                  <a16:creationId xmlns:a16="http://schemas.microsoft.com/office/drawing/2014/main" id="{D2891AD2-E608-F54A-5786-6A7DEBC593CE}"/>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4"/>
              <a:stretch>
                <a:fillRect r="-69020" b="-18376"/>
              </a:stretch>
            </a:blipFill>
          </p:spPr>
          <p:txBody>
            <a:bodyPr/>
            <a:lstStyle/>
            <a:p>
              <a:endParaRPr lang="en-GB"/>
            </a:p>
          </p:txBody>
        </p:sp>
        <p:sp>
          <p:nvSpPr>
            <p:cNvPr id="44" name="Freeform 19">
              <a:extLst>
                <a:ext uri="{FF2B5EF4-FFF2-40B4-BE49-F238E27FC236}">
                  <a16:creationId xmlns:a16="http://schemas.microsoft.com/office/drawing/2014/main" id="{BACBBA85-00FD-DF65-5874-6DDFB38E46CA}"/>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grpSp>
        <p:nvGrpSpPr>
          <p:cNvPr id="45" name="Group 5">
            <a:extLst>
              <a:ext uri="{FF2B5EF4-FFF2-40B4-BE49-F238E27FC236}">
                <a16:creationId xmlns:a16="http://schemas.microsoft.com/office/drawing/2014/main" id="{901E2830-F323-550B-6530-E4BCF2D23275}"/>
              </a:ext>
            </a:extLst>
          </p:cNvPr>
          <p:cNvGrpSpPr>
            <a:grpSpLocks noChangeAspect="1"/>
          </p:cNvGrpSpPr>
          <p:nvPr/>
        </p:nvGrpSpPr>
        <p:grpSpPr>
          <a:xfrm>
            <a:off x="532450" y="1795457"/>
            <a:ext cx="1798709" cy="1715636"/>
            <a:chOff x="0" y="0"/>
            <a:chExt cx="6324600" cy="6032500"/>
          </a:xfrm>
        </p:grpSpPr>
        <p:sp>
          <p:nvSpPr>
            <p:cNvPr id="46" name="Freeform 6">
              <a:extLst>
                <a:ext uri="{FF2B5EF4-FFF2-40B4-BE49-F238E27FC236}">
                  <a16:creationId xmlns:a16="http://schemas.microsoft.com/office/drawing/2014/main" id="{4AF231CB-92C7-E954-6AC3-4002D5102897}"/>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5"/>
              <a:stretch>
                <a:fillRect t="-15797" b="-41785"/>
              </a:stretch>
            </a:blipFill>
          </p:spPr>
          <p:txBody>
            <a:bodyPr/>
            <a:lstStyle/>
            <a:p>
              <a:endParaRPr lang="en-GB"/>
            </a:p>
          </p:txBody>
        </p:sp>
        <p:sp>
          <p:nvSpPr>
            <p:cNvPr id="47" name="Freeform 7">
              <a:extLst>
                <a:ext uri="{FF2B5EF4-FFF2-40B4-BE49-F238E27FC236}">
                  <a16:creationId xmlns:a16="http://schemas.microsoft.com/office/drawing/2014/main" id="{560BD284-565D-C7B9-FE50-63AB5318B99E}"/>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pic>
        <p:nvPicPr>
          <p:cNvPr id="3" name="Picture 2" descr="A picture containing graphical user interface&#10;&#10;Description automatically generated">
            <a:extLst>
              <a:ext uri="{FF2B5EF4-FFF2-40B4-BE49-F238E27FC236}">
                <a16:creationId xmlns:a16="http://schemas.microsoft.com/office/drawing/2014/main" id="{84CF52B8-0566-5A35-B380-FC5F1EA3C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1085880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D7D6B-15AD-282E-D86E-B7099A4FDC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E388BC-A9A0-576A-D87C-76EAB55BB6DD}"/>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5572C787-1522-CF6D-83CE-EF82A1A35934}"/>
              </a:ext>
            </a:extLst>
          </p:cNvPr>
          <p:cNvSpPr/>
          <p:nvPr/>
        </p:nvSpPr>
        <p:spPr>
          <a:xfrm>
            <a:off x="128587" y="415622"/>
            <a:ext cx="7137738"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Urgent or immediately necessary?</a:t>
            </a:r>
          </a:p>
        </p:txBody>
      </p:sp>
      <p:pic>
        <p:nvPicPr>
          <p:cNvPr id="3" name="Picture 2" descr="A picture containing graphical user interface&#10;&#10;Description automatically generated">
            <a:extLst>
              <a:ext uri="{FF2B5EF4-FFF2-40B4-BE49-F238E27FC236}">
                <a16:creationId xmlns:a16="http://schemas.microsoft.com/office/drawing/2014/main" id="{E78E1395-EBBD-6FD6-88E4-A3A398AE6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2E3F6A37-E173-F173-C4DF-828ACC129645}"/>
              </a:ext>
            </a:extLst>
          </p:cNvPr>
          <p:cNvSpPr txBox="1"/>
          <p:nvPr/>
        </p:nvSpPr>
        <p:spPr>
          <a:xfrm>
            <a:off x="349161" y="1683684"/>
            <a:ext cx="8445678" cy="5124480"/>
          </a:xfrm>
          <a:prstGeom prst="rect">
            <a:avLst/>
          </a:prstGeom>
          <a:noFill/>
        </p:spPr>
        <p:txBody>
          <a:bodyPr wrap="square" rtlCol="0" anchor="t">
            <a:spAutoFit/>
          </a:bodyPr>
          <a:lstStyle/>
          <a:p>
            <a:pPr>
              <a:spcAft>
                <a:spcPts val="600"/>
              </a:spcAft>
              <a:buClr>
                <a:schemeClr val="accent1">
                  <a:lumMod val="75000"/>
                </a:schemeClr>
              </a:buClr>
            </a:pPr>
            <a:r>
              <a:rPr lang="en-GB" sz="2400" dirty="0">
                <a:solidFill>
                  <a:schemeClr val="accent1">
                    <a:lumMod val="75000"/>
                  </a:schemeClr>
                </a:solidFill>
                <a:latin typeface="Barlow" panose="00000500000000000000" pitchFamily="2" charset="0"/>
                <a:ea typeface="Helvetica Neue" charset="0"/>
                <a:cs typeface="Helvetica Neue" charset="0"/>
              </a:rPr>
              <a:t>Urgent and i</a:t>
            </a:r>
            <a:r>
              <a:rPr lang="en-GB" sz="2400" b="1" dirty="0">
                <a:solidFill>
                  <a:srgbClr val="005CA7"/>
                </a:solidFill>
                <a:latin typeface="Barlow" panose="00000500000000000000" pitchFamily="2" charset="0"/>
                <a:ea typeface="Helvetica Neue" charset="0"/>
                <a:cs typeface="Helvetica Neue" charset="0"/>
              </a:rPr>
              <a:t>mmediately necessary care must be given regardless of ability to pay but patient will be charged after receiving care </a:t>
            </a:r>
            <a:endParaRPr lang="en-GB" sz="2400" b="1" dirty="0">
              <a:solidFill>
                <a:srgbClr val="005CA7"/>
              </a:solidFill>
              <a:highlight>
                <a:srgbClr val="FFFF00"/>
              </a:highlight>
              <a:latin typeface="Barlow" panose="00000500000000000000" pitchFamily="2" charset="0"/>
              <a:ea typeface="Helvetica Neue" charset="0"/>
              <a:cs typeface="Helvetica Neue" charset="0"/>
            </a:endParaRPr>
          </a:p>
          <a:p>
            <a:pPr marL="342900" indent="-342900">
              <a:spcAft>
                <a:spcPts val="600"/>
              </a:spcAft>
              <a:buClr>
                <a:srgbClr val="005CA7"/>
              </a:buClr>
              <a:buFont typeface="Arial" panose="020B0604020202020204" pitchFamily="34" charset="0"/>
              <a:buChar char="•"/>
              <a:defRPr/>
            </a:pPr>
            <a:endParaRPr lang="en-GB" sz="2400" dirty="0">
              <a:latin typeface="Barlow" panose="00000500000000000000" pitchFamily="2" charset="0"/>
              <a:ea typeface="Helvetica Neue" charset="0"/>
              <a:cs typeface="Helvetica Neue" charset="0"/>
            </a:endParaRPr>
          </a:p>
          <a:p>
            <a:pPr marL="342900" indent="-342900">
              <a:spcAft>
                <a:spcPts val="600"/>
              </a:spcAft>
              <a:buClr>
                <a:srgbClr val="005CA7"/>
              </a:buClr>
              <a:buFont typeface="Arial" panose="020B0604020202020204" pitchFamily="34" charset="0"/>
              <a:buChar char="•"/>
              <a:defRPr/>
            </a:pPr>
            <a:r>
              <a:rPr lang="en-GB" sz="2400" dirty="0">
                <a:latin typeface="Barlow" panose="00000500000000000000" pitchFamily="2" charset="0"/>
                <a:ea typeface="Helvetica Neue" charset="0"/>
                <a:cs typeface="Helvetica Neue" charset="0"/>
              </a:rPr>
              <a:t>Decision made by treating clinician (not OVM)</a:t>
            </a:r>
            <a:br>
              <a:rPr lang="en-GB" sz="2400" dirty="0">
                <a:latin typeface="Barlow" panose="00000500000000000000" pitchFamily="2" charset="0"/>
                <a:ea typeface="Helvetica Neue" charset="0"/>
                <a:cs typeface="Helvetica Neue" charset="0"/>
              </a:rPr>
            </a:br>
            <a:endParaRPr lang="en-GB" sz="2400" dirty="0">
              <a:latin typeface="Barlow" panose="00000500000000000000" pitchFamily="2" charset="0"/>
              <a:ea typeface="Helvetica Neue" charset="0"/>
              <a:cs typeface="Helvetica Neue" charset="0"/>
            </a:endParaRPr>
          </a:p>
          <a:p>
            <a:pPr marL="285750" lvl="0" indent="-285750">
              <a:buFont typeface="Arial" panose="020B0604020202020204" pitchFamily="34" charset="0"/>
              <a:buChar char="•"/>
            </a:pPr>
            <a:r>
              <a:rPr lang="en-GB" sz="2400" dirty="0">
                <a:latin typeface="Barlow" panose="00000500000000000000" pitchFamily="2" charset="0"/>
              </a:rPr>
              <a:t>Care should not be withheld until the clinician confirms that it is non-urgent care (see </a:t>
            </a:r>
            <a:r>
              <a:rPr lang="en-GB" sz="2400" dirty="0">
                <a:solidFill>
                  <a:srgbClr val="005CA7"/>
                </a:solidFill>
                <a:latin typeface="Barlow" panose="00000500000000000000" pitchFamily="2" charset="0"/>
              </a:rPr>
              <a:t>Clinical patient assessment </a:t>
            </a:r>
            <a:r>
              <a:rPr lang="en-GB" sz="2400" dirty="0">
                <a:solidFill>
                  <a:srgbClr val="005CA7"/>
                </a:solidFill>
                <a:latin typeface="Barlow" panose="00000500000000000000" pitchFamily="2" charset="0"/>
                <a:hlinkClick r:id="rId4">
                  <a:extLst>
                    <a:ext uri="{A12FA001-AC4F-418D-AE19-62706E023703}">
                      <ahyp:hlinkClr xmlns:ahyp="http://schemas.microsoft.com/office/drawing/2018/hyperlinkcolor" val="tx"/>
                    </a:ext>
                  </a:extLst>
                </a:hlinkClick>
              </a:rPr>
              <a:t>form</a:t>
            </a:r>
            <a:r>
              <a:rPr lang="en-GB" sz="2400" dirty="0">
                <a:solidFill>
                  <a:srgbClr val="005CA7"/>
                </a:solidFill>
                <a:latin typeface="Barlow" panose="00000500000000000000" pitchFamily="2" charset="0"/>
              </a:rPr>
              <a:t>).</a:t>
            </a:r>
            <a:br>
              <a:rPr lang="en-GB" sz="2400" dirty="0">
                <a:solidFill>
                  <a:srgbClr val="005CA7"/>
                </a:solidFill>
                <a:latin typeface="Barlow" panose="00000500000000000000" pitchFamily="2" charset="0"/>
              </a:rPr>
            </a:br>
            <a:r>
              <a:rPr lang="en-GB" sz="2400" dirty="0">
                <a:solidFill>
                  <a:srgbClr val="005CA7"/>
                </a:solidFill>
                <a:latin typeface="Barlow" panose="00000500000000000000" pitchFamily="2" charset="0"/>
              </a:rPr>
              <a:t> </a:t>
            </a:r>
          </a:p>
          <a:p>
            <a:pPr marL="285750" lvl="0" indent="-285750">
              <a:buFont typeface="Arial" panose="020B0604020202020204" pitchFamily="34" charset="0"/>
              <a:buChar char="•"/>
            </a:pPr>
            <a:r>
              <a:rPr lang="en-GB" sz="2400" dirty="0">
                <a:latin typeface="Barlow" panose="00000500000000000000" pitchFamily="2" charset="0"/>
              </a:rPr>
              <a:t>Diagnostics required to establish whether a service is “Urgent” or “immediately necessary” should not be withheld (although are chargeable)</a:t>
            </a:r>
          </a:p>
          <a:p>
            <a:pPr marL="342891" indent="-342891">
              <a:spcAft>
                <a:spcPts val="600"/>
              </a:spcAft>
              <a:buClr>
                <a:srgbClr val="005CA7"/>
              </a:buClr>
              <a:buFont typeface="Arial" panose="020B0604020202020204" pitchFamily="34" charset="0"/>
              <a:buChar char="•"/>
              <a:defRPr/>
            </a:pPr>
            <a:endParaRPr lang="en-GB" sz="2400" dirty="0">
              <a:latin typeface="Barlow" panose="00000500000000000000" pitchFamily="2" charset="0"/>
              <a:ea typeface="Helvetica Neue" charset="0"/>
              <a:cs typeface="Helvetica Neue" charset="0"/>
            </a:endParaRPr>
          </a:p>
        </p:txBody>
      </p:sp>
    </p:spTree>
    <p:extLst>
      <p:ext uri="{BB962C8B-B14F-4D97-AF65-F5344CB8AC3E}">
        <p14:creationId xmlns:p14="http://schemas.microsoft.com/office/powerpoint/2010/main" val="2930065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9144-0D46-D0CD-9CE7-8FCAB4D17F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E8B888-FA1B-C046-3B6E-8C04DDC93F2E}"/>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A1F8590-C44A-D8D8-6969-79D4E9E8A34E}"/>
              </a:ext>
            </a:extLst>
          </p:cNvPr>
          <p:cNvSpPr/>
          <p:nvPr/>
        </p:nvSpPr>
        <p:spPr>
          <a:xfrm>
            <a:off x="128587" y="415622"/>
            <a:ext cx="7137738"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Urgent or immediately necessary?</a:t>
            </a:r>
          </a:p>
        </p:txBody>
      </p:sp>
      <p:pic>
        <p:nvPicPr>
          <p:cNvPr id="3" name="Picture 2" descr="A picture containing graphical user interface&#10;&#10;Description automatically generated">
            <a:extLst>
              <a:ext uri="{FF2B5EF4-FFF2-40B4-BE49-F238E27FC236}">
                <a16:creationId xmlns:a16="http://schemas.microsoft.com/office/drawing/2014/main" id="{1155E40D-072B-96E4-8611-A0FFDF1E0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6" name="Diagram 5">
            <a:extLst>
              <a:ext uri="{FF2B5EF4-FFF2-40B4-BE49-F238E27FC236}">
                <a16:creationId xmlns:a16="http://schemas.microsoft.com/office/drawing/2014/main" id="{F0C9F8BB-B486-E4D9-ED52-849D900281F6}"/>
              </a:ext>
            </a:extLst>
          </p:cNvPr>
          <p:cNvGraphicFramePr/>
          <p:nvPr/>
        </p:nvGraphicFramePr>
        <p:xfrm>
          <a:off x="242152" y="1349013"/>
          <a:ext cx="8613471" cy="5411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1A78BF89-A02B-3FD5-4D76-3C71F32F965D}"/>
              </a:ext>
            </a:extLst>
          </p:cNvPr>
          <p:cNvGrpSpPr/>
          <p:nvPr/>
        </p:nvGrpSpPr>
        <p:grpSpPr>
          <a:xfrm>
            <a:off x="6123655" y="5484370"/>
            <a:ext cx="938096" cy="812692"/>
            <a:chOff x="6785270" y="3856853"/>
            <a:chExt cx="1697531" cy="1621178"/>
          </a:xfrm>
          <a:solidFill>
            <a:srgbClr val="008876"/>
          </a:solidFill>
        </p:grpSpPr>
        <p:grpSp>
          <p:nvGrpSpPr>
            <p:cNvPr id="8" name="Group 7">
              <a:extLst>
                <a:ext uri="{FF2B5EF4-FFF2-40B4-BE49-F238E27FC236}">
                  <a16:creationId xmlns:a16="http://schemas.microsoft.com/office/drawing/2014/main" id="{7F858817-11B7-3149-7885-AF74F4BDC89B}"/>
                </a:ext>
              </a:extLst>
            </p:cNvPr>
            <p:cNvGrpSpPr/>
            <p:nvPr/>
          </p:nvGrpSpPr>
          <p:grpSpPr>
            <a:xfrm>
              <a:off x="7474689" y="4195125"/>
              <a:ext cx="1008112" cy="1282906"/>
              <a:chOff x="7245821" y="4114346"/>
              <a:chExt cx="1008112" cy="1282906"/>
            </a:xfrm>
            <a:grpFill/>
          </p:grpSpPr>
          <p:pic>
            <p:nvPicPr>
              <p:cNvPr id="11" name="Graphic 10" descr="Research">
                <a:extLst>
                  <a:ext uri="{FF2B5EF4-FFF2-40B4-BE49-F238E27FC236}">
                    <a16:creationId xmlns:a16="http://schemas.microsoft.com/office/drawing/2014/main" id="{D620298E-2AD6-93B2-4CFD-A7C57F80EF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45821" y="4389140"/>
                <a:ext cx="1008112" cy="1008112"/>
              </a:xfrm>
              <a:prstGeom prst="rect">
                <a:avLst/>
              </a:prstGeom>
            </p:spPr>
          </p:pic>
          <p:pic>
            <p:nvPicPr>
              <p:cNvPr id="12" name="Graphic 11" descr="Medical">
                <a:extLst>
                  <a:ext uri="{FF2B5EF4-FFF2-40B4-BE49-F238E27FC236}">
                    <a16:creationId xmlns:a16="http://schemas.microsoft.com/office/drawing/2014/main" id="{3C33214F-086D-0C22-F3E8-B58AC5B6ED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20073" y="4114346"/>
                <a:ext cx="549587" cy="549587"/>
              </a:xfrm>
              <a:prstGeom prst="rect">
                <a:avLst/>
              </a:prstGeom>
            </p:spPr>
          </p:pic>
        </p:grpSp>
        <p:pic>
          <p:nvPicPr>
            <p:cNvPr id="9" name="Graphic 8" descr="Stethoscope">
              <a:extLst>
                <a:ext uri="{FF2B5EF4-FFF2-40B4-BE49-F238E27FC236}">
                  <a16:creationId xmlns:a16="http://schemas.microsoft.com/office/drawing/2014/main" id="{9A32214B-3039-7F3F-CC94-A9BAA1CA74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85270" y="4380059"/>
              <a:ext cx="914400" cy="914400"/>
            </a:xfrm>
            <a:prstGeom prst="rect">
              <a:avLst/>
            </a:prstGeom>
          </p:spPr>
        </p:pic>
        <p:pic>
          <p:nvPicPr>
            <p:cNvPr id="10" name="Graphic 9" descr="Heart with pulse">
              <a:extLst>
                <a:ext uri="{FF2B5EF4-FFF2-40B4-BE49-F238E27FC236}">
                  <a16:creationId xmlns:a16="http://schemas.microsoft.com/office/drawing/2014/main" id="{C8E45568-9FE0-4745-A68E-57A727690D9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76147" y="3856853"/>
              <a:ext cx="914400" cy="914400"/>
            </a:xfrm>
            <a:prstGeom prst="rect">
              <a:avLst/>
            </a:prstGeom>
          </p:spPr>
        </p:pic>
      </p:grpSp>
      <p:pic>
        <p:nvPicPr>
          <p:cNvPr id="13" name="Graphic 12" descr="Pregnant lady">
            <a:extLst>
              <a:ext uri="{FF2B5EF4-FFF2-40B4-BE49-F238E27FC236}">
                <a16:creationId xmlns:a16="http://schemas.microsoft.com/office/drawing/2014/main" id="{6F2E5FAD-3618-F7B8-A20F-5CE77296190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78495" y="4696295"/>
            <a:ext cx="812692" cy="812692"/>
          </a:xfrm>
          <a:prstGeom prst="rect">
            <a:avLst/>
          </a:prstGeom>
        </p:spPr>
      </p:pic>
      <p:pic>
        <p:nvPicPr>
          <p:cNvPr id="14" name="Graphic 13" descr="Monthly calendar with solid fill">
            <a:extLst>
              <a:ext uri="{FF2B5EF4-FFF2-40B4-BE49-F238E27FC236}">
                <a16:creationId xmlns:a16="http://schemas.microsoft.com/office/drawing/2014/main" id="{5E3275E8-7A62-C5C4-D372-3C07CD903A4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28417" y="2096372"/>
            <a:ext cx="812692" cy="812692"/>
          </a:xfrm>
          <a:prstGeom prst="rect">
            <a:avLst/>
          </a:prstGeom>
        </p:spPr>
      </p:pic>
    </p:spTree>
    <p:extLst>
      <p:ext uri="{BB962C8B-B14F-4D97-AF65-F5344CB8AC3E}">
        <p14:creationId xmlns:p14="http://schemas.microsoft.com/office/powerpoint/2010/main" val="28264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08676-AA7F-C69F-C959-741E30045A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0B3F66-A597-4CA9-C90C-527B895491F0}"/>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D432BAC-D71C-C4BA-EB28-87531E82D449}"/>
              </a:ext>
            </a:extLst>
          </p:cNvPr>
          <p:cNvSpPr/>
          <p:nvPr/>
        </p:nvSpPr>
        <p:spPr>
          <a:xfrm>
            <a:off x="128587" y="415622"/>
            <a:ext cx="7137738"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Urgent or immediately necessary?</a:t>
            </a:r>
          </a:p>
        </p:txBody>
      </p:sp>
      <p:pic>
        <p:nvPicPr>
          <p:cNvPr id="3" name="Picture 2" descr="A picture containing graphical user interface&#10;&#10;Description automatically generated">
            <a:extLst>
              <a:ext uri="{FF2B5EF4-FFF2-40B4-BE49-F238E27FC236}">
                <a16:creationId xmlns:a16="http://schemas.microsoft.com/office/drawing/2014/main" id="{476A0C8D-173B-0672-5044-E1DE2D67E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4">
            <a:extLst>
              <a:ext uri="{FF2B5EF4-FFF2-40B4-BE49-F238E27FC236}">
                <a16:creationId xmlns:a16="http://schemas.microsoft.com/office/drawing/2014/main" id="{DAE64998-3C95-54AC-4151-F4C76F30734F}"/>
              </a:ext>
            </a:extLst>
          </p:cNvPr>
          <p:cNvSpPr/>
          <p:nvPr/>
        </p:nvSpPr>
        <p:spPr>
          <a:xfrm>
            <a:off x="2083135" y="1595767"/>
            <a:ext cx="7060865" cy="1892826"/>
          </a:xfrm>
          <a:prstGeom prst="rect">
            <a:avLst/>
          </a:prstGeom>
        </p:spPr>
        <p:txBody>
          <a:bodyPr wrap="square">
            <a:spAutoFit/>
          </a:bodyPr>
          <a:lstStyle/>
          <a:p>
            <a:pPr marL="342900" indent="-342900">
              <a:spcAft>
                <a:spcPts val="600"/>
              </a:spcAft>
              <a:buClr>
                <a:schemeClr val="accent1">
                  <a:lumMod val="75000"/>
                </a:schemeClr>
              </a:buClr>
              <a:buFont typeface="Arial" panose="020B0604020202020204" pitchFamily="34" charset="0"/>
              <a:buChar char="•"/>
            </a:pPr>
            <a:r>
              <a:rPr lang="en-GB" sz="2000" b="1" dirty="0">
                <a:solidFill>
                  <a:srgbClr val="005CA7"/>
                </a:solidFill>
                <a:latin typeface="Barlow" panose="00000500000000000000" pitchFamily="2" charset="0"/>
                <a:ea typeface="Helvetica Neue" charset="0"/>
                <a:cs typeface="Helvetica Neue" charset="0"/>
              </a:rPr>
              <a:t>Clinician</a:t>
            </a:r>
            <a:r>
              <a:rPr lang="en-GB" sz="2000" dirty="0">
                <a:latin typeface="Barlow" panose="00000500000000000000" pitchFamily="2" charset="0"/>
                <a:ea typeface="Helvetica Neue" charset="0"/>
                <a:cs typeface="Helvetica Neue" charset="0"/>
              </a:rPr>
              <a:t> makes assessment if care is “</a:t>
            </a:r>
            <a:r>
              <a:rPr lang="en-GB" sz="2000" dirty="0">
                <a:solidFill>
                  <a:srgbClr val="005CA7"/>
                </a:solidFill>
                <a:latin typeface="Barlow" panose="00000500000000000000" pitchFamily="2" charset="0"/>
                <a:ea typeface="Helvetica Neue" charset="0"/>
                <a:cs typeface="Helvetica Neue" charset="0"/>
              </a:rPr>
              <a:t>urgent</a:t>
            </a:r>
            <a:r>
              <a:rPr lang="en-GB" sz="2000" dirty="0">
                <a:latin typeface="Barlow" panose="00000500000000000000" pitchFamily="2" charset="0"/>
                <a:ea typeface="Helvetica Neue" charset="0"/>
                <a:cs typeface="Helvetica Neue" charset="0"/>
              </a:rPr>
              <a:t>” or if it can wait</a:t>
            </a:r>
          </a:p>
          <a:p>
            <a:pPr marL="342900" indent="-342900">
              <a:spcAft>
                <a:spcPts val="600"/>
              </a:spcAft>
              <a:buClr>
                <a:schemeClr val="accent1">
                  <a:lumMod val="75000"/>
                </a:schemeClr>
              </a:buClr>
              <a:buFont typeface="Arial" panose="020B0604020202020204" pitchFamily="34" charset="0"/>
              <a:buChar char="•"/>
            </a:pPr>
            <a:r>
              <a:rPr lang="en-GB" sz="2000" dirty="0">
                <a:latin typeface="Barlow" panose="00000500000000000000" pitchFamily="2" charset="0"/>
              </a:rPr>
              <a:t>“If the person is </a:t>
            </a:r>
            <a:r>
              <a:rPr lang="en-GB" sz="2000" b="1" dirty="0">
                <a:solidFill>
                  <a:srgbClr val="005CA7"/>
                </a:solidFill>
                <a:latin typeface="Barlow" panose="00000500000000000000" pitchFamily="2" charset="0"/>
              </a:rPr>
              <a:t>unlikely</a:t>
            </a:r>
            <a:r>
              <a:rPr lang="en-GB" sz="2000" dirty="0">
                <a:latin typeface="Barlow" panose="00000500000000000000" pitchFamily="2" charset="0"/>
              </a:rPr>
              <a:t> to leave the UK for some time treatment which clinicians might otherwise consider </a:t>
            </a:r>
            <a:r>
              <a:rPr lang="en-GB" sz="2000" dirty="0">
                <a:solidFill>
                  <a:srgbClr val="005CA7"/>
                </a:solidFill>
                <a:latin typeface="Barlow" panose="00000500000000000000" pitchFamily="2" charset="0"/>
              </a:rPr>
              <a:t>non-urgent is more likely to be considered by them as urgent</a:t>
            </a:r>
            <a:r>
              <a:rPr lang="en-GB" sz="2000" dirty="0">
                <a:latin typeface="Barlow" panose="00000500000000000000" pitchFamily="2" charset="0"/>
              </a:rPr>
              <a:t>” </a:t>
            </a:r>
            <a:r>
              <a:rPr lang="en-GB" sz="1200" dirty="0">
                <a:latin typeface="Barlow" panose="00000500000000000000" pitchFamily="2" charset="0"/>
              </a:rPr>
              <a:t>(Department of Health guidance)</a:t>
            </a:r>
            <a:endParaRPr lang="en-GB" sz="1200" dirty="0">
              <a:latin typeface="Barlow" panose="00000500000000000000" pitchFamily="2" charset="0"/>
              <a:ea typeface="Helvetica Neue" charset="0"/>
              <a:cs typeface="Helvetica Neue" charset="0"/>
            </a:endParaRPr>
          </a:p>
        </p:txBody>
      </p:sp>
      <p:grpSp>
        <p:nvGrpSpPr>
          <p:cNvPr id="15" name="Group 14">
            <a:extLst>
              <a:ext uri="{FF2B5EF4-FFF2-40B4-BE49-F238E27FC236}">
                <a16:creationId xmlns:a16="http://schemas.microsoft.com/office/drawing/2014/main" id="{7E203847-8421-F085-F7A1-927FD12D9D03}"/>
              </a:ext>
            </a:extLst>
          </p:cNvPr>
          <p:cNvGrpSpPr/>
          <p:nvPr/>
        </p:nvGrpSpPr>
        <p:grpSpPr>
          <a:xfrm>
            <a:off x="374846" y="1731591"/>
            <a:ext cx="1697531" cy="1621178"/>
            <a:chOff x="6785270" y="3856853"/>
            <a:chExt cx="1697531" cy="1621178"/>
          </a:xfrm>
          <a:solidFill>
            <a:srgbClr val="008876"/>
          </a:solidFill>
        </p:grpSpPr>
        <p:grpSp>
          <p:nvGrpSpPr>
            <p:cNvPr id="16" name="Group 15">
              <a:extLst>
                <a:ext uri="{FF2B5EF4-FFF2-40B4-BE49-F238E27FC236}">
                  <a16:creationId xmlns:a16="http://schemas.microsoft.com/office/drawing/2014/main" id="{7724C599-F8E2-CAD9-9A7F-77C4CBA6D747}"/>
                </a:ext>
              </a:extLst>
            </p:cNvPr>
            <p:cNvGrpSpPr/>
            <p:nvPr/>
          </p:nvGrpSpPr>
          <p:grpSpPr>
            <a:xfrm>
              <a:off x="7474689" y="4195125"/>
              <a:ext cx="1008112" cy="1282906"/>
              <a:chOff x="7245821" y="4114346"/>
              <a:chExt cx="1008112" cy="1282906"/>
            </a:xfrm>
            <a:grpFill/>
          </p:grpSpPr>
          <p:pic>
            <p:nvPicPr>
              <p:cNvPr id="19" name="Graphic 18" descr="Research">
                <a:extLst>
                  <a:ext uri="{FF2B5EF4-FFF2-40B4-BE49-F238E27FC236}">
                    <a16:creationId xmlns:a16="http://schemas.microsoft.com/office/drawing/2014/main" id="{BE6D6521-5DCA-A789-C4B2-8EA8FC4E55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5821" y="4389140"/>
                <a:ext cx="1008112" cy="1008112"/>
              </a:xfrm>
              <a:prstGeom prst="rect">
                <a:avLst/>
              </a:prstGeom>
            </p:spPr>
          </p:pic>
          <p:pic>
            <p:nvPicPr>
              <p:cNvPr id="20" name="Graphic 19" descr="Medical">
                <a:extLst>
                  <a:ext uri="{FF2B5EF4-FFF2-40B4-BE49-F238E27FC236}">
                    <a16:creationId xmlns:a16="http://schemas.microsoft.com/office/drawing/2014/main" id="{65FFE279-D2FA-3779-37D3-60DF19980B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73" y="4114346"/>
                <a:ext cx="549587" cy="549587"/>
              </a:xfrm>
              <a:prstGeom prst="rect">
                <a:avLst/>
              </a:prstGeom>
            </p:spPr>
          </p:pic>
        </p:grpSp>
        <p:pic>
          <p:nvPicPr>
            <p:cNvPr id="17" name="Graphic 16" descr="Stethoscope">
              <a:extLst>
                <a:ext uri="{FF2B5EF4-FFF2-40B4-BE49-F238E27FC236}">
                  <a16:creationId xmlns:a16="http://schemas.microsoft.com/office/drawing/2014/main" id="{1B3C4D9F-92D1-DFC9-28CE-D6D725F77A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85270" y="4380059"/>
              <a:ext cx="914400" cy="914400"/>
            </a:xfrm>
            <a:prstGeom prst="rect">
              <a:avLst/>
            </a:prstGeom>
          </p:spPr>
        </p:pic>
        <p:pic>
          <p:nvPicPr>
            <p:cNvPr id="18" name="Graphic 17" descr="Heart with pulse">
              <a:extLst>
                <a:ext uri="{FF2B5EF4-FFF2-40B4-BE49-F238E27FC236}">
                  <a16:creationId xmlns:a16="http://schemas.microsoft.com/office/drawing/2014/main" id="{C66A71D6-BB5E-5BEC-A955-2010006659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76147" y="3856853"/>
              <a:ext cx="914400" cy="914400"/>
            </a:xfrm>
            <a:prstGeom prst="rect">
              <a:avLst/>
            </a:prstGeom>
          </p:spPr>
        </p:pic>
      </p:grpSp>
      <p:sp>
        <p:nvSpPr>
          <p:cNvPr id="21" name="Rectangle 20">
            <a:extLst>
              <a:ext uri="{FF2B5EF4-FFF2-40B4-BE49-F238E27FC236}">
                <a16:creationId xmlns:a16="http://schemas.microsoft.com/office/drawing/2014/main" id="{BBCD090F-5E2F-B402-0D03-EF7F9CDA34E1}"/>
              </a:ext>
            </a:extLst>
          </p:cNvPr>
          <p:cNvSpPr/>
          <p:nvPr/>
        </p:nvSpPr>
        <p:spPr>
          <a:xfrm>
            <a:off x="344709" y="3637303"/>
            <a:ext cx="8625120" cy="2939266"/>
          </a:xfrm>
          <a:prstGeom prst="rect">
            <a:avLst/>
          </a:prstGeom>
        </p:spPr>
        <p:txBody>
          <a:bodyPr wrap="square">
            <a:spAutoFit/>
          </a:bodyPr>
          <a:lstStyle/>
          <a:p>
            <a:pPr>
              <a:spcAft>
                <a:spcPts val="600"/>
              </a:spcAft>
              <a:buClr>
                <a:schemeClr val="accent1">
                  <a:lumMod val="75000"/>
                </a:schemeClr>
              </a:buClr>
            </a:pPr>
            <a:r>
              <a:rPr lang="en-GB" sz="2000" b="1" dirty="0">
                <a:solidFill>
                  <a:srgbClr val="008876"/>
                </a:solidFill>
                <a:latin typeface="Barlow" panose="00000500000000000000" pitchFamily="2" charset="0"/>
              </a:rPr>
              <a:t>How to decide if treatment is urgent?</a:t>
            </a:r>
          </a:p>
          <a:p>
            <a:pPr>
              <a:spcAft>
                <a:spcPts val="600"/>
              </a:spcAft>
              <a:buClr>
                <a:schemeClr val="accent1">
                  <a:lumMod val="75000"/>
                </a:schemeClr>
              </a:buClr>
            </a:pPr>
            <a:endParaRPr lang="en-GB" sz="2000" b="1" dirty="0">
              <a:solidFill>
                <a:srgbClr val="008876"/>
              </a:solidFill>
              <a:latin typeface="Barlow" panose="00000500000000000000" pitchFamily="2" charset="0"/>
            </a:endParaRPr>
          </a:p>
          <a:p>
            <a:pPr marL="342900" indent="-342900">
              <a:spcAft>
                <a:spcPts val="600"/>
              </a:spcAft>
              <a:buClr>
                <a:schemeClr val="accent1">
                  <a:lumMod val="75000"/>
                </a:schemeClr>
              </a:buClr>
              <a:buFont typeface="Arial" panose="020B0604020202020204" pitchFamily="34" charset="0"/>
              <a:buChar char="•"/>
            </a:pPr>
            <a:r>
              <a:rPr lang="en-GB" sz="2000" b="1" dirty="0">
                <a:solidFill>
                  <a:srgbClr val="005CA7"/>
                </a:solidFill>
                <a:latin typeface="Barlow" panose="00000500000000000000" pitchFamily="2" charset="0"/>
              </a:rPr>
              <a:t>Pain</a:t>
            </a:r>
            <a:r>
              <a:rPr lang="en-GB" sz="2000" dirty="0">
                <a:latin typeface="Barlow" panose="00000500000000000000" pitchFamily="2" charset="0"/>
              </a:rPr>
              <a:t> or </a:t>
            </a:r>
            <a:r>
              <a:rPr lang="en-GB" sz="2000" b="1" dirty="0">
                <a:solidFill>
                  <a:srgbClr val="005CA7"/>
                </a:solidFill>
                <a:latin typeface="Barlow" panose="00000500000000000000" pitchFamily="2" charset="0"/>
              </a:rPr>
              <a:t>disability</a:t>
            </a:r>
            <a:r>
              <a:rPr lang="en-GB" sz="2000" dirty="0">
                <a:latin typeface="Barlow" panose="00000500000000000000" pitchFamily="2" charset="0"/>
              </a:rPr>
              <a:t> the condition is causing</a:t>
            </a:r>
          </a:p>
          <a:p>
            <a:pPr marL="342900" indent="-342900">
              <a:spcAft>
                <a:spcPts val="600"/>
              </a:spcAft>
              <a:buClr>
                <a:schemeClr val="accent1">
                  <a:lumMod val="75000"/>
                </a:schemeClr>
              </a:buClr>
              <a:buFont typeface="Arial" panose="020B0604020202020204" pitchFamily="34" charset="0"/>
              <a:buChar char="•"/>
            </a:pPr>
            <a:r>
              <a:rPr lang="en-GB" sz="2000" dirty="0">
                <a:latin typeface="Barlow" panose="00000500000000000000" pitchFamily="2" charset="0"/>
              </a:rPr>
              <a:t>The risk that delay might require more expensive or </a:t>
            </a:r>
            <a:r>
              <a:rPr lang="en-GB" sz="2000" b="1" dirty="0">
                <a:solidFill>
                  <a:srgbClr val="005CA7"/>
                </a:solidFill>
                <a:latin typeface="Barlow" panose="00000500000000000000" pitchFamily="2" charset="0"/>
              </a:rPr>
              <a:t>involved interventions </a:t>
            </a:r>
          </a:p>
          <a:p>
            <a:pPr marL="342900" indent="-342900">
              <a:spcAft>
                <a:spcPts val="600"/>
              </a:spcAft>
              <a:buClr>
                <a:schemeClr val="accent1">
                  <a:lumMod val="75000"/>
                </a:schemeClr>
              </a:buClr>
              <a:buFont typeface="Arial" panose="020B0604020202020204" pitchFamily="34" charset="0"/>
              <a:buChar char="•"/>
            </a:pPr>
            <a:r>
              <a:rPr lang="en-GB" sz="2000" dirty="0">
                <a:latin typeface="Barlow" panose="00000500000000000000" pitchFamily="2" charset="0"/>
              </a:rPr>
              <a:t>The likelihood of a substantial or </a:t>
            </a:r>
            <a:r>
              <a:rPr lang="en-GB" sz="2000" b="1" dirty="0">
                <a:solidFill>
                  <a:srgbClr val="005CA7"/>
                </a:solidFill>
                <a:latin typeface="Barlow" panose="00000500000000000000" pitchFamily="2" charset="0"/>
              </a:rPr>
              <a:t>life-threatening deterioration </a:t>
            </a:r>
            <a:r>
              <a:rPr lang="en-GB" sz="2000" dirty="0">
                <a:latin typeface="Barlow" panose="00000500000000000000" pitchFamily="2" charset="0"/>
              </a:rPr>
              <a:t>if treatment is delayed until return to home country</a:t>
            </a:r>
          </a:p>
          <a:p>
            <a:pPr>
              <a:spcAft>
                <a:spcPts val="600"/>
              </a:spcAft>
              <a:buClr>
                <a:schemeClr val="accent1">
                  <a:lumMod val="75000"/>
                </a:schemeClr>
              </a:buClr>
            </a:pPr>
            <a:endParaRPr lang="en-GB" sz="2000" dirty="0">
              <a:latin typeface="Barlow" panose="00000500000000000000" pitchFamily="2" charset="0"/>
            </a:endParaRPr>
          </a:p>
        </p:txBody>
      </p:sp>
    </p:spTree>
    <p:extLst>
      <p:ext uri="{BB962C8B-B14F-4D97-AF65-F5344CB8AC3E}">
        <p14:creationId xmlns:p14="http://schemas.microsoft.com/office/powerpoint/2010/main" val="358103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C59C-70D7-355A-B818-B54FC594DF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FE1C89-9057-6932-4C71-CC5FD7B8644A}"/>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7E185D4-4B1B-30D7-2F90-FC7BB63568FD}"/>
              </a:ext>
            </a:extLst>
          </p:cNvPr>
          <p:cNvSpPr/>
          <p:nvPr/>
        </p:nvSpPr>
        <p:spPr>
          <a:xfrm>
            <a:off x="128587" y="415622"/>
            <a:ext cx="412337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Non-urgent care</a:t>
            </a:r>
          </a:p>
        </p:txBody>
      </p:sp>
      <p:pic>
        <p:nvPicPr>
          <p:cNvPr id="3" name="Picture 2" descr="A picture containing graphical user interface&#10;&#10;Description automatically generated">
            <a:extLst>
              <a:ext uri="{FF2B5EF4-FFF2-40B4-BE49-F238E27FC236}">
                <a16:creationId xmlns:a16="http://schemas.microsoft.com/office/drawing/2014/main" id="{D990301F-F086-6C2B-E08E-309B1AFBA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16" name="TextBox 5">
            <a:extLst>
              <a:ext uri="{FF2B5EF4-FFF2-40B4-BE49-F238E27FC236}">
                <a16:creationId xmlns:a16="http://schemas.microsoft.com/office/drawing/2014/main" id="{0EC91758-FAC9-AA55-2E49-962A9F818C39}"/>
              </a:ext>
            </a:extLst>
          </p:cNvPr>
          <p:cNvGraphicFramePr/>
          <p:nvPr/>
        </p:nvGraphicFramePr>
        <p:xfrm>
          <a:off x="349161" y="1206502"/>
          <a:ext cx="8445678" cy="5167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9637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304C0-EBC3-6128-13E2-961FF9A68A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430FE2-2284-D80E-9CAB-4B642B7A603D}"/>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0089A1E8-D3E5-D9CE-6535-56623EA1510F}"/>
              </a:ext>
            </a:extLst>
          </p:cNvPr>
          <p:cNvSpPr/>
          <p:nvPr/>
        </p:nvSpPr>
        <p:spPr>
          <a:xfrm>
            <a:off x="128587" y="415622"/>
            <a:ext cx="663797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3600" b="1" dirty="0">
                <a:solidFill>
                  <a:schemeClr val="bg1"/>
                </a:solidFill>
                <a:latin typeface="Anton" pitchFamily="2" charset="0"/>
              </a:rPr>
              <a:t>Charging as a barrier to healthcare</a:t>
            </a:r>
          </a:p>
        </p:txBody>
      </p:sp>
      <p:pic>
        <p:nvPicPr>
          <p:cNvPr id="3" name="Picture 2" descr="A picture containing graphical user interface&#10;&#10;Description automatically generated">
            <a:extLst>
              <a:ext uri="{FF2B5EF4-FFF2-40B4-BE49-F238E27FC236}">
                <a16:creationId xmlns:a16="http://schemas.microsoft.com/office/drawing/2014/main" id="{A50B6521-3D3B-06CB-F4CB-DE3E9F926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2" descr="\\DOTWSBS2011\mdm-data\COMMUNICATIONS\Nick\Photos\Clinic photos\002GIORGOS MOUTAFIS 2.jpg">
            <a:extLst>
              <a:ext uri="{FF2B5EF4-FFF2-40B4-BE49-F238E27FC236}">
                <a16:creationId xmlns:a16="http://schemas.microsoft.com/office/drawing/2014/main" id="{429E227F-E0B5-A578-9690-BD684F4D662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7429"/>
          <a:stretch/>
        </p:blipFill>
        <p:spPr bwMode="auto">
          <a:xfrm>
            <a:off x="0" y="1225117"/>
            <a:ext cx="9144000" cy="161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EE8C15-309C-6A26-7D13-46387879E205}"/>
              </a:ext>
            </a:extLst>
          </p:cNvPr>
          <p:cNvSpPr txBox="1"/>
          <p:nvPr/>
        </p:nvSpPr>
        <p:spPr>
          <a:xfrm>
            <a:off x="359229" y="3047560"/>
            <a:ext cx="8523045" cy="3785652"/>
          </a:xfrm>
          <a:prstGeom prst="rect">
            <a:avLst/>
          </a:prstGeom>
          <a:noFill/>
        </p:spPr>
        <p:txBody>
          <a:bodyPr wrap="square" rtlCol="0">
            <a:spAutoFit/>
          </a:bodyPr>
          <a:lstStyle/>
          <a:p>
            <a:r>
              <a:rPr lang="en-GB" sz="2000" b="1" dirty="0">
                <a:solidFill>
                  <a:srgbClr val="005CA7"/>
                </a:solidFill>
                <a:latin typeface="Barlow" panose="00000500000000000000" pitchFamily="2" charset="0"/>
              </a:rPr>
              <a:t>Fear makes people avoid healthcare</a:t>
            </a:r>
          </a:p>
          <a:p>
            <a:pPr marL="285750" indent="-285750">
              <a:buFont typeface="Arial" panose="020B0604020202020204" pitchFamily="34" charset="0"/>
              <a:buChar char="•"/>
            </a:pPr>
            <a:r>
              <a:rPr lang="en-GB" sz="2000" dirty="0">
                <a:latin typeface="Barlow" panose="00000500000000000000" pitchFamily="2" charset="0"/>
              </a:rPr>
              <a:t>Exemptions to public health do not work: screening or vaccinations missed (not registered with GP)</a:t>
            </a:r>
          </a:p>
          <a:p>
            <a:pPr marL="285750" indent="-285750">
              <a:buFont typeface="Arial" panose="020B0604020202020204" pitchFamily="34" charset="0"/>
              <a:buChar char="•"/>
            </a:pPr>
            <a:r>
              <a:rPr lang="en-GB" sz="2000" dirty="0">
                <a:latin typeface="Barlow" panose="00000500000000000000" pitchFamily="2" charset="0"/>
              </a:rPr>
              <a:t>Bills and debt collection (people driven into exploitative work to pay bills)</a:t>
            </a:r>
          </a:p>
          <a:p>
            <a:pPr marL="285750" indent="-285750">
              <a:buFont typeface="Arial" panose="020B0604020202020204" pitchFamily="34" charset="0"/>
              <a:buChar char="•"/>
            </a:pPr>
            <a:r>
              <a:rPr lang="en-GB" sz="2000" dirty="0">
                <a:latin typeface="Barlow" panose="00000500000000000000" pitchFamily="2" charset="0"/>
              </a:rPr>
              <a:t>Debts reported to the Home Office and affects future immigration applications and right to travel</a:t>
            </a:r>
            <a:br>
              <a:rPr lang="en-GB" sz="2000" dirty="0">
                <a:latin typeface="Barlow" panose="00000500000000000000" pitchFamily="2" charset="0"/>
              </a:rPr>
            </a:br>
            <a:endParaRPr lang="en-GB" sz="2000" dirty="0">
              <a:latin typeface="Barlow" panose="00000500000000000000" pitchFamily="2" charset="0"/>
            </a:endParaRPr>
          </a:p>
          <a:p>
            <a:r>
              <a:rPr lang="en-GB" sz="2000" b="1" dirty="0">
                <a:solidFill>
                  <a:srgbClr val="005CA7"/>
                </a:solidFill>
                <a:latin typeface="Barlow" panose="00000500000000000000" pitchFamily="2" charset="0"/>
              </a:rPr>
              <a:t>Confusion about the rules and poor practice</a:t>
            </a:r>
          </a:p>
          <a:p>
            <a:pPr marL="285750" indent="-285750">
              <a:buFont typeface="Arial" panose="020B0604020202020204" pitchFamily="34" charset="0"/>
              <a:buChar char="•"/>
            </a:pPr>
            <a:r>
              <a:rPr lang="en-GB" sz="2000" dirty="0">
                <a:latin typeface="Barlow" panose="00000500000000000000" pitchFamily="2" charset="0"/>
              </a:rPr>
              <a:t>Incorrect billing </a:t>
            </a:r>
          </a:p>
          <a:p>
            <a:pPr marL="285750" indent="-285750">
              <a:buFont typeface="Arial" panose="020B0604020202020204" pitchFamily="34" charset="0"/>
              <a:buChar char="•"/>
            </a:pPr>
            <a:r>
              <a:rPr lang="en-GB" sz="2000" dirty="0">
                <a:latin typeface="Barlow" panose="00000500000000000000" pitchFamily="2" charset="0"/>
              </a:rPr>
              <a:t>Immediately necessary or urgent treatment often delayed or denied</a:t>
            </a:r>
          </a:p>
          <a:p>
            <a:pPr marL="285750" indent="-285750">
              <a:buFont typeface="Arial" panose="020B0604020202020204" pitchFamily="34" charset="0"/>
              <a:buChar char="•"/>
            </a:pPr>
            <a:r>
              <a:rPr lang="en-GB" sz="2000" dirty="0">
                <a:latin typeface="Barlow" panose="00000500000000000000" pitchFamily="2" charset="0"/>
              </a:rPr>
              <a:t>Patients billed for services that should be exempt e.g. asylum seekers or refugees</a:t>
            </a:r>
          </a:p>
        </p:txBody>
      </p:sp>
    </p:spTree>
    <p:extLst>
      <p:ext uri="{BB962C8B-B14F-4D97-AF65-F5344CB8AC3E}">
        <p14:creationId xmlns:p14="http://schemas.microsoft.com/office/powerpoint/2010/main" val="3314937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46CF4-993F-E61C-0AE8-656D3C5EAF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87A927B-804B-6D74-6C3B-597183FB2D5B}"/>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D14EA692-9E0A-6136-E852-52FAF6C1F33B}"/>
              </a:ext>
            </a:extLst>
          </p:cNvPr>
          <p:cNvSpPr/>
          <p:nvPr/>
        </p:nvSpPr>
        <p:spPr>
          <a:xfrm>
            <a:off x="128587" y="415622"/>
            <a:ext cx="349853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Refer to DOTW</a:t>
            </a:r>
          </a:p>
        </p:txBody>
      </p:sp>
      <p:pic>
        <p:nvPicPr>
          <p:cNvPr id="3" name="Picture 2" descr="A picture containing graphical user interface&#10;&#10;Description automatically generated">
            <a:extLst>
              <a:ext uri="{FF2B5EF4-FFF2-40B4-BE49-F238E27FC236}">
                <a16:creationId xmlns:a16="http://schemas.microsoft.com/office/drawing/2014/main" id="{38240F59-01FA-7B6C-EE22-1D351384E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4">
            <a:extLst>
              <a:ext uri="{FF2B5EF4-FFF2-40B4-BE49-F238E27FC236}">
                <a16:creationId xmlns:a16="http://schemas.microsoft.com/office/drawing/2014/main" id="{D1399BBB-40CA-E26E-B1A8-1F60D4796606}"/>
              </a:ext>
            </a:extLst>
          </p:cNvPr>
          <p:cNvSpPr/>
          <p:nvPr/>
        </p:nvSpPr>
        <p:spPr>
          <a:xfrm>
            <a:off x="0" y="1225116"/>
            <a:ext cx="4236720" cy="5632883"/>
          </a:xfrm>
          <a:prstGeom prst="rect">
            <a:avLst/>
          </a:prstGeom>
          <a:solidFill>
            <a:srgbClr val="ECF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1">
            <a:extLst>
              <a:ext uri="{FF2B5EF4-FFF2-40B4-BE49-F238E27FC236}">
                <a16:creationId xmlns:a16="http://schemas.microsoft.com/office/drawing/2014/main" id="{08EED085-8627-7937-1B79-DD62DFF0F414}"/>
              </a:ext>
            </a:extLst>
          </p:cNvPr>
          <p:cNvSpPr>
            <a:spLocks noGrp="1" noChangeArrowheads="1"/>
          </p:cNvSpPr>
          <p:nvPr>
            <p:ph idx="1"/>
          </p:nvPr>
        </p:nvSpPr>
        <p:spPr bwMode="auto">
          <a:xfrm>
            <a:off x="4236720" y="1502400"/>
            <a:ext cx="484221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ctr" eaLnBrk="0" fontAlgn="base" hangingPunct="0">
              <a:lnSpc>
                <a:spcPct val="100000"/>
              </a:lnSpc>
              <a:spcBef>
                <a:spcPct val="0"/>
              </a:spcBef>
              <a:spcAft>
                <a:spcPct val="0"/>
              </a:spcAft>
              <a:buNone/>
            </a:pPr>
            <a:r>
              <a:rPr kumimoji="0" lang="en-US" altLang="en-US" sz="1800" b="1" i="0" u="none" strike="noStrike" cap="none" normalizeH="0" baseline="0" dirty="0">
                <a:ln>
                  <a:noFill/>
                </a:ln>
                <a:solidFill>
                  <a:srgbClr val="962893"/>
                </a:solidFill>
                <a:effectLst/>
                <a:latin typeface="Barlow" panose="00000500000000000000" pitchFamily="2" charset="0"/>
                <a:cs typeface="Calibri" panose="020F0502020204030204" pitchFamily="34" charset="0"/>
              </a:rPr>
              <a:t>How we can support:</a:t>
            </a:r>
            <a:br>
              <a:rPr kumimoji="0" lang="en-US" altLang="en-US" sz="1800" b="1" i="0" u="none" strike="noStrike" cap="none" normalizeH="0" baseline="0" dirty="0">
                <a:ln>
                  <a:noFill/>
                </a:ln>
                <a:solidFill>
                  <a:srgbClr val="962893"/>
                </a:solidFill>
                <a:effectLst/>
                <a:latin typeface="Barlow" panose="00000500000000000000" pitchFamily="2" charset="0"/>
                <a:cs typeface="Calibri" panose="020F0502020204030204" pitchFamily="34" charset="0"/>
              </a:rPr>
            </a:br>
            <a:endParaRPr kumimoji="0" lang="en-US" altLang="en-US" sz="1800" b="1" i="0" u="none" strike="noStrike" cap="none" normalizeH="0" baseline="0" dirty="0">
              <a:ln>
                <a:noFill/>
              </a:ln>
              <a:effectLst/>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Advocate</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for those denied secondary care</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a:t>
            </a:r>
            <a:endParaRPr lang="en-US" altLang="en-US" sz="1800" dirty="0">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Advice</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for individuals and their families to navigate a complex system </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endParaRPr lang="en-US" altLang="en-US" sz="1800" dirty="0">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Write to OVMs </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and debt management companies for destitute people; proactively requesting manageable repayment plans</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endParaRPr kumimoji="0" lang="en-US" altLang="en-US" sz="1800" b="0" i="0" u="none" strike="noStrike" cap="none" normalizeH="0" baseline="0" dirty="0">
              <a:ln>
                <a:noFill/>
              </a:ln>
              <a:effectLst/>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Signpost</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to debt advice, immigration advice and other support.</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endParaRPr lang="en-US" altLang="en-US" sz="1800" dirty="0">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Explain</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the implications of not engaging with NHS debt </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endParaRPr lang="en-US" altLang="en-US" sz="1800" dirty="0">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Report</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on the harm caused by NHS charging</a:t>
            </a:r>
            <a:endParaRPr kumimoji="0" lang="en-US" altLang="en-US" sz="4000" b="0" i="0" u="none" strike="noStrike" cap="none" normalizeH="0" baseline="0" dirty="0">
              <a:ln>
                <a:noFill/>
              </a:ln>
              <a:effectLst/>
              <a:latin typeface="Barlow" panose="00000500000000000000" pitchFamily="2" charset="0"/>
            </a:endParaRPr>
          </a:p>
        </p:txBody>
      </p:sp>
      <p:sp>
        <p:nvSpPr>
          <p:cNvPr id="7" name="TextBox 6">
            <a:extLst>
              <a:ext uri="{FF2B5EF4-FFF2-40B4-BE49-F238E27FC236}">
                <a16:creationId xmlns:a16="http://schemas.microsoft.com/office/drawing/2014/main" id="{54EDCB4B-7BDF-8100-FC68-839DEB773810}"/>
              </a:ext>
            </a:extLst>
          </p:cNvPr>
          <p:cNvSpPr txBox="1"/>
          <p:nvPr/>
        </p:nvSpPr>
        <p:spPr>
          <a:xfrm>
            <a:off x="85786" y="1333287"/>
            <a:ext cx="3964617" cy="4832092"/>
          </a:xfrm>
          <a:prstGeom prst="rect">
            <a:avLst/>
          </a:prstGeom>
          <a:noFill/>
        </p:spPr>
        <p:txBody>
          <a:bodyPr wrap="square" rtlCol="0">
            <a:spAutoFit/>
          </a:bodyPr>
          <a:lstStyle/>
          <a:p>
            <a:endParaRPr lang="en-GB" sz="1000" dirty="0">
              <a:latin typeface="Barlow" panose="00000500000000000000" pitchFamily="2" charset="0"/>
            </a:endParaRPr>
          </a:p>
          <a:p>
            <a:r>
              <a:rPr lang="en-GB" sz="2800" dirty="0">
                <a:solidFill>
                  <a:srgbClr val="962893"/>
                </a:solidFill>
                <a:latin typeface="Barlow" panose="00000500000000000000" pitchFamily="2" charset="0"/>
              </a:rPr>
              <a:t>If your patient is </a:t>
            </a:r>
            <a:r>
              <a:rPr lang="en-GB" sz="2800" b="1" dirty="0">
                <a:solidFill>
                  <a:srgbClr val="962893"/>
                </a:solidFill>
                <a:latin typeface="Barlow" panose="00000500000000000000" pitchFamily="2" charset="0"/>
              </a:rPr>
              <a:t>refused treatment:</a:t>
            </a:r>
            <a:br>
              <a:rPr lang="en-GB" sz="2800" b="1" dirty="0">
                <a:solidFill>
                  <a:srgbClr val="0D58A6"/>
                </a:solidFill>
                <a:latin typeface="Barlow" panose="00000500000000000000" pitchFamily="2" charset="0"/>
              </a:rPr>
            </a:br>
            <a:endParaRPr lang="en-GB" sz="2800" b="1" dirty="0">
              <a:solidFill>
                <a:srgbClr val="0D58A6"/>
              </a:solidFill>
              <a:latin typeface="Barlow" panose="00000500000000000000" pitchFamily="2" charset="0"/>
            </a:endParaRPr>
          </a:p>
          <a:p>
            <a:r>
              <a:rPr lang="en-GB" b="1" dirty="0">
                <a:solidFill>
                  <a:srgbClr val="962893"/>
                </a:solidFill>
                <a:latin typeface="Barlow" panose="00000500000000000000" pitchFamily="2" charset="0"/>
              </a:rPr>
              <a:t>Refer to DOTW’s casework team </a:t>
            </a:r>
            <a:br>
              <a:rPr lang="en-GB" sz="2400" b="1" dirty="0">
                <a:solidFill>
                  <a:srgbClr val="ED0678"/>
                </a:solidFill>
                <a:latin typeface="Barlow" panose="00000500000000000000" pitchFamily="2" charset="0"/>
              </a:rPr>
            </a:br>
            <a:endParaRPr lang="en-GB" sz="2000" dirty="0">
              <a:solidFill>
                <a:srgbClr val="0066B2"/>
              </a:solidFill>
              <a:latin typeface="Barlow" panose="00000500000000000000" pitchFamily="2" charset="0"/>
            </a:endParaRPr>
          </a:p>
          <a:p>
            <a:r>
              <a:rPr lang="en-GB" dirty="0">
                <a:latin typeface="Barlow" panose="00000500000000000000" pitchFamily="2" charset="0"/>
              </a:rPr>
              <a:t>Doctors of the World’s advice line on freephone </a:t>
            </a:r>
            <a:r>
              <a:rPr lang="en-GB" b="1" dirty="0">
                <a:solidFill>
                  <a:srgbClr val="005CA7"/>
                </a:solidFill>
                <a:latin typeface="Barlow" panose="00000500000000000000" pitchFamily="2" charset="0"/>
              </a:rPr>
              <a:t>0808 1647 686</a:t>
            </a:r>
          </a:p>
          <a:p>
            <a:endParaRPr lang="en-GB" dirty="0">
              <a:latin typeface="Barlow" panose="00000500000000000000" pitchFamily="2" charset="0"/>
            </a:endParaRPr>
          </a:p>
          <a:p>
            <a:r>
              <a:rPr lang="en-GB" dirty="0">
                <a:latin typeface="Barlow" panose="00000500000000000000" pitchFamily="2" charset="0"/>
              </a:rPr>
              <a:t>If you’re calling from an organisation, please call our clinic office line: </a:t>
            </a:r>
            <a:r>
              <a:rPr lang="en-GB" b="1" dirty="0">
                <a:solidFill>
                  <a:srgbClr val="005CA7"/>
                </a:solidFill>
                <a:latin typeface="Barlow" panose="00000500000000000000" pitchFamily="2" charset="0"/>
              </a:rPr>
              <a:t>0207 0789 629</a:t>
            </a:r>
            <a:r>
              <a:rPr lang="en-GB" b="1" dirty="0">
                <a:latin typeface="Barlow" panose="00000500000000000000" pitchFamily="2" charset="0"/>
              </a:rPr>
              <a:t> </a:t>
            </a:r>
            <a:r>
              <a:rPr lang="en-GB" dirty="0">
                <a:latin typeface="Barlow" panose="00000500000000000000" pitchFamily="2" charset="0"/>
              </a:rPr>
              <a:t>or email </a:t>
            </a:r>
            <a:r>
              <a:rPr lang="en-GB" b="1" dirty="0">
                <a:solidFill>
                  <a:srgbClr val="005CA7"/>
                </a:solidFill>
                <a:latin typeface="Barlow" panose="00000500000000000000" pitchFamily="2" charset="0"/>
                <a:hlinkClick r:id="rId4"/>
              </a:rPr>
              <a:t>clinic@doctorsoftheworld.org.uk</a:t>
            </a:r>
            <a:br>
              <a:rPr lang="en-GB" b="1" dirty="0">
                <a:solidFill>
                  <a:srgbClr val="005CA7"/>
                </a:solidFill>
                <a:latin typeface="Barlow" panose="00000500000000000000" pitchFamily="2" charset="0"/>
              </a:rPr>
            </a:br>
            <a:endParaRPr lang="en-GB" dirty="0">
              <a:latin typeface="Barlow" panose="00000500000000000000" pitchFamily="2" charset="0"/>
            </a:endParaRPr>
          </a:p>
          <a:p>
            <a:r>
              <a:rPr lang="en-GB" dirty="0">
                <a:latin typeface="Barlow" panose="00000500000000000000" pitchFamily="2" charset="0"/>
              </a:rPr>
              <a:t>More information </a:t>
            </a:r>
            <a:r>
              <a:rPr lang="en-GB" dirty="0">
                <a:solidFill>
                  <a:srgbClr val="005CA7"/>
                </a:solidFill>
                <a:latin typeface="Barlow" panose="00000500000000000000" pitchFamily="2" charset="0"/>
                <a:hlinkClick r:id="rId5">
                  <a:extLst>
                    <a:ext uri="{A12FA001-AC4F-418D-AE19-62706E023703}">
                      <ahyp:hlinkClr xmlns:ahyp="http://schemas.microsoft.com/office/drawing/2018/hyperlinkcolor" val="tx"/>
                    </a:ext>
                  </a:extLst>
                </a:hlinkClick>
              </a:rPr>
              <a:t>here</a:t>
            </a:r>
            <a:endParaRPr lang="en-GB" dirty="0">
              <a:solidFill>
                <a:srgbClr val="005CA7"/>
              </a:solidFill>
              <a:latin typeface="Barlow" panose="00000500000000000000" pitchFamily="2" charset="0"/>
            </a:endParaRPr>
          </a:p>
          <a:p>
            <a:endParaRPr lang="en-GB" sz="1400" dirty="0">
              <a:latin typeface="Barlow" panose="00000500000000000000" pitchFamily="2" charset="0"/>
            </a:endParaRPr>
          </a:p>
        </p:txBody>
      </p:sp>
    </p:spTree>
    <p:extLst>
      <p:ext uri="{BB962C8B-B14F-4D97-AF65-F5344CB8AC3E}">
        <p14:creationId xmlns:p14="http://schemas.microsoft.com/office/powerpoint/2010/main" val="17264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500"/>
                                        <p:tgtEl>
                                          <p:spTgt spid="7">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1AAD5-E145-D3F2-163F-AC4C457FBD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249A69-73D3-56D3-5537-BD537DCA9B8D}"/>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50CB31FD-9A30-67C3-BC27-37243F6CF20C}"/>
              </a:ext>
            </a:extLst>
          </p:cNvPr>
          <p:cNvSpPr/>
          <p:nvPr/>
        </p:nvSpPr>
        <p:spPr>
          <a:xfrm>
            <a:off x="128587" y="415622"/>
            <a:ext cx="53578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Navigating NHS charging</a:t>
            </a:r>
          </a:p>
        </p:txBody>
      </p:sp>
      <p:pic>
        <p:nvPicPr>
          <p:cNvPr id="3" name="Picture 2" descr="A picture containing graphical user interface&#10;&#10;Description automatically generated">
            <a:extLst>
              <a:ext uri="{FF2B5EF4-FFF2-40B4-BE49-F238E27FC236}">
                <a16:creationId xmlns:a16="http://schemas.microsoft.com/office/drawing/2014/main" id="{630B59C2-A736-1924-A237-64A631B53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CA19B204-2FC6-F8E5-C639-B6C6DFBBF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673" y="1557456"/>
            <a:ext cx="3085490" cy="4376583"/>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E0CED5EF-8784-97F0-9251-03AD69E46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335" y="1530100"/>
            <a:ext cx="3118315" cy="4376583"/>
          </a:xfrm>
          <a:prstGeom prst="rect">
            <a:avLst/>
          </a:prstGeom>
        </p:spPr>
      </p:pic>
      <p:sp>
        <p:nvSpPr>
          <p:cNvPr id="7" name="TextBox 6">
            <a:extLst>
              <a:ext uri="{FF2B5EF4-FFF2-40B4-BE49-F238E27FC236}">
                <a16:creationId xmlns:a16="http://schemas.microsoft.com/office/drawing/2014/main" id="{AC6AFFD8-2F1A-59C9-640F-CC6330DAA714}"/>
              </a:ext>
            </a:extLst>
          </p:cNvPr>
          <p:cNvSpPr txBox="1"/>
          <p:nvPr/>
        </p:nvSpPr>
        <p:spPr>
          <a:xfrm>
            <a:off x="465916" y="6211669"/>
            <a:ext cx="4389863" cy="646331"/>
          </a:xfrm>
          <a:prstGeom prst="rect">
            <a:avLst/>
          </a:prstGeom>
          <a:noFill/>
        </p:spPr>
        <p:txBody>
          <a:bodyPr wrap="square" rtlCol="0">
            <a:spAutoFit/>
          </a:bodyPr>
          <a:lstStyle/>
          <a:p>
            <a:r>
              <a:rPr lang="en-GB" sz="1200">
                <a:solidFill>
                  <a:srgbClr val="005CA7"/>
                </a:solidFill>
                <a:latin typeface="Barlow" panose="00000500000000000000" pitchFamily="2" charset="0"/>
                <a:hlinkClick r:id="rId6">
                  <a:extLst>
                    <a:ext uri="{A12FA001-AC4F-418D-AE19-62706E023703}">
                      <ahyp:hlinkClr xmlns:ahyp="http://schemas.microsoft.com/office/drawing/2018/hyperlinkcolor" val="tx"/>
                    </a:ext>
                  </a:extLst>
                </a:hlinkClick>
              </a:rPr>
              <a:t>https://www.doctorsoftheworld.org.uk/wp-content/uploads/2019/05/urgent_care_guidelines.pdf</a:t>
            </a:r>
            <a:endParaRPr lang="en-GB" sz="1200">
              <a:solidFill>
                <a:srgbClr val="005CA7"/>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8" name="Graphic 7" descr="Open book outline">
            <a:extLst>
              <a:ext uri="{FF2B5EF4-FFF2-40B4-BE49-F238E27FC236}">
                <a16:creationId xmlns:a16="http://schemas.microsoft.com/office/drawing/2014/main" id="{F9B5D210-7668-7970-1D4B-D089026DAA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14" y="6303609"/>
            <a:ext cx="371203" cy="371203"/>
          </a:xfrm>
          <a:prstGeom prst="rect">
            <a:avLst/>
          </a:prstGeom>
        </p:spPr>
      </p:pic>
    </p:spTree>
    <p:extLst>
      <p:ext uri="{BB962C8B-B14F-4D97-AF65-F5344CB8AC3E}">
        <p14:creationId xmlns:p14="http://schemas.microsoft.com/office/powerpoint/2010/main" val="3825762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1F975-135E-F88C-5173-70853F3613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CC5D2B-8489-DBE3-2FEC-D240EF3DF183}"/>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4CF764A9-FACE-0DFD-3E84-F65B180AAA0F}"/>
              </a:ext>
            </a:extLst>
          </p:cNvPr>
          <p:cNvSpPr/>
          <p:nvPr/>
        </p:nvSpPr>
        <p:spPr>
          <a:xfrm>
            <a:off x="128587" y="415622"/>
            <a:ext cx="51292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Impact of NHS charging</a:t>
            </a:r>
          </a:p>
        </p:txBody>
      </p:sp>
      <p:pic>
        <p:nvPicPr>
          <p:cNvPr id="3" name="Picture 2" descr="A picture containing graphical user interface&#10;&#10;Description automatically generated">
            <a:extLst>
              <a:ext uri="{FF2B5EF4-FFF2-40B4-BE49-F238E27FC236}">
                <a16:creationId xmlns:a16="http://schemas.microsoft.com/office/drawing/2014/main" id="{73A26A99-1F78-F55E-1C6C-6A96104F8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7" name="TextBox 6">
            <a:extLst>
              <a:ext uri="{FF2B5EF4-FFF2-40B4-BE49-F238E27FC236}">
                <a16:creationId xmlns:a16="http://schemas.microsoft.com/office/drawing/2014/main" id="{EC37673A-F317-BB91-7CFF-BE390AFF4F85}"/>
              </a:ext>
            </a:extLst>
          </p:cNvPr>
          <p:cNvSpPr txBox="1"/>
          <p:nvPr/>
        </p:nvSpPr>
        <p:spPr>
          <a:xfrm>
            <a:off x="431532" y="2979548"/>
            <a:ext cx="8280920" cy="1315745"/>
          </a:xfrm>
          <a:prstGeom prst="rect">
            <a:avLst/>
          </a:prstGeom>
          <a:noFill/>
        </p:spPr>
        <p:txBody>
          <a:bodyPr wrap="square" rtlCol="0">
            <a:spAutoFit/>
          </a:bodyPr>
          <a:lstStyle/>
          <a:p>
            <a:pPr marL="342891" indent="-342891">
              <a:spcBef>
                <a:spcPts val="900"/>
              </a:spcBef>
              <a:buFont typeface="Arial" charset="0"/>
              <a:buChar char="•"/>
            </a:pPr>
            <a:r>
              <a:rPr lang="en-GB" sz="2400" dirty="0">
                <a:solidFill>
                  <a:srgbClr val="005B9C"/>
                </a:solidFill>
                <a:latin typeface="Barlow" panose="00000500000000000000" pitchFamily="2" charset="0"/>
                <a:ea typeface="Helvetica Neue" charset="0"/>
                <a:cs typeface="Helvetica Neue" charset="0"/>
              </a:rPr>
              <a:t>At the hospital the Overseas Visitors Manager identifies Miriam as an undocumented migrant.</a:t>
            </a:r>
          </a:p>
          <a:p>
            <a:pPr marL="342891" indent="-342891">
              <a:spcBef>
                <a:spcPts val="900"/>
              </a:spcBef>
              <a:buFont typeface="Arial" charset="0"/>
              <a:buChar char="•"/>
            </a:pPr>
            <a:r>
              <a:rPr lang="en-GB" sz="2400" dirty="0">
                <a:solidFill>
                  <a:srgbClr val="005B9C"/>
                </a:solidFill>
                <a:latin typeface="Barlow" panose="00000500000000000000" pitchFamily="2" charset="0"/>
                <a:ea typeface="Helvetica Neue" charset="0"/>
                <a:cs typeface="Helvetica Neue" charset="0"/>
              </a:rPr>
              <a:t>She is sent an invoice for her ANC.</a:t>
            </a:r>
          </a:p>
        </p:txBody>
      </p:sp>
      <p:sp>
        <p:nvSpPr>
          <p:cNvPr id="8" name="Rectangle: Rounded Corners 7">
            <a:extLst>
              <a:ext uri="{FF2B5EF4-FFF2-40B4-BE49-F238E27FC236}">
                <a16:creationId xmlns:a16="http://schemas.microsoft.com/office/drawing/2014/main" id="{F1FEBFFE-1753-1001-8285-146EFD068E5F}"/>
              </a:ext>
            </a:extLst>
          </p:cNvPr>
          <p:cNvSpPr/>
          <p:nvPr/>
        </p:nvSpPr>
        <p:spPr>
          <a:xfrm>
            <a:off x="1031572" y="1778839"/>
            <a:ext cx="7080840" cy="646986"/>
          </a:xfrm>
          <a:prstGeom prst="roundRect">
            <a:avLst/>
          </a:prstGeom>
          <a:noFill/>
          <a:ln>
            <a:noFill/>
          </a:ln>
        </p:spPr>
        <p:txBody>
          <a:bodyPr wrap="square">
            <a:spAutoFit/>
          </a:bodyPr>
          <a:lstStyle/>
          <a:p>
            <a:pPr algn="ctr"/>
            <a:r>
              <a:rPr lang="en-GB" sz="3200" b="1" dirty="0">
                <a:solidFill>
                  <a:srgbClr val="005CA7"/>
                </a:solidFill>
                <a:latin typeface="Barlow" panose="00000500000000000000" pitchFamily="2" charset="0"/>
                <a:ea typeface="Helvetica Neue" charset="0"/>
                <a:cs typeface="Helvetica Neue" charset="0"/>
              </a:rPr>
              <a:t>Case Study: Miriam</a:t>
            </a:r>
          </a:p>
        </p:txBody>
      </p:sp>
      <p:sp>
        <p:nvSpPr>
          <p:cNvPr id="9" name="Rectangle: Rounded Corners 8">
            <a:extLst>
              <a:ext uri="{FF2B5EF4-FFF2-40B4-BE49-F238E27FC236}">
                <a16:creationId xmlns:a16="http://schemas.microsoft.com/office/drawing/2014/main" id="{F484D34D-0723-78E8-54A6-9EAB94F1E410}"/>
              </a:ext>
            </a:extLst>
          </p:cNvPr>
          <p:cNvSpPr/>
          <p:nvPr/>
        </p:nvSpPr>
        <p:spPr>
          <a:xfrm>
            <a:off x="733749" y="5129617"/>
            <a:ext cx="7676486" cy="578882"/>
          </a:xfrm>
          <a:prstGeom prst="roundRect">
            <a:avLst/>
          </a:prstGeom>
          <a:ln>
            <a:solidFill>
              <a:srgbClr val="ED0678"/>
            </a:solidFill>
            <a:prstDash val="dash"/>
          </a:ln>
        </p:spPr>
        <p:txBody>
          <a:bodyPr wrap="square">
            <a:spAutoFit/>
          </a:bodyPr>
          <a:lstStyle/>
          <a:p>
            <a:pPr algn="ctr">
              <a:spcBef>
                <a:spcPts val="900"/>
              </a:spcBef>
            </a:pPr>
            <a:r>
              <a:rPr lang="en-US" sz="2800" b="1">
                <a:solidFill>
                  <a:srgbClr val="ED0678"/>
                </a:solidFill>
                <a:latin typeface="Barlow" panose="00000500000000000000" pitchFamily="2" charset="0"/>
              </a:rPr>
              <a:t>Is the Overseas Visitors Manager correct?</a:t>
            </a:r>
          </a:p>
        </p:txBody>
      </p:sp>
    </p:spTree>
    <p:extLst>
      <p:ext uri="{BB962C8B-B14F-4D97-AF65-F5344CB8AC3E}">
        <p14:creationId xmlns:p14="http://schemas.microsoft.com/office/powerpoint/2010/main" val="427490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DA03-CF3C-31C6-FBF1-050061F889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3B9550-0A04-9B33-F4E5-73820B2E426A}"/>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143B544B-9ADD-E1FF-F849-A77B23FD2582}"/>
              </a:ext>
            </a:extLst>
          </p:cNvPr>
          <p:cNvSpPr/>
          <p:nvPr/>
        </p:nvSpPr>
        <p:spPr>
          <a:xfrm>
            <a:off x="128587" y="415622"/>
            <a:ext cx="51292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Impact of NHS charging</a:t>
            </a:r>
          </a:p>
        </p:txBody>
      </p:sp>
      <p:pic>
        <p:nvPicPr>
          <p:cNvPr id="3" name="Picture 2" descr="A picture containing graphical user interface&#10;&#10;Description automatically generated">
            <a:extLst>
              <a:ext uri="{FF2B5EF4-FFF2-40B4-BE49-F238E27FC236}">
                <a16:creationId xmlns:a16="http://schemas.microsoft.com/office/drawing/2014/main" id="{616C1A4B-2F2B-99D0-FB80-E3FB5825B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9" name="Rectangle: Rounded Corners 8">
            <a:extLst>
              <a:ext uri="{FF2B5EF4-FFF2-40B4-BE49-F238E27FC236}">
                <a16:creationId xmlns:a16="http://schemas.microsoft.com/office/drawing/2014/main" id="{28D55687-E559-5ACD-9576-9773C4A73D77}"/>
              </a:ext>
            </a:extLst>
          </p:cNvPr>
          <p:cNvSpPr/>
          <p:nvPr/>
        </p:nvSpPr>
        <p:spPr>
          <a:xfrm>
            <a:off x="733757" y="2280832"/>
            <a:ext cx="7676486" cy="578882"/>
          </a:xfrm>
          <a:prstGeom prst="roundRect">
            <a:avLst/>
          </a:prstGeom>
          <a:ln>
            <a:solidFill>
              <a:srgbClr val="ED0678"/>
            </a:solidFill>
            <a:prstDash val="dash"/>
          </a:ln>
        </p:spPr>
        <p:txBody>
          <a:bodyPr wrap="square">
            <a:spAutoFit/>
          </a:bodyPr>
          <a:lstStyle/>
          <a:p>
            <a:pPr algn="ctr">
              <a:spcBef>
                <a:spcPts val="900"/>
              </a:spcBef>
            </a:pPr>
            <a:r>
              <a:rPr lang="en-US" sz="2800" b="1">
                <a:solidFill>
                  <a:srgbClr val="ED0678"/>
                </a:solidFill>
                <a:latin typeface="Barlow" panose="00000500000000000000" pitchFamily="2" charset="0"/>
              </a:rPr>
              <a:t>Is the Overseas Visitors Manager correct?</a:t>
            </a:r>
          </a:p>
        </p:txBody>
      </p:sp>
      <p:sp>
        <p:nvSpPr>
          <p:cNvPr id="5" name="TextBox 4">
            <a:extLst>
              <a:ext uri="{FF2B5EF4-FFF2-40B4-BE49-F238E27FC236}">
                <a16:creationId xmlns:a16="http://schemas.microsoft.com/office/drawing/2014/main" id="{298CEC71-661E-9D2A-4EA4-BFFBDF92A6F9}"/>
              </a:ext>
            </a:extLst>
          </p:cNvPr>
          <p:cNvSpPr txBox="1"/>
          <p:nvPr/>
        </p:nvSpPr>
        <p:spPr>
          <a:xfrm>
            <a:off x="695325" y="3429000"/>
            <a:ext cx="8448675" cy="2654573"/>
          </a:xfrm>
          <a:prstGeom prst="rect">
            <a:avLst/>
          </a:prstGeom>
          <a:noFill/>
        </p:spPr>
        <p:txBody>
          <a:bodyPr wrap="square" rtlCol="0">
            <a:spAutoFit/>
          </a:bodyPr>
          <a:lstStyle/>
          <a:p>
            <a:pPr>
              <a:spcBef>
                <a:spcPts val="900"/>
              </a:spcBef>
            </a:pPr>
            <a:r>
              <a:rPr lang="en-GB" sz="2400" dirty="0">
                <a:solidFill>
                  <a:srgbClr val="005B9C"/>
                </a:solidFill>
                <a:latin typeface="Barlow" panose="00000500000000000000" pitchFamily="2" charset="0"/>
                <a:ea typeface="Helvetica Neue" charset="0"/>
                <a:cs typeface="Helvetica Neue" charset="0"/>
              </a:rPr>
              <a:t>As un undocumented migrant, Miriam</a:t>
            </a:r>
            <a:r>
              <a:rPr lang="en-GB" sz="2400" b="1" dirty="0">
                <a:solidFill>
                  <a:srgbClr val="005B9C"/>
                </a:solidFill>
                <a:latin typeface="Barlow" panose="00000500000000000000" pitchFamily="2" charset="0"/>
                <a:ea typeface="Helvetica Neue" charset="0"/>
                <a:cs typeface="Helvetica Neue" charset="0"/>
              </a:rPr>
              <a:t> </a:t>
            </a:r>
            <a:r>
              <a:rPr lang="en-GB" sz="2400" b="1" dirty="0">
                <a:solidFill>
                  <a:schemeClr val="accent2"/>
                </a:solidFill>
                <a:latin typeface="Barlow" panose="00000500000000000000" pitchFamily="2" charset="0"/>
                <a:ea typeface="Helvetica Neue" charset="0"/>
                <a:cs typeface="Helvetica Neue" charset="0"/>
              </a:rPr>
              <a:t>was</a:t>
            </a:r>
            <a:r>
              <a:rPr lang="en-GB" sz="2400" b="1" dirty="0">
                <a:solidFill>
                  <a:srgbClr val="005B9C"/>
                </a:solidFill>
                <a:latin typeface="Barlow" panose="00000500000000000000" pitchFamily="2" charset="0"/>
                <a:ea typeface="Helvetica Neue" charset="0"/>
                <a:cs typeface="Helvetica Neue" charset="0"/>
              </a:rPr>
              <a:t> </a:t>
            </a:r>
            <a:r>
              <a:rPr lang="en-GB" sz="2400" b="1" dirty="0">
                <a:solidFill>
                  <a:srgbClr val="F37321"/>
                </a:solidFill>
                <a:latin typeface="Barlow" panose="00000500000000000000" pitchFamily="2" charset="0"/>
                <a:ea typeface="Helvetica Neue" charset="0"/>
                <a:cs typeface="Helvetica Neue" charset="0"/>
              </a:rPr>
              <a:t>chargeable</a:t>
            </a:r>
            <a:r>
              <a:rPr lang="en-GB" sz="2400" dirty="0">
                <a:solidFill>
                  <a:srgbClr val="005B9C"/>
                </a:solidFill>
                <a:latin typeface="Barlow" panose="00000500000000000000" pitchFamily="2" charset="0"/>
                <a:ea typeface="Helvetica Neue" charset="0"/>
                <a:cs typeface="Helvetica Neue" charset="0"/>
              </a:rPr>
              <a:t> for secondary care, but:</a:t>
            </a:r>
            <a:endParaRPr lang="en-GB" sz="2400" b="1" dirty="0">
              <a:solidFill>
                <a:srgbClr val="005B9C"/>
              </a:solidFill>
              <a:latin typeface="Barlow" panose="00000500000000000000" pitchFamily="2" charset="0"/>
              <a:ea typeface="Helvetica Neue" charset="0"/>
              <a:cs typeface="Helvetica Neue" charset="0"/>
            </a:endParaRPr>
          </a:p>
          <a:p>
            <a:pPr>
              <a:spcBef>
                <a:spcPts val="900"/>
              </a:spcBef>
            </a:pPr>
            <a:r>
              <a:rPr lang="en-GB" sz="2400" dirty="0">
                <a:latin typeface="Barlow"/>
                <a:ea typeface="Helvetica Neue" charset="0"/>
                <a:cs typeface="Helvetica Neue" charset="0"/>
              </a:rPr>
              <a:t>Maternity services are </a:t>
            </a:r>
            <a:r>
              <a:rPr lang="en-GB" sz="2400" b="1" dirty="0">
                <a:solidFill>
                  <a:srgbClr val="005CA7"/>
                </a:solidFill>
                <a:latin typeface="Barlow"/>
                <a:ea typeface="Helvetica Neue" charset="0"/>
                <a:cs typeface="Helvetica Neue" charset="0"/>
              </a:rPr>
              <a:t>‘immediately necessary</a:t>
            </a:r>
            <a:r>
              <a:rPr lang="en-GB" sz="2400" dirty="0">
                <a:latin typeface="Barlow"/>
                <a:ea typeface="Helvetica Neue" charset="0"/>
                <a:cs typeface="Helvetica Neue" charset="0"/>
              </a:rPr>
              <a:t>’ so should not be denied, delayed or discouraged. </a:t>
            </a:r>
            <a:endParaRPr lang="en-US" sz="2400" dirty="0"/>
          </a:p>
          <a:p>
            <a:pPr>
              <a:spcBef>
                <a:spcPts val="900"/>
              </a:spcBef>
            </a:pPr>
            <a:endParaRPr lang="en-GB" sz="2400" b="1" dirty="0">
              <a:solidFill>
                <a:srgbClr val="005B9C"/>
              </a:solidFill>
              <a:latin typeface="Barlow" panose="00000500000000000000" pitchFamily="2" charset="0"/>
              <a:ea typeface="Helvetica Neue" charset="0"/>
              <a:cs typeface="Helvetica Neue" charset="0"/>
            </a:endParaRPr>
          </a:p>
          <a:p>
            <a:pPr marL="342891" indent="-342891">
              <a:spcBef>
                <a:spcPts val="900"/>
              </a:spcBef>
              <a:buFont typeface="Arial" charset="0"/>
              <a:buChar char="•"/>
            </a:pPr>
            <a:endParaRPr lang="en-GB" sz="2400" dirty="0">
              <a:solidFill>
                <a:srgbClr val="005B9C"/>
              </a:solidFill>
              <a:latin typeface="Barlow" panose="00000500000000000000" pitchFamily="2" charset="0"/>
              <a:ea typeface="Helvetica Neue" charset="0"/>
              <a:cs typeface="Helvetica Neue" charset="0"/>
            </a:endParaRPr>
          </a:p>
        </p:txBody>
      </p:sp>
    </p:spTree>
    <p:extLst>
      <p:ext uri="{BB962C8B-B14F-4D97-AF65-F5344CB8AC3E}">
        <p14:creationId xmlns:p14="http://schemas.microsoft.com/office/powerpoint/2010/main" val="21839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C7E40-2DA9-2D67-24B4-2EC9C44569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A7A827-89A0-1B00-0C1B-8B399FEF10A9}"/>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C2ADC3C2-B6B8-37B0-D4C5-8AB1847462D3}"/>
              </a:ext>
            </a:extLst>
          </p:cNvPr>
          <p:cNvSpPr/>
          <p:nvPr/>
        </p:nvSpPr>
        <p:spPr>
          <a:xfrm>
            <a:off x="128589" y="415622"/>
            <a:ext cx="6223444"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3600" b="1" dirty="0">
                <a:solidFill>
                  <a:schemeClr val="bg1"/>
                </a:solidFill>
                <a:latin typeface="Anton" pitchFamily="2" charset="0"/>
              </a:rPr>
              <a:t>Assessing migrant patients</a:t>
            </a:r>
          </a:p>
        </p:txBody>
      </p:sp>
      <p:pic>
        <p:nvPicPr>
          <p:cNvPr id="7" name="Picture 6" descr="A picture containing graphical user interface&#10;&#10;Description automatically generated">
            <a:extLst>
              <a:ext uri="{FF2B5EF4-FFF2-40B4-BE49-F238E27FC236}">
                <a16:creationId xmlns:a16="http://schemas.microsoft.com/office/drawing/2014/main" id="{3A8BCD2A-C191-44F5-AC9F-560BB10C5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1" name="TextBox 10">
            <a:extLst>
              <a:ext uri="{FF2B5EF4-FFF2-40B4-BE49-F238E27FC236}">
                <a16:creationId xmlns:a16="http://schemas.microsoft.com/office/drawing/2014/main" id="{8C6F7FFB-D359-0D00-80C6-06E3B540B6F1}"/>
              </a:ext>
            </a:extLst>
          </p:cNvPr>
          <p:cNvSpPr txBox="1"/>
          <p:nvPr/>
        </p:nvSpPr>
        <p:spPr>
          <a:xfrm>
            <a:off x="609214" y="6257712"/>
            <a:ext cx="5628443" cy="369332"/>
          </a:xfrm>
          <a:prstGeom prst="rect">
            <a:avLst/>
          </a:prstGeom>
          <a:noFill/>
        </p:spPr>
        <p:txBody>
          <a:bodyPr wrap="square" rtlCol="0">
            <a:spAutoFit/>
          </a:bodyPr>
          <a:lstStyle/>
          <a:p>
            <a:r>
              <a:rPr lang="en-GB" dirty="0">
                <a:solidFill>
                  <a:srgbClr val="005CA7"/>
                </a:solidFill>
                <a:latin typeface="Barlow" panose="00000500000000000000" pitchFamily="2" charset="0"/>
                <a:hlinkClick r:id="rId5"/>
              </a:rPr>
              <a:t>https://www.youtube.com/watch?v=LVcCNGrxau8</a:t>
            </a:r>
            <a:r>
              <a:rPr lang="en-GB" dirty="0">
                <a:solidFill>
                  <a:srgbClr val="005CA7"/>
                </a:solidFill>
                <a:latin typeface="Barlow" panose="00000500000000000000" pitchFamily="2" charset="0"/>
              </a:rPr>
              <a:t> </a:t>
            </a:r>
          </a:p>
        </p:txBody>
      </p:sp>
      <p:pic>
        <p:nvPicPr>
          <p:cNvPr id="12" name="Graphic 11" descr="Presentation with media with solid fill">
            <a:extLst>
              <a:ext uri="{FF2B5EF4-FFF2-40B4-BE49-F238E27FC236}">
                <a16:creationId xmlns:a16="http://schemas.microsoft.com/office/drawing/2014/main" id="{538B203B-7BF3-2334-9BC2-8F0A88C7D7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6410" y="6203900"/>
            <a:ext cx="492849" cy="492849"/>
          </a:xfrm>
          <a:prstGeom prst="rect">
            <a:avLst/>
          </a:prstGeom>
        </p:spPr>
      </p:pic>
      <p:pic>
        <p:nvPicPr>
          <p:cNvPr id="13" name="Online Media 12" title="Entitlements to NHS services for migrants in England">
            <a:hlinkClick r:id="" action="ppaction://media"/>
            <a:extLst>
              <a:ext uri="{FF2B5EF4-FFF2-40B4-BE49-F238E27FC236}">
                <a16:creationId xmlns:a16="http://schemas.microsoft.com/office/drawing/2014/main" id="{55946581-3729-B16B-7987-4D619F16D809}"/>
              </a:ext>
            </a:extLst>
          </p:cNvPr>
          <p:cNvPicPr>
            <a:picLocks noRot="1" noChangeAspect="1"/>
          </p:cNvPicPr>
          <p:nvPr>
            <a:videoFile r:link="rId1"/>
          </p:nvPr>
        </p:nvPicPr>
        <p:blipFill>
          <a:blip r:embed="rId8"/>
          <a:stretch>
            <a:fillRect/>
          </a:stretch>
        </p:blipFill>
        <p:spPr>
          <a:xfrm>
            <a:off x="206410" y="1354417"/>
            <a:ext cx="8260080" cy="4666372"/>
          </a:xfrm>
          <a:prstGeom prst="rect">
            <a:avLst/>
          </a:prstGeom>
        </p:spPr>
      </p:pic>
    </p:spTree>
    <p:extLst>
      <p:ext uri="{BB962C8B-B14F-4D97-AF65-F5344CB8AC3E}">
        <p14:creationId xmlns:p14="http://schemas.microsoft.com/office/powerpoint/2010/main" val="335448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88A5-3C8C-33D1-226C-91B0C541FC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A39F66-2DC4-FF4F-7B22-ECF7B08E515D}"/>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4394650-B172-C3E1-E9EE-54896C5AA34B}"/>
              </a:ext>
            </a:extLst>
          </p:cNvPr>
          <p:cNvSpPr/>
          <p:nvPr/>
        </p:nvSpPr>
        <p:spPr>
          <a:xfrm>
            <a:off x="128588" y="415622"/>
            <a:ext cx="6929437"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Importance of GP registration</a:t>
            </a:r>
          </a:p>
        </p:txBody>
      </p:sp>
      <p:graphicFrame>
        <p:nvGraphicFramePr>
          <p:cNvPr id="3" name="Diagram 2">
            <a:extLst>
              <a:ext uri="{FF2B5EF4-FFF2-40B4-BE49-F238E27FC236}">
                <a16:creationId xmlns:a16="http://schemas.microsoft.com/office/drawing/2014/main" id="{9FA8A269-FBFE-B611-D7DE-E214DA3AA6D1}"/>
              </a:ext>
            </a:extLst>
          </p:cNvPr>
          <p:cNvGraphicFramePr/>
          <p:nvPr/>
        </p:nvGraphicFramePr>
        <p:xfrm>
          <a:off x="292609" y="1402080"/>
          <a:ext cx="8510016" cy="529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graphical user interface&#10;&#10;Description automatically generated">
            <a:extLst>
              <a:ext uri="{FF2B5EF4-FFF2-40B4-BE49-F238E27FC236}">
                <a16:creationId xmlns:a16="http://schemas.microsoft.com/office/drawing/2014/main" id="{92488451-5D89-84AB-F647-63B532DE2A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2775300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9CC440-5932-8ED8-1DD9-AE40B166E425}"/>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482C8166-B5AD-E08F-DED8-2F0AAF12ECD4}"/>
              </a:ext>
            </a:extLst>
          </p:cNvPr>
          <p:cNvPicPr>
            <a:picLocks noChangeAspect="1"/>
          </p:cNvPicPr>
          <p:nvPr/>
        </p:nvPicPr>
        <p:blipFill>
          <a:blip r:embed="rId3"/>
          <a:stretch>
            <a:fillRect/>
          </a:stretch>
        </p:blipFill>
        <p:spPr>
          <a:xfrm>
            <a:off x="0" y="198266"/>
            <a:ext cx="9144000" cy="6461468"/>
          </a:xfrm>
          <a:prstGeom prst="rect">
            <a:avLst/>
          </a:prstGeom>
        </p:spPr>
      </p:pic>
      <p:sp>
        <p:nvSpPr>
          <p:cNvPr id="2" name="Rectangle: Rounded Corners 1">
            <a:extLst>
              <a:ext uri="{FF2B5EF4-FFF2-40B4-BE49-F238E27FC236}">
                <a16:creationId xmlns:a16="http://schemas.microsoft.com/office/drawing/2014/main" id="{2B57F89D-AB1E-AEC2-1D3A-56BE7345CDBA}"/>
              </a:ext>
            </a:extLst>
          </p:cNvPr>
          <p:cNvSpPr/>
          <p:nvPr/>
        </p:nvSpPr>
        <p:spPr>
          <a:xfrm>
            <a:off x="2707696" y="5554019"/>
            <a:ext cx="2225506" cy="809495"/>
          </a:xfrm>
          <a:prstGeom prst="round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Barlow" panose="00000500000000000000" pitchFamily="2" charset="0"/>
                <a:hlinkClick r:id="rId4"/>
              </a:rPr>
              <a:t>Access the toolkit </a:t>
            </a:r>
            <a:endParaRPr lang="en-US" b="1" dirty="0">
              <a:solidFill>
                <a:schemeClr val="tx1"/>
              </a:solidFill>
              <a:latin typeface="Barlow" panose="00000500000000000000" pitchFamily="2" charset="0"/>
            </a:endParaRPr>
          </a:p>
        </p:txBody>
      </p:sp>
    </p:spTree>
    <p:extLst>
      <p:ext uri="{BB962C8B-B14F-4D97-AF65-F5344CB8AC3E}">
        <p14:creationId xmlns:p14="http://schemas.microsoft.com/office/powerpoint/2010/main" val="2951556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54227-3A38-C099-AB3C-3A7518E4A1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1E92BF-99A3-2909-1E56-9E5FA7F87855}"/>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C6B28BF-26D9-66FC-702A-862A7E2C3DB2}"/>
              </a:ext>
            </a:extLst>
          </p:cNvPr>
          <p:cNvSpPr/>
          <p:nvPr/>
        </p:nvSpPr>
        <p:spPr>
          <a:xfrm>
            <a:off x="128589" y="415623"/>
            <a:ext cx="7137736" cy="809494"/>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Supporting people seeking asylum </a:t>
            </a:r>
          </a:p>
        </p:txBody>
      </p:sp>
      <p:pic>
        <p:nvPicPr>
          <p:cNvPr id="7" name="Picture 6" descr="A picture containing graphical user interface&#10;&#10;Description automatically generated">
            <a:extLst>
              <a:ext uri="{FF2B5EF4-FFF2-40B4-BE49-F238E27FC236}">
                <a16:creationId xmlns:a16="http://schemas.microsoft.com/office/drawing/2014/main" id="{568C4F5A-2910-C852-416B-72FAA7A48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3" name="Rectangle: Rounded Corners 2">
            <a:extLst>
              <a:ext uri="{FF2B5EF4-FFF2-40B4-BE49-F238E27FC236}">
                <a16:creationId xmlns:a16="http://schemas.microsoft.com/office/drawing/2014/main" id="{96EE50E4-983C-FBA8-03A9-B868D0DE127D}"/>
              </a:ext>
            </a:extLst>
          </p:cNvPr>
          <p:cNvSpPr/>
          <p:nvPr/>
        </p:nvSpPr>
        <p:spPr>
          <a:xfrm>
            <a:off x="244233" y="1520246"/>
            <a:ext cx="8655534" cy="1576246"/>
          </a:xfrm>
          <a:prstGeom prst="round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US" dirty="0">
                <a:solidFill>
                  <a:schemeClr val="tx1"/>
                </a:solidFill>
                <a:latin typeface="Barlow" panose="00000500000000000000" pitchFamily="2" charset="0"/>
              </a:rPr>
              <a:t>People seeking asylum often face complex and unmet health and social needs. Many have experienced trauma, violence, persecution, and prolonged periods with little or no access to healthcare. Once in the UK, they may continue to face significant challenges navigating an unfamiliar and complex healthcare system. These factors can lead to poor health outcomes.</a:t>
            </a:r>
          </a:p>
        </p:txBody>
      </p:sp>
      <p:sp>
        <p:nvSpPr>
          <p:cNvPr id="11" name="TextBox 10">
            <a:extLst>
              <a:ext uri="{FF2B5EF4-FFF2-40B4-BE49-F238E27FC236}">
                <a16:creationId xmlns:a16="http://schemas.microsoft.com/office/drawing/2014/main" id="{DA05767F-14CE-D055-59BE-ABB42EB5F3E0}"/>
              </a:ext>
            </a:extLst>
          </p:cNvPr>
          <p:cNvSpPr txBox="1"/>
          <p:nvPr/>
        </p:nvSpPr>
        <p:spPr>
          <a:xfrm>
            <a:off x="361614" y="3470564"/>
            <a:ext cx="8110331" cy="2862322"/>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Barlow" panose="00000500000000000000" pitchFamily="2" charset="0"/>
              </a:rPr>
              <a:t>Clinicians play a vital role in supporting people seeking asylum and refugees but face challenges due to system level NHS pressures</a:t>
            </a:r>
            <a:br>
              <a:rPr lang="en-US" dirty="0">
                <a:latin typeface="Barlow" panose="00000500000000000000" pitchFamily="2" charset="0"/>
              </a:rPr>
            </a:br>
            <a:endParaRPr lang="en-US" dirty="0">
              <a:latin typeface="Barlow" panose="00000500000000000000" pitchFamily="2" charset="0"/>
            </a:endParaRPr>
          </a:p>
          <a:p>
            <a:pPr marL="285750" indent="-285750">
              <a:buFont typeface="Wingdings" panose="05000000000000000000" pitchFamily="2" charset="2"/>
              <a:buChar char="Ø"/>
            </a:pPr>
            <a:r>
              <a:rPr lang="en-US" dirty="0">
                <a:latin typeface="Barlow" panose="00000500000000000000" pitchFamily="2" charset="0"/>
              </a:rPr>
              <a:t>Barriers to accessing care – limited appointment times, limited availability of appropriate interpreting and </a:t>
            </a:r>
            <a:r>
              <a:rPr lang="en-US" dirty="0" err="1">
                <a:latin typeface="Barlow" panose="00000500000000000000" pitchFamily="2" charset="0"/>
              </a:rPr>
              <a:t>specialised</a:t>
            </a:r>
            <a:r>
              <a:rPr lang="en-US" dirty="0">
                <a:latin typeface="Barlow" panose="00000500000000000000" pitchFamily="2" charset="0"/>
              </a:rPr>
              <a:t> services</a:t>
            </a:r>
            <a:br>
              <a:rPr lang="en-US" dirty="0">
                <a:latin typeface="Barlow" panose="00000500000000000000" pitchFamily="2" charset="0"/>
              </a:rPr>
            </a:br>
            <a:endParaRPr lang="en-US" dirty="0">
              <a:latin typeface="Barlow" panose="00000500000000000000" pitchFamily="2" charset="0"/>
            </a:endParaRPr>
          </a:p>
          <a:p>
            <a:pPr marL="285750" indent="-285750">
              <a:buFont typeface="Wingdings" panose="05000000000000000000" pitchFamily="2" charset="2"/>
              <a:buChar char="Ø"/>
            </a:pPr>
            <a:r>
              <a:rPr lang="en-US" dirty="0">
                <a:latin typeface="Barlow" panose="00000500000000000000" pitchFamily="2" charset="0"/>
              </a:rPr>
              <a:t>New resource aims to support clinicians in England, Scotland, and Wales in primary care to deliver informed, compassionate, and person-</a:t>
            </a:r>
            <a:r>
              <a:rPr lang="en-US" dirty="0" err="1">
                <a:latin typeface="Barlow" panose="00000500000000000000" pitchFamily="2" charset="0"/>
              </a:rPr>
              <a:t>centred</a:t>
            </a:r>
            <a:r>
              <a:rPr lang="en-US" dirty="0">
                <a:latin typeface="Barlow" panose="00000500000000000000" pitchFamily="2" charset="0"/>
              </a:rPr>
              <a:t> care to those navigating the asylum process.</a:t>
            </a:r>
            <a:endParaRPr lang="en-GB" dirty="0">
              <a:latin typeface="Barlow" panose="00000500000000000000" pitchFamily="2" charset="0"/>
            </a:endParaRPr>
          </a:p>
          <a:p>
            <a:pPr marL="285750" indent="-285750">
              <a:buFont typeface="Wingdings" panose="05000000000000000000" pitchFamily="2" charset="2"/>
              <a:buChar char="Ø"/>
            </a:pPr>
            <a:endParaRPr lang="en-GB" dirty="0">
              <a:latin typeface="Barlow" panose="00000500000000000000" pitchFamily="2" charset="0"/>
            </a:endParaRPr>
          </a:p>
        </p:txBody>
      </p:sp>
    </p:spTree>
    <p:extLst>
      <p:ext uri="{BB962C8B-B14F-4D97-AF65-F5344CB8AC3E}">
        <p14:creationId xmlns:p14="http://schemas.microsoft.com/office/powerpoint/2010/main" val="3586111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C877-3AB0-8BF6-61F9-7D8B40C020B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D90105B-174B-9ADA-3B98-5D9BB0E267B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E5E8551-4260-D4CD-44B3-41774EC9E179}"/>
              </a:ext>
            </a:extLst>
          </p:cNvPr>
          <p:cNvPicPr>
            <a:picLocks noChangeAspect="1"/>
          </p:cNvPicPr>
          <p:nvPr/>
        </p:nvPicPr>
        <p:blipFill>
          <a:blip r:embed="rId3"/>
          <a:stretch>
            <a:fillRect/>
          </a:stretch>
        </p:blipFill>
        <p:spPr>
          <a:xfrm>
            <a:off x="0" y="263486"/>
            <a:ext cx="9144000" cy="6331027"/>
          </a:xfrm>
          <a:prstGeom prst="rect">
            <a:avLst/>
          </a:prstGeom>
        </p:spPr>
      </p:pic>
    </p:spTree>
    <p:extLst>
      <p:ext uri="{BB962C8B-B14F-4D97-AF65-F5344CB8AC3E}">
        <p14:creationId xmlns:p14="http://schemas.microsoft.com/office/powerpoint/2010/main" val="391871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4DB0-4D96-0727-1AE6-ECAC28EAA1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2E3E60-E0CC-C4BF-962D-CA4AF6ED1317}"/>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1E7503A4-9587-58FE-0928-8E3025BBA4B5}"/>
              </a:ext>
            </a:extLst>
          </p:cNvPr>
          <p:cNvSpPr/>
          <p:nvPr/>
        </p:nvSpPr>
        <p:spPr>
          <a:xfrm>
            <a:off x="128587" y="415622"/>
            <a:ext cx="6805613"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Checklist for supporting patients</a:t>
            </a:r>
          </a:p>
        </p:txBody>
      </p:sp>
      <p:pic>
        <p:nvPicPr>
          <p:cNvPr id="8" name="Picture 7" descr="A picture containing graphical user interface&#10;&#10;Description automatically generated">
            <a:extLst>
              <a:ext uri="{FF2B5EF4-FFF2-40B4-BE49-F238E27FC236}">
                <a16:creationId xmlns:a16="http://schemas.microsoft.com/office/drawing/2014/main" id="{225786D3-67DD-9EE2-8041-125F955D1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7" name="TextBox 6">
            <a:extLst>
              <a:ext uri="{FF2B5EF4-FFF2-40B4-BE49-F238E27FC236}">
                <a16:creationId xmlns:a16="http://schemas.microsoft.com/office/drawing/2014/main" id="{D992385D-8294-DC2E-D534-67EFB3B9465B}"/>
              </a:ext>
            </a:extLst>
          </p:cNvPr>
          <p:cNvSpPr txBox="1"/>
          <p:nvPr/>
        </p:nvSpPr>
        <p:spPr>
          <a:xfrm>
            <a:off x="119270" y="1378226"/>
            <a:ext cx="8628490" cy="5909310"/>
          </a:xfrm>
          <a:prstGeom prst="rect">
            <a:avLst/>
          </a:prstGeom>
          <a:noFill/>
        </p:spPr>
        <p:txBody>
          <a:bodyPr wrap="square" rtlCol="0">
            <a:spAutoFit/>
          </a:bodyPr>
          <a:lstStyle/>
          <a:p>
            <a:pPr marL="285750" indent="-285750">
              <a:buFont typeface="Wingdings" panose="05000000000000000000" pitchFamily="2" charset="2"/>
              <a:buChar char="q"/>
            </a:pPr>
            <a:r>
              <a:rPr lang="en-GB" dirty="0">
                <a:latin typeface="Barlow" panose="00000500000000000000" pitchFamily="2" charset="0"/>
              </a:rPr>
              <a:t>Explain </a:t>
            </a:r>
            <a:r>
              <a:rPr lang="en-GB" b="1" dirty="0">
                <a:solidFill>
                  <a:srgbClr val="ED0677"/>
                </a:solidFill>
                <a:latin typeface="Barlow" panose="00000500000000000000" pitchFamily="2" charset="0"/>
              </a:rPr>
              <a:t>how the NHS works </a:t>
            </a:r>
            <a:r>
              <a:rPr lang="en-GB" dirty="0">
                <a:latin typeface="Barlow" panose="00000500000000000000" pitchFamily="2" charset="0"/>
              </a:rPr>
              <a:t>and entitlement to healthcare and provide patients with accessible translated information in their own language </a:t>
            </a:r>
          </a:p>
          <a:p>
            <a:pPr marL="285750" indent="-285750">
              <a:buFont typeface="Wingdings" panose="05000000000000000000" pitchFamily="2" charset="2"/>
              <a:buChar char="q"/>
            </a:pPr>
            <a:r>
              <a:rPr lang="en-GB" dirty="0">
                <a:latin typeface="Barlow" panose="00000500000000000000" pitchFamily="2" charset="0"/>
              </a:rPr>
              <a:t>Use </a:t>
            </a:r>
            <a:r>
              <a:rPr lang="en-GB" b="1" dirty="0">
                <a:solidFill>
                  <a:srgbClr val="ED0677"/>
                </a:solidFill>
                <a:latin typeface="Barlow" panose="00000500000000000000" pitchFamily="2" charset="0"/>
              </a:rPr>
              <a:t>professional interpreters </a:t>
            </a:r>
            <a:r>
              <a:rPr lang="en-GB" dirty="0">
                <a:latin typeface="Barlow" panose="00000500000000000000" pitchFamily="2" charset="0"/>
              </a:rPr>
              <a:t>in consultations and allow double time for appointments </a:t>
            </a:r>
          </a:p>
          <a:p>
            <a:pPr marL="285750" indent="-285750">
              <a:buFont typeface="Wingdings" panose="05000000000000000000" pitchFamily="2" charset="2"/>
              <a:buChar char="q"/>
            </a:pPr>
            <a:r>
              <a:rPr lang="en-GB" dirty="0">
                <a:latin typeface="Barlow" panose="00000500000000000000" pitchFamily="2" charset="0"/>
              </a:rPr>
              <a:t>Provide </a:t>
            </a:r>
            <a:r>
              <a:rPr lang="en-GB" b="1" dirty="0">
                <a:solidFill>
                  <a:srgbClr val="ED0677"/>
                </a:solidFill>
                <a:latin typeface="Barlow" panose="00000500000000000000" pitchFamily="2" charset="0"/>
              </a:rPr>
              <a:t>holistic screening and health assessment </a:t>
            </a:r>
            <a:r>
              <a:rPr lang="en-GB" dirty="0">
                <a:latin typeface="Barlow" panose="00000500000000000000" pitchFamily="2" charset="0"/>
              </a:rPr>
              <a:t>to understand both social and health needs. Use translated patient questionnaires to prioritise health needs</a:t>
            </a:r>
          </a:p>
          <a:p>
            <a:pPr marL="285750" indent="-285750">
              <a:buFont typeface="Wingdings" panose="05000000000000000000" pitchFamily="2" charset="2"/>
              <a:buChar char="q"/>
            </a:pPr>
            <a:r>
              <a:rPr lang="en-GB" dirty="0">
                <a:latin typeface="Barlow" panose="00000500000000000000" pitchFamily="2" charset="0"/>
              </a:rPr>
              <a:t>Provide </a:t>
            </a:r>
            <a:r>
              <a:rPr lang="en-GB" b="1" dirty="0">
                <a:solidFill>
                  <a:srgbClr val="ED0677"/>
                </a:solidFill>
                <a:latin typeface="Barlow" panose="00000500000000000000" pitchFamily="2" charset="0"/>
              </a:rPr>
              <a:t>letters</a:t>
            </a:r>
            <a:r>
              <a:rPr lang="en-GB" dirty="0">
                <a:latin typeface="Barlow" panose="00000500000000000000" pitchFamily="2" charset="0"/>
              </a:rPr>
              <a:t> as medical evidence for people seeking asylum free of charge when required, using templates</a:t>
            </a:r>
          </a:p>
          <a:p>
            <a:pPr marL="285750" indent="-285750">
              <a:buFont typeface="Wingdings" panose="05000000000000000000" pitchFamily="2" charset="2"/>
              <a:buChar char="q"/>
            </a:pPr>
            <a:r>
              <a:rPr lang="en-GB" dirty="0">
                <a:latin typeface="Barlow" panose="00000500000000000000" pitchFamily="2" charset="0"/>
              </a:rPr>
              <a:t>Proactively identify and schedule patients for </a:t>
            </a:r>
            <a:r>
              <a:rPr lang="en-GB" b="1" dirty="0">
                <a:solidFill>
                  <a:srgbClr val="ED0677"/>
                </a:solidFill>
                <a:latin typeface="Barlow" panose="00000500000000000000" pitchFamily="2" charset="0"/>
              </a:rPr>
              <a:t>catch-up immunisations </a:t>
            </a:r>
            <a:r>
              <a:rPr lang="en-GB" dirty="0">
                <a:latin typeface="Barlow" panose="00000500000000000000" pitchFamily="2" charset="0"/>
              </a:rPr>
              <a:t>in line with the UK immunisation schedule, including during new patient checks.</a:t>
            </a:r>
          </a:p>
          <a:p>
            <a:pPr marL="285750" indent="-285750">
              <a:buFont typeface="Wingdings" panose="05000000000000000000" pitchFamily="2" charset="2"/>
              <a:buChar char="q"/>
            </a:pPr>
            <a:r>
              <a:rPr lang="en-GB" kern="100" dirty="0">
                <a:effectLst/>
                <a:latin typeface="Barlow" panose="00000500000000000000" pitchFamily="2" charset="0"/>
                <a:ea typeface="Aptos" panose="020B0004020202020204" pitchFamily="34" charset="0"/>
                <a:cs typeface="Arial" panose="020B0604020202020204" pitchFamily="34" charset="0"/>
              </a:rPr>
              <a:t>Offer </a:t>
            </a:r>
            <a:r>
              <a:rPr lang="en-GB" b="1" kern="100" dirty="0">
                <a:solidFill>
                  <a:srgbClr val="ED0677"/>
                </a:solidFill>
                <a:effectLst/>
                <a:latin typeface="Barlow" panose="00000500000000000000" pitchFamily="2" charset="0"/>
                <a:ea typeface="Aptos" panose="020B0004020202020204" pitchFamily="34" charset="0"/>
                <a:cs typeface="Arial" panose="020B0604020202020204" pitchFamily="34" charset="0"/>
              </a:rPr>
              <a:t>handheld records </a:t>
            </a:r>
            <a:r>
              <a:rPr lang="en-GB" kern="100" dirty="0">
                <a:effectLst/>
                <a:latin typeface="Barlow" panose="00000500000000000000" pitchFamily="2" charset="0"/>
                <a:ea typeface="Aptos" panose="020B0004020202020204" pitchFamily="34" charset="0"/>
                <a:cs typeface="Arial" panose="020B0604020202020204" pitchFamily="34" charset="0"/>
              </a:rPr>
              <a:t>for patients who may have frequent accommodation moves. Share </a:t>
            </a:r>
            <a:r>
              <a:rPr lang="en-GB" u="sng" kern="100" dirty="0">
                <a:solidFill>
                  <a:srgbClr val="467886"/>
                </a:solidFill>
                <a:effectLst/>
                <a:latin typeface="Barlow" panose="00000500000000000000" pitchFamily="2" charset="0"/>
                <a:ea typeface="Aptos" panose="020B0004020202020204" pitchFamily="34" charset="0"/>
                <a:cs typeface="Arial" panose="020B0604020202020204" pitchFamily="34" charset="0"/>
                <a:hlinkClick r:id="rId4"/>
              </a:rPr>
              <a:t>GP transfer cards</a:t>
            </a:r>
            <a:r>
              <a:rPr lang="en-GB" kern="100" dirty="0">
                <a:effectLst/>
                <a:latin typeface="Barlow" panose="00000500000000000000" pitchFamily="2" charset="0"/>
                <a:ea typeface="Aptos" panose="020B0004020202020204" pitchFamily="34" charset="0"/>
                <a:cs typeface="Arial" panose="020B0604020202020204" pitchFamily="34" charset="0"/>
              </a:rPr>
              <a:t> with patients </a:t>
            </a:r>
          </a:p>
          <a:p>
            <a:pPr marL="285750" indent="-285750">
              <a:buFont typeface="Wingdings" panose="05000000000000000000" pitchFamily="2" charset="2"/>
              <a:buChar char="q"/>
            </a:pPr>
            <a:r>
              <a:rPr lang="en-GB" dirty="0">
                <a:latin typeface="Barlow" panose="00000500000000000000" pitchFamily="2" charset="0"/>
              </a:rPr>
              <a:t>Refer to </a:t>
            </a:r>
            <a:r>
              <a:rPr lang="en-GB" b="1" dirty="0">
                <a:solidFill>
                  <a:srgbClr val="ED0677"/>
                </a:solidFill>
                <a:latin typeface="Barlow" panose="00000500000000000000" pitchFamily="2" charset="0"/>
              </a:rPr>
              <a:t>social prescribers </a:t>
            </a:r>
            <a:r>
              <a:rPr lang="en-GB" dirty="0">
                <a:latin typeface="Barlow" panose="00000500000000000000" pitchFamily="2" charset="0"/>
              </a:rPr>
              <a:t>to enable access to support such as immigration related support, community participation and voluntary services. Be aware of local organisations and support for patients. </a:t>
            </a:r>
          </a:p>
          <a:p>
            <a:pPr marL="285750" indent="-285750">
              <a:buFont typeface="Wingdings" panose="05000000000000000000" pitchFamily="2" charset="2"/>
              <a:buChar char="q"/>
            </a:pPr>
            <a:r>
              <a:rPr lang="en-GB" dirty="0">
                <a:latin typeface="Barlow" panose="00000500000000000000" pitchFamily="2" charset="0"/>
              </a:rPr>
              <a:t>If appropriate, inform about charges but encourage engagement with treatment and follow-up attendance at appointments, particularly antenatal care. Identify exemptions </a:t>
            </a:r>
          </a:p>
          <a:p>
            <a:pPr marL="285750" indent="-285750">
              <a:buFont typeface="Wingdings" panose="05000000000000000000" pitchFamily="2" charset="2"/>
              <a:buChar char="q"/>
            </a:pPr>
            <a:r>
              <a:rPr lang="en-GB" dirty="0">
                <a:latin typeface="Barlow" panose="00000500000000000000" pitchFamily="2" charset="0"/>
              </a:rPr>
              <a:t>Be aware of </a:t>
            </a:r>
            <a:r>
              <a:rPr lang="en-GB" b="1" dirty="0">
                <a:solidFill>
                  <a:srgbClr val="ED0677"/>
                </a:solidFill>
                <a:latin typeface="Barlow" panose="00000500000000000000" pitchFamily="2" charset="0"/>
              </a:rPr>
              <a:t>data-sharing fears </a:t>
            </a:r>
            <a:r>
              <a:rPr lang="en-GB" dirty="0">
                <a:latin typeface="Barlow" panose="00000500000000000000" pitchFamily="2" charset="0"/>
              </a:rPr>
              <a:t>and concerns around bills and Home Office</a:t>
            </a:r>
          </a:p>
          <a:p>
            <a:endParaRPr lang="en-GB" dirty="0">
              <a:latin typeface="Barlow" panose="00000500000000000000" pitchFamily="2" charset="0"/>
            </a:endParaRPr>
          </a:p>
          <a:p>
            <a:pPr marL="285750" indent="-285750">
              <a:buFont typeface="Wingdings" panose="05000000000000000000" pitchFamily="2" charset="2"/>
              <a:buChar char="q"/>
            </a:pPr>
            <a:endParaRPr lang="en-GB" dirty="0">
              <a:latin typeface="Barlow" panose="00000500000000000000" pitchFamily="2" charset="0"/>
            </a:endParaRPr>
          </a:p>
        </p:txBody>
      </p:sp>
    </p:spTree>
    <p:extLst>
      <p:ext uri="{BB962C8B-B14F-4D97-AF65-F5344CB8AC3E}">
        <p14:creationId xmlns:p14="http://schemas.microsoft.com/office/powerpoint/2010/main" val="602253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11E5-A60C-F2F7-F99D-0ED87CF828E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ED7171-180B-2BDE-90CB-7927CC110003}"/>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7" name="Rectangle 6">
            <a:extLst>
              <a:ext uri="{FF2B5EF4-FFF2-40B4-BE49-F238E27FC236}">
                <a16:creationId xmlns:a16="http://schemas.microsoft.com/office/drawing/2014/main" id="{D525440A-33C5-7108-3A49-1922CD98C6F6}"/>
              </a:ext>
            </a:extLst>
          </p:cNvPr>
          <p:cNvSpPr/>
          <p:nvPr/>
        </p:nvSpPr>
        <p:spPr>
          <a:xfrm>
            <a:off x="128588" y="415622"/>
            <a:ext cx="3720170"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Next steps</a:t>
            </a:r>
          </a:p>
        </p:txBody>
      </p:sp>
      <p:pic>
        <p:nvPicPr>
          <p:cNvPr id="8" name="Picture 7" descr="A picture containing graphical user interface&#10;&#10;Description automatically generated">
            <a:extLst>
              <a:ext uri="{FF2B5EF4-FFF2-40B4-BE49-F238E27FC236}">
                <a16:creationId xmlns:a16="http://schemas.microsoft.com/office/drawing/2014/main" id="{D2143099-7CB8-AB58-FCA0-275F53233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2" name="TextBox 1">
            <a:extLst>
              <a:ext uri="{FF2B5EF4-FFF2-40B4-BE49-F238E27FC236}">
                <a16:creationId xmlns:a16="http://schemas.microsoft.com/office/drawing/2014/main" id="{5697859F-07AE-DB98-7EC9-FA7282B5CBBB}"/>
              </a:ext>
            </a:extLst>
          </p:cNvPr>
          <p:cNvSpPr txBox="1"/>
          <p:nvPr/>
        </p:nvSpPr>
        <p:spPr>
          <a:xfrm>
            <a:off x="594360" y="2240489"/>
            <a:ext cx="7955280" cy="2962513"/>
          </a:xfrm>
          <a:prstGeom prst="roundRect">
            <a:avLst/>
          </a:prstGeom>
          <a:solidFill>
            <a:srgbClr val="F7E1F6"/>
          </a:solidFill>
        </p:spPr>
        <p:txBody>
          <a:bodyPr wrap="square">
            <a:spAutoFit/>
          </a:bodyPr>
          <a:lstStyle/>
          <a:p>
            <a:pPr algn="ctr"/>
            <a:r>
              <a:rPr lang="en-GB" sz="2800" b="1" dirty="0">
                <a:solidFill>
                  <a:srgbClr val="005B9C"/>
                </a:solidFill>
                <a:latin typeface="Barlow" panose="00000500000000000000" pitchFamily="2" charset="0"/>
              </a:rPr>
              <a:t>What steps can you take to ensure all patients in your community can access healthcare? </a:t>
            </a:r>
            <a:br>
              <a:rPr lang="en-GB" sz="2800" dirty="0">
                <a:solidFill>
                  <a:srgbClr val="005B9C"/>
                </a:solidFill>
                <a:latin typeface="Barlow" panose="00000500000000000000" pitchFamily="2" charset="0"/>
              </a:rPr>
            </a:br>
            <a:br>
              <a:rPr lang="en-GB" sz="2800" dirty="0">
                <a:solidFill>
                  <a:srgbClr val="005B9C"/>
                </a:solidFill>
                <a:latin typeface="Barlow" panose="00000500000000000000" pitchFamily="2" charset="0"/>
              </a:rPr>
            </a:br>
            <a:r>
              <a:rPr lang="en-GB" sz="2800" dirty="0">
                <a:solidFill>
                  <a:srgbClr val="005B9C"/>
                </a:solidFill>
                <a:latin typeface="Barlow" panose="00000500000000000000" pitchFamily="2" charset="0"/>
              </a:rPr>
              <a:t>Consider:</a:t>
            </a:r>
          </a:p>
          <a:p>
            <a:pPr marL="342900" indent="-342900" algn="ctr">
              <a:buAutoNum type="arabicPeriod"/>
            </a:pPr>
            <a:r>
              <a:rPr lang="en-GB" sz="2800" dirty="0">
                <a:solidFill>
                  <a:srgbClr val="005B9C"/>
                </a:solidFill>
                <a:latin typeface="Barlow" panose="00000500000000000000" pitchFamily="2" charset="0"/>
              </a:rPr>
              <a:t>Individually</a:t>
            </a:r>
          </a:p>
          <a:p>
            <a:pPr marL="342900" indent="-342900" algn="ctr">
              <a:buAutoNum type="arabicPeriod"/>
            </a:pPr>
            <a:r>
              <a:rPr lang="en-GB" sz="2800" dirty="0">
                <a:solidFill>
                  <a:srgbClr val="005B9C"/>
                </a:solidFill>
                <a:latin typeface="Barlow" panose="00000500000000000000" pitchFamily="2" charset="0"/>
              </a:rPr>
              <a:t>Practice wide</a:t>
            </a:r>
          </a:p>
        </p:txBody>
      </p:sp>
    </p:spTree>
    <p:extLst>
      <p:ext uri="{BB962C8B-B14F-4D97-AF65-F5344CB8AC3E}">
        <p14:creationId xmlns:p14="http://schemas.microsoft.com/office/powerpoint/2010/main" val="3203032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53800-BD23-3821-E9B2-321C84A698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2D829F-8AB0-14B0-C78A-56107077EBF8}"/>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F0B7CB3-C562-2AA3-7C28-D806FDB6A9BA}"/>
              </a:ext>
            </a:extLst>
          </p:cNvPr>
          <p:cNvSpPr/>
          <p:nvPr/>
        </p:nvSpPr>
        <p:spPr>
          <a:xfrm>
            <a:off x="128587" y="415622"/>
            <a:ext cx="4443413"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Stay connected</a:t>
            </a:r>
          </a:p>
        </p:txBody>
      </p:sp>
      <p:pic>
        <p:nvPicPr>
          <p:cNvPr id="5" name="Picture 4" descr="A picture containing graphical user interface&#10;&#10;Description automatically generated">
            <a:extLst>
              <a:ext uri="{FF2B5EF4-FFF2-40B4-BE49-F238E27FC236}">
                <a16:creationId xmlns:a16="http://schemas.microsoft.com/office/drawing/2014/main" id="{B08C6137-4DA1-6899-C077-CFFD93916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Title 1">
            <a:extLst>
              <a:ext uri="{FF2B5EF4-FFF2-40B4-BE49-F238E27FC236}">
                <a16:creationId xmlns:a16="http://schemas.microsoft.com/office/drawing/2014/main" id="{E585FE57-5565-329A-E8CA-23B1330BA6A1}"/>
              </a:ext>
            </a:extLst>
          </p:cNvPr>
          <p:cNvSpPr>
            <a:spLocks noGrp="1"/>
          </p:cNvSpPr>
          <p:nvPr>
            <p:ph type="title"/>
          </p:nvPr>
        </p:nvSpPr>
        <p:spPr>
          <a:xfrm>
            <a:off x="128587" y="1435786"/>
            <a:ext cx="8771679" cy="5373229"/>
          </a:xfrm>
        </p:spPr>
        <p:txBody>
          <a:bodyPr vert="horz" lIns="91440" tIns="45720" rIns="91440" bIns="45720" rtlCol="0" anchor="t">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69B8"/>
                </a:solidFill>
                <a:effectLst/>
                <a:latin typeface="Barlow" panose="00000500000000000000" pitchFamily="2" charset="0"/>
                <a:ea typeface="Calibri" panose="020F0502020204030204" pitchFamily="34" charset="0"/>
                <a:cs typeface="Times New Roman" panose="02020603050405020304" pitchFamily="18" charset="0"/>
              </a:rPr>
              <a:t>Find out more</a:t>
            </a:r>
            <a:br>
              <a:rPr lang="en-GB" altLang="en-US" sz="2000" dirty="0">
                <a:solidFill>
                  <a:srgbClr val="92278F"/>
                </a:solidFill>
                <a:latin typeface="Barlow" panose="00000500000000000000" pitchFamily="2" charset="0"/>
                <a:ea typeface="Calibri" panose="020F0502020204030204" pitchFamily="34" charset="0"/>
                <a:cs typeface="Times New Roman" panose="02020603050405020304" pitchFamily="18" charset="0"/>
              </a:rPr>
            </a:br>
            <a:r>
              <a:rPr kumimoji="0" lang="en-GB" altLang="en-US" sz="2000" b="0" i="0" u="none" strike="noStrike" cap="none" normalizeH="0" baseline="0" dirty="0">
                <a:ln>
                  <a:noFill/>
                </a:ln>
                <a:solidFill>
                  <a:srgbClr val="0069B8"/>
                </a:solidFill>
                <a:effectLst/>
                <a:latin typeface="Barlow" panose="00000500000000000000" pitchFamily="2"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https://www.doctorsoftheworld.org.uk/safesurgeries/</a:t>
            </a:r>
            <a:br>
              <a:rPr lang="en-US" sz="2000" dirty="0">
                <a:solidFill>
                  <a:srgbClr val="005DA8"/>
                </a:solidFill>
                <a:latin typeface="Barlow" panose="00000500000000000000" pitchFamily="2" charset="0"/>
              </a:rPr>
            </a:br>
            <a:br>
              <a:rPr lang="en-US" sz="2000" dirty="0">
                <a:solidFill>
                  <a:srgbClr val="005DA8"/>
                </a:solidFill>
                <a:latin typeface="Barlow" panose="00000500000000000000" pitchFamily="2" charset="0"/>
              </a:rPr>
            </a:br>
            <a:r>
              <a:rPr lang="en-US" sz="2000" b="1" dirty="0">
                <a:solidFill>
                  <a:srgbClr val="942891"/>
                </a:solidFill>
                <a:latin typeface="Barlow" panose="00000500000000000000" pitchFamily="2" charset="0"/>
              </a:rPr>
              <a:t>Feedback</a:t>
            </a:r>
            <a:br>
              <a:rPr lang="en-US" sz="2000" b="1" dirty="0">
                <a:solidFill>
                  <a:srgbClr val="942891"/>
                </a:solidFill>
                <a:latin typeface="Barlow" panose="00000500000000000000" pitchFamily="2" charset="0"/>
              </a:rPr>
            </a:br>
            <a:r>
              <a:rPr lang="en-US" sz="2000" dirty="0">
                <a:solidFill>
                  <a:srgbClr val="942891"/>
                </a:solidFill>
                <a:latin typeface="Barlow" panose="00000500000000000000" pitchFamily="2" charset="0"/>
              </a:rPr>
              <a:t>Please complete our </a:t>
            </a:r>
            <a:r>
              <a:rPr lang="en-US" sz="2000" dirty="0">
                <a:solidFill>
                  <a:srgbClr val="008B7B"/>
                </a:solidFill>
                <a:latin typeface="Barlow" panose="00000500000000000000" pitchFamily="2" charset="0"/>
                <a:hlinkClick r:id="rId5"/>
              </a:rPr>
              <a:t>training evaluation form</a:t>
            </a:r>
            <a:br>
              <a:rPr lang="en-US" sz="2000" dirty="0">
                <a:solidFill>
                  <a:srgbClr val="005DA8"/>
                </a:solidFill>
                <a:latin typeface="Barlow" panose="00000500000000000000" pitchFamily="2" charset="0"/>
              </a:rPr>
            </a:br>
            <a:br>
              <a:rPr lang="en-US" sz="2000" dirty="0">
                <a:solidFill>
                  <a:srgbClr val="F10679"/>
                </a:solidFill>
                <a:latin typeface="Barlow" panose="00000500000000000000" pitchFamily="2" charset="0"/>
              </a:rPr>
            </a:br>
            <a: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t>Translated health information </a:t>
            </a:r>
            <a:b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hlinkClick r:id="rId6"/>
              </a:rPr>
              <a:t>https://www.doctorsoftheworld.org.uk/translated-health-information/</a:t>
            </a:r>
            <a:r>
              <a:rPr kumimoji="0" lang="en-GB" altLang="en-US" sz="2000"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2000" b="0" i="0" u="none" strike="noStrike" cap="none" normalizeH="0" baseline="0" dirty="0">
                <a:ln>
                  <a:noFill/>
                </a:ln>
                <a:solidFill>
                  <a:schemeClr val="tx1"/>
                </a:solidFill>
                <a:effectLst/>
              </a:rPr>
            </a:br>
            <a:r>
              <a:rPr kumimoji="0" lang="en-GB" altLang="en-US" sz="2000" b="1" i="0" u="none" strike="noStrike" cap="none" normalizeH="0" baseline="0" dirty="0">
                <a:ln>
                  <a:noFill/>
                </a:ln>
                <a:solidFill>
                  <a:srgbClr val="F37321"/>
                </a:solidFill>
                <a:effectLst/>
                <a:latin typeface="Barlow" panose="00000500000000000000" pitchFamily="2" charset="0"/>
                <a:ea typeface="Calibri" panose="020F0502020204030204" pitchFamily="34" charset="0"/>
                <a:cs typeface="Times New Roman" panose="02020603050405020304" pitchFamily="18" charset="0"/>
              </a:rPr>
              <a:t>Contact us</a:t>
            </a:r>
            <a: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hlinkClick r:id="rId7"/>
              </a:rPr>
              <a:t>safesurgeries@doctorsoftheworld.org.uk</a:t>
            </a: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b="1"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t>DOTW clinic</a:t>
            </a:r>
            <a:br>
              <a:rPr kumimoji="0" lang="en-GB" altLang="en-US" sz="2000" b="1"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hlinkClick r:id="rId8"/>
              </a:rPr>
              <a:t>https://www.doctorsoftheworld.org.uk/patient-clinic/</a:t>
            </a:r>
            <a: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br>
            <a:br>
              <a:rPr lang="en-GB" altLang="en-US" sz="2000" b="1" dirty="0">
                <a:latin typeface="Barlow" panose="00000500000000000000" pitchFamily="2" charset="0"/>
                <a:cs typeface="Times New Roman" panose="02020603050405020304" pitchFamily="18" charset="0"/>
              </a:rPr>
            </a:br>
            <a:r>
              <a:rPr kumimoji="0" lang="en-GB" altLang="en-US" sz="2000" b="1"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t>Volunteer with us</a:t>
            </a:r>
            <a:br>
              <a:rPr kumimoji="0" lang="en-GB" altLang="en-US" sz="2000" b="1"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br>
            <a:r>
              <a:rPr kumimoji="0" lang="en-GB" altLang="en-US" sz="2000"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hlinkClick r:id="rId9"/>
              </a:rPr>
              <a:t>https://www.doctorsoftheworld.org.uk/jobs-and-volunteer-roles/</a:t>
            </a:r>
            <a:r>
              <a:rPr kumimoji="0" lang="en-GB" altLang="en-US" sz="2000"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t> </a:t>
            </a:r>
            <a:br>
              <a:rPr lang="en-US" sz="2000" dirty="0">
                <a:solidFill>
                  <a:srgbClr val="F10679"/>
                </a:solidFill>
                <a:latin typeface="Barlow" panose="00000500000000000000" pitchFamily="2" charset="0"/>
              </a:rPr>
            </a:br>
            <a:endParaRPr lang="en-US" sz="2000" dirty="0">
              <a:solidFill>
                <a:srgbClr val="F10679"/>
              </a:solidFill>
              <a:latin typeface="Barlow" panose="00000500000000000000" pitchFamily="2" charset="0"/>
            </a:endParaRPr>
          </a:p>
        </p:txBody>
      </p:sp>
    </p:spTree>
    <p:extLst>
      <p:ext uri="{BB962C8B-B14F-4D97-AF65-F5344CB8AC3E}">
        <p14:creationId xmlns:p14="http://schemas.microsoft.com/office/powerpoint/2010/main" val="1156355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8AD9-3398-4EF0-CEA5-5680BEFBC5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E093BE-7082-901F-88F9-AAEAD2F2135D}"/>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6744362-F0D9-2147-25A6-0F4765905889}"/>
              </a:ext>
            </a:extLst>
          </p:cNvPr>
          <p:cNvSpPr/>
          <p:nvPr/>
        </p:nvSpPr>
        <p:spPr>
          <a:xfrm>
            <a:off x="128588" y="415622"/>
            <a:ext cx="3014662"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Resources</a:t>
            </a:r>
          </a:p>
        </p:txBody>
      </p:sp>
      <p:pic>
        <p:nvPicPr>
          <p:cNvPr id="3" name="Picture 2" descr="A picture containing graphical user interface&#10;&#10;Description automatically generated">
            <a:extLst>
              <a:ext uri="{FF2B5EF4-FFF2-40B4-BE49-F238E27FC236}">
                <a16:creationId xmlns:a16="http://schemas.microsoft.com/office/drawing/2014/main" id="{3666EA80-9D6A-8C21-D163-70E633A52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6" name="TextBox 5">
            <a:extLst>
              <a:ext uri="{FF2B5EF4-FFF2-40B4-BE49-F238E27FC236}">
                <a16:creationId xmlns:a16="http://schemas.microsoft.com/office/drawing/2014/main" id="{D04210A7-A52B-2302-73BC-19C980DCD909}"/>
              </a:ext>
            </a:extLst>
          </p:cNvPr>
          <p:cNvSpPr txBox="1"/>
          <p:nvPr/>
        </p:nvSpPr>
        <p:spPr>
          <a:xfrm>
            <a:off x="128588" y="2131100"/>
            <a:ext cx="4167187" cy="4339650"/>
          </a:xfrm>
          <a:prstGeom prst="rect">
            <a:avLst/>
          </a:prstGeom>
          <a:noFill/>
        </p:spPr>
        <p:txBody>
          <a:bodyPr wrap="square">
            <a:spAutoFit/>
          </a:bodyPr>
          <a:lstStyle/>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4">
                  <a:extLst>
                    <a:ext uri="{A12FA001-AC4F-418D-AE19-62706E023703}">
                      <ahyp:hlinkClr xmlns:ahyp="http://schemas.microsoft.com/office/drawing/2018/hyperlinkcolor" val="tx"/>
                    </a:ext>
                  </a:extLst>
                </a:hlinkClick>
              </a:rPr>
              <a:t>Safe Surgeries</a:t>
            </a:r>
            <a:r>
              <a:rPr lang="en-GB" sz="1800" dirty="0">
                <a:solidFill>
                  <a:srgbClr val="008876"/>
                </a:solidFill>
                <a:latin typeface="Barlow" panose="00000500000000000000" pitchFamily="2" charset="0"/>
                <a:ea typeface="Helvetica Neue" charset="0"/>
                <a:cs typeface="Helvetica Neue" charset="0"/>
              </a:rPr>
              <a:t> guidance &amp; resources.</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5">
                  <a:extLst>
                    <a:ext uri="{A12FA001-AC4F-418D-AE19-62706E023703}">
                      <ahyp:hlinkClr xmlns:ahyp="http://schemas.microsoft.com/office/drawing/2018/hyperlinkcolor" val="tx"/>
                    </a:ext>
                  </a:extLst>
                </a:hlinkClick>
              </a:rPr>
              <a:t>NHS England guidance on GP Registration </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6">
                  <a:extLst>
                    <a:ext uri="{A12FA001-AC4F-418D-AE19-62706E023703}">
                      <ahyp:hlinkClr xmlns:ahyp="http://schemas.microsoft.com/office/drawing/2018/hyperlinkcolor" val="tx"/>
                    </a:ext>
                  </a:extLst>
                </a:hlinkClick>
              </a:rPr>
              <a:t>BMA guidance on GP registration</a:t>
            </a:r>
            <a:r>
              <a:rPr lang="en-GB" sz="1800" dirty="0">
                <a:solidFill>
                  <a:srgbClr val="008876"/>
                </a:solidFill>
                <a:latin typeface="Barlow" panose="00000500000000000000" pitchFamily="2" charset="0"/>
                <a:ea typeface="Helvetica Neue" charset="0"/>
                <a:cs typeface="Helvetica Neue" charset="0"/>
              </a:rPr>
              <a:t> </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7">
                  <a:extLst>
                    <a:ext uri="{A12FA001-AC4F-418D-AE19-62706E023703}">
                      <ahyp:hlinkClr xmlns:ahyp="http://schemas.microsoft.com/office/drawing/2018/hyperlinkcolor" val="tx"/>
                    </a:ext>
                  </a:extLst>
                </a:hlinkClick>
              </a:rPr>
              <a:t>BMA refugee and asylum seeker patient health toolkit</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8">
                  <a:extLst>
                    <a:ext uri="{A12FA001-AC4F-418D-AE19-62706E023703}">
                      <ahyp:hlinkClr xmlns:ahyp="http://schemas.microsoft.com/office/drawing/2018/hyperlinkcolor" val="tx"/>
                    </a:ext>
                  </a:extLst>
                </a:hlinkClick>
              </a:rPr>
              <a:t>CQC guidance</a:t>
            </a:r>
            <a:r>
              <a:rPr lang="en-GB" sz="1800" dirty="0">
                <a:solidFill>
                  <a:srgbClr val="008876"/>
                </a:solidFill>
                <a:latin typeface="Barlow" panose="00000500000000000000" pitchFamily="2" charset="0"/>
                <a:ea typeface="Helvetica Neue" charset="0"/>
                <a:cs typeface="Helvetica Neue" charset="0"/>
              </a:rPr>
              <a:t> on refugees, asylum seekers, and other migrants</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9">
                  <a:extLst>
                    <a:ext uri="{A12FA001-AC4F-418D-AE19-62706E023703}">
                      <ahyp:hlinkClr xmlns:ahyp="http://schemas.microsoft.com/office/drawing/2018/hyperlinkcolor" val="tx"/>
                    </a:ext>
                  </a:extLst>
                </a:hlinkClick>
              </a:rPr>
              <a:t>Migrant Health Guide</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10">
                  <a:extLst>
                    <a:ext uri="{A12FA001-AC4F-418D-AE19-62706E023703}">
                      <ahyp:hlinkClr xmlns:ahyp="http://schemas.microsoft.com/office/drawing/2018/hyperlinkcolor" val="tx"/>
                    </a:ext>
                  </a:extLst>
                </a:hlinkClick>
              </a:rPr>
              <a:t>Inclusion Health Self Assessment Tool for PCNs</a:t>
            </a:r>
            <a:endParaRPr lang="en-GB" sz="1800" dirty="0">
              <a:solidFill>
                <a:srgbClr val="008876"/>
              </a:solidFill>
              <a:latin typeface="Barlow" panose="00000500000000000000" pitchFamily="2" charset="0"/>
              <a:ea typeface="Helvetica Neue" charset="0"/>
              <a:cs typeface="Helvetica Neue" charset="0"/>
            </a:endParaRPr>
          </a:p>
        </p:txBody>
      </p:sp>
      <p:sp>
        <p:nvSpPr>
          <p:cNvPr id="7" name="TextBox 6">
            <a:extLst>
              <a:ext uri="{FF2B5EF4-FFF2-40B4-BE49-F238E27FC236}">
                <a16:creationId xmlns:a16="http://schemas.microsoft.com/office/drawing/2014/main" id="{BBB1BC36-4B1B-DDD7-554A-A9D0C61339C1}"/>
              </a:ext>
            </a:extLst>
          </p:cNvPr>
          <p:cNvSpPr txBox="1"/>
          <p:nvPr/>
        </p:nvSpPr>
        <p:spPr>
          <a:xfrm>
            <a:off x="4880084" y="2131100"/>
            <a:ext cx="3987691" cy="3831818"/>
          </a:xfrm>
          <a:prstGeom prst="rect">
            <a:avLst/>
          </a:prstGeom>
          <a:noFill/>
        </p:spPr>
        <p:txBody>
          <a:bodyPr wrap="square" rtlCol="0">
            <a:spAutoFit/>
          </a:bodyPr>
          <a:lstStyle/>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1">
                  <a:extLst>
                    <a:ext uri="{A12FA001-AC4F-418D-AE19-62706E023703}">
                      <ahyp:hlinkClr xmlns:ahyp="http://schemas.microsoft.com/office/drawing/2018/hyperlinkcolor" val="tx"/>
                    </a:ext>
                  </a:extLst>
                </a:hlinkClick>
              </a:rPr>
              <a:t>DH Guidance on implementing </a:t>
            </a:r>
            <a:r>
              <a:rPr lang="en-GB" dirty="0">
                <a:solidFill>
                  <a:srgbClr val="008876"/>
                </a:solidFill>
                <a:latin typeface="Barlow" panose="00000500000000000000" pitchFamily="2" charset="0"/>
                <a:ea typeface="Helvetica Neue" charset="0"/>
                <a:cs typeface="Helvetica Neue" charset="0"/>
              </a:rPr>
              <a:t>charging</a:t>
            </a: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2">
                  <a:extLst>
                    <a:ext uri="{A12FA001-AC4F-418D-AE19-62706E023703}">
                      <ahyp:hlinkClr xmlns:ahyp="http://schemas.microsoft.com/office/drawing/2018/hyperlinkcolor" val="tx"/>
                    </a:ext>
                  </a:extLst>
                </a:hlinkClick>
              </a:rPr>
              <a:t>Upfront charging framework </a:t>
            </a:r>
            <a:r>
              <a:rPr lang="en-GB" dirty="0">
                <a:solidFill>
                  <a:srgbClr val="008876"/>
                </a:solidFill>
                <a:latin typeface="Barlow" panose="00000500000000000000" pitchFamily="2" charset="0"/>
                <a:ea typeface="Helvetica Neue" charset="0"/>
                <a:cs typeface="Helvetica Neue" charset="0"/>
              </a:rPr>
              <a:t>and </a:t>
            </a:r>
            <a:r>
              <a:rPr lang="en-GB" dirty="0">
                <a:solidFill>
                  <a:srgbClr val="008876"/>
                </a:solidFill>
                <a:latin typeface="Barlow" panose="00000500000000000000" pitchFamily="2" charset="0"/>
                <a:ea typeface="Helvetica Neue" charset="0"/>
                <a:cs typeface="Helvetica Neue" charset="0"/>
                <a:hlinkClick r:id="rId13">
                  <a:extLst>
                    <a:ext uri="{A12FA001-AC4F-418D-AE19-62706E023703}">
                      <ahyp:hlinkClr xmlns:ahyp="http://schemas.microsoft.com/office/drawing/2018/hyperlinkcolor" val="tx"/>
                    </a:ext>
                  </a:extLst>
                </a:hlinkClick>
              </a:rPr>
              <a:t>clinical case studies</a:t>
            </a:r>
            <a:endParaRPr lang="en-GB"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4">
                  <a:extLst>
                    <a:ext uri="{A12FA001-AC4F-418D-AE19-62706E023703}">
                      <ahyp:hlinkClr xmlns:ahyp="http://schemas.microsoft.com/office/drawing/2018/hyperlinkcolor" val="tx"/>
                    </a:ext>
                  </a:extLst>
                </a:hlinkClick>
              </a:rPr>
              <a:t>Navigating NHS Charging in Secondary Care </a:t>
            </a:r>
            <a:r>
              <a:rPr lang="en-GB" dirty="0">
                <a:solidFill>
                  <a:srgbClr val="008876"/>
                </a:solidFill>
                <a:latin typeface="Barlow" panose="00000500000000000000" pitchFamily="2" charset="0"/>
                <a:ea typeface="Helvetica Neue" charset="0"/>
                <a:cs typeface="Helvetica Neue" charset="0"/>
              </a:rPr>
              <a:t>– DOTW</a:t>
            </a: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5">
                  <a:extLst>
                    <a:ext uri="{A12FA001-AC4F-418D-AE19-62706E023703}">
                      <ahyp:hlinkClr xmlns:ahyp="http://schemas.microsoft.com/office/drawing/2018/hyperlinkcolor" val="tx"/>
                    </a:ext>
                  </a:extLst>
                </a:hlinkClick>
              </a:rPr>
              <a:t>Supporting families facing NHS charging – flowchart</a:t>
            </a:r>
            <a:endParaRPr lang="en-GB"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6">
                  <a:extLst>
                    <a:ext uri="{A12FA001-AC4F-418D-AE19-62706E023703}">
                      <ahyp:hlinkClr xmlns:ahyp="http://schemas.microsoft.com/office/drawing/2018/hyperlinkcolor" val="tx"/>
                    </a:ext>
                  </a:extLst>
                </a:hlinkClick>
              </a:rPr>
              <a:t>Improving access to maternity care</a:t>
            </a:r>
            <a:endParaRPr lang="en-GB" dirty="0">
              <a:solidFill>
                <a:srgbClr val="008876"/>
              </a:solidFill>
              <a:latin typeface="Barlow" panose="00000500000000000000" pitchFamily="2" charset="0"/>
              <a:ea typeface="Helvetica Neue" charset="0"/>
              <a:cs typeface="Helvetica Neue" charset="0"/>
            </a:endParaRPr>
          </a:p>
          <a:p>
            <a:endParaRPr lang="en-GB" dirty="0"/>
          </a:p>
        </p:txBody>
      </p:sp>
      <p:sp>
        <p:nvSpPr>
          <p:cNvPr id="8" name="TextBox 7">
            <a:extLst>
              <a:ext uri="{FF2B5EF4-FFF2-40B4-BE49-F238E27FC236}">
                <a16:creationId xmlns:a16="http://schemas.microsoft.com/office/drawing/2014/main" id="{BC18E2F4-ACF6-5BC9-3ACE-8C9CF5DADE56}"/>
              </a:ext>
            </a:extLst>
          </p:cNvPr>
          <p:cNvSpPr txBox="1"/>
          <p:nvPr/>
        </p:nvSpPr>
        <p:spPr>
          <a:xfrm>
            <a:off x="219075" y="1628775"/>
            <a:ext cx="2495550" cy="369332"/>
          </a:xfrm>
          <a:prstGeom prst="rect">
            <a:avLst/>
          </a:prstGeom>
          <a:noFill/>
        </p:spPr>
        <p:txBody>
          <a:bodyPr wrap="square" rtlCol="0">
            <a:spAutoFit/>
          </a:bodyPr>
          <a:lstStyle/>
          <a:p>
            <a:r>
              <a:rPr lang="en-GB" b="1" dirty="0">
                <a:solidFill>
                  <a:srgbClr val="0069B8"/>
                </a:solidFill>
                <a:latin typeface="Barlow" panose="00000500000000000000" pitchFamily="2" charset="0"/>
              </a:rPr>
              <a:t>Primary care</a:t>
            </a:r>
          </a:p>
        </p:txBody>
      </p:sp>
      <p:sp>
        <p:nvSpPr>
          <p:cNvPr id="9" name="TextBox 8">
            <a:extLst>
              <a:ext uri="{FF2B5EF4-FFF2-40B4-BE49-F238E27FC236}">
                <a16:creationId xmlns:a16="http://schemas.microsoft.com/office/drawing/2014/main" id="{A3D4AD3B-4FC9-A9EB-E6D2-15F5EF7E439F}"/>
              </a:ext>
            </a:extLst>
          </p:cNvPr>
          <p:cNvSpPr txBox="1"/>
          <p:nvPr/>
        </p:nvSpPr>
        <p:spPr>
          <a:xfrm>
            <a:off x="5181602" y="1628775"/>
            <a:ext cx="2495550" cy="369332"/>
          </a:xfrm>
          <a:prstGeom prst="rect">
            <a:avLst/>
          </a:prstGeom>
          <a:noFill/>
        </p:spPr>
        <p:txBody>
          <a:bodyPr wrap="square" rtlCol="0">
            <a:spAutoFit/>
          </a:bodyPr>
          <a:lstStyle/>
          <a:p>
            <a:r>
              <a:rPr lang="en-GB" b="1" dirty="0">
                <a:solidFill>
                  <a:srgbClr val="0069B8"/>
                </a:solidFill>
                <a:latin typeface="Barlow" panose="00000500000000000000" pitchFamily="2" charset="0"/>
              </a:rPr>
              <a:t>Secondary care</a:t>
            </a:r>
          </a:p>
        </p:txBody>
      </p:sp>
    </p:spTree>
    <p:extLst>
      <p:ext uri="{BB962C8B-B14F-4D97-AF65-F5344CB8AC3E}">
        <p14:creationId xmlns:p14="http://schemas.microsoft.com/office/powerpoint/2010/main" val="4079985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BEDF2-BD05-3AED-6EA7-597AD42D84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4D24BB-E93A-8A22-CDA8-46003087D7E5}"/>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BEFEF8E-2320-6316-3500-4C25B4992F6A}"/>
              </a:ext>
            </a:extLst>
          </p:cNvPr>
          <p:cNvSpPr/>
          <p:nvPr/>
        </p:nvSpPr>
        <p:spPr>
          <a:xfrm>
            <a:off x="128588" y="415622"/>
            <a:ext cx="4001623"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Inclusion health</a:t>
            </a:r>
          </a:p>
        </p:txBody>
      </p:sp>
      <p:pic>
        <p:nvPicPr>
          <p:cNvPr id="7" name="Picture 6" descr="A picture containing graphical user interface&#10;&#10;Description automatically generated">
            <a:extLst>
              <a:ext uri="{FF2B5EF4-FFF2-40B4-BE49-F238E27FC236}">
                <a16:creationId xmlns:a16="http://schemas.microsoft.com/office/drawing/2014/main" id="{550A3C63-7770-9A37-660B-7D35C2D78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6" name="Rectangle 5">
            <a:extLst>
              <a:ext uri="{FF2B5EF4-FFF2-40B4-BE49-F238E27FC236}">
                <a16:creationId xmlns:a16="http://schemas.microsoft.com/office/drawing/2014/main" id="{4B319802-F0D3-7E39-CEA0-131BA84F7289}"/>
              </a:ext>
            </a:extLst>
          </p:cNvPr>
          <p:cNvSpPr/>
          <p:nvPr/>
        </p:nvSpPr>
        <p:spPr>
          <a:xfrm>
            <a:off x="0" y="1225117"/>
            <a:ext cx="4130211" cy="5632883"/>
          </a:xfrm>
          <a:prstGeom prst="rect">
            <a:avLst/>
          </a:prstGeom>
          <a:solidFill>
            <a:srgbClr val="BD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dirty="0">
                <a:solidFill>
                  <a:schemeClr val="tx1"/>
                </a:solidFill>
                <a:latin typeface="Barlow" panose="00000500000000000000" pitchFamily="2" charset="0"/>
              </a:rPr>
              <a:t>Inclusion health is a ‘catch-all’ term used to describe </a:t>
            </a:r>
            <a:r>
              <a:rPr lang="en-GB" b="1" dirty="0">
                <a:solidFill>
                  <a:schemeClr val="tx1"/>
                </a:solidFill>
                <a:latin typeface="Barlow" panose="00000500000000000000" pitchFamily="2" charset="0"/>
              </a:rPr>
              <a:t>people who are socially excluded</a:t>
            </a:r>
            <a:r>
              <a:rPr lang="en-GB" dirty="0">
                <a:solidFill>
                  <a:schemeClr val="tx1"/>
                </a:solidFill>
                <a:latin typeface="Barlow" panose="00000500000000000000" pitchFamily="2" charset="0"/>
              </a:rPr>
              <a:t>, typically experience multiple overlapping risk factors for poor health, experience stigma and discrimination, and are not consistently accounted for in electronic records</a:t>
            </a:r>
            <a:br>
              <a:rPr lang="en-GB" dirty="0">
                <a:solidFill>
                  <a:schemeClr val="tx1"/>
                </a:solidFill>
                <a:latin typeface="Barlow" panose="00000500000000000000" pitchFamily="2" charset="0"/>
              </a:rPr>
            </a:br>
            <a:endParaRPr lang="en-GB" dirty="0">
              <a:solidFill>
                <a:schemeClr val="tx1"/>
              </a:solidFill>
              <a:latin typeface="Barlow" panose="00000500000000000000" pitchFamily="2" charset="0"/>
            </a:endParaRPr>
          </a:p>
          <a:p>
            <a:pPr marL="342900" indent="-342900">
              <a:buFont typeface="Arial" panose="020B0604020202020204" pitchFamily="34" charset="0"/>
              <a:buChar char="•"/>
            </a:pPr>
            <a:r>
              <a:rPr lang="en-GB" dirty="0">
                <a:solidFill>
                  <a:schemeClr val="tx1"/>
                </a:solidFill>
                <a:latin typeface="Barlow" panose="00000500000000000000" pitchFamily="2" charset="0"/>
              </a:rPr>
              <a:t>Inclusion Health groups </a:t>
            </a:r>
            <a:r>
              <a:rPr lang="en-GB" b="1" dirty="0">
                <a:solidFill>
                  <a:schemeClr val="tx1"/>
                </a:solidFill>
                <a:latin typeface="Barlow" panose="00000500000000000000" pitchFamily="2" charset="0"/>
              </a:rPr>
              <a:t>are not a homogenous group </a:t>
            </a:r>
            <a:r>
              <a:rPr lang="en-GB" dirty="0">
                <a:solidFill>
                  <a:schemeClr val="tx1"/>
                </a:solidFill>
                <a:latin typeface="Barlow" panose="00000500000000000000" pitchFamily="2" charset="0"/>
              </a:rPr>
              <a:t>and may be facing a wide variety of experiences</a:t>
            </a:r>
            <a:br>
              <a:rPr lang="en-GB" dirty="0">
                <a:solidFill>
                  <a:schemeClr val="tx1"/>
                </a:solidFill>
                <a:latin typeface="Barlow" panose="00000500000000000000" pitchFamily="2" charset="0"/>
              </a:rPr>
            </a:br>
            <a:endParaRPr lang="en-GB" dirty="0">
              <a:solidFill>
                <a:schemeClr val="tx1"/>
              </a:solidFill>
              <a:latin typeface="Barlow" panose="00000500000000000000" pitchFamily="2" charset="0"/>
            </a:endParaRPr>
          </a:p>
          <a:p>
            <a:pPr marL="342900" indent="-342900">
              <a:buFont typeface="Arial" panose="020B0604020202020204" pitchFamily="34" charset="0"/>
              <a:buChar char="•"/>
            </a:pPr>
            <a:r>
              <a:rPr lang="en-GB" dirty="0">
                <a:solidFill>
                  <a:schemeClr val="tx1"/>
                </a:solidFill>
                <a:latin typeface="Barlow" panose="00000500000000000000" pitchFamily="2" charset="0"/>
              </a:rPr>
              <a:t>People from Inclusion Health groups are more likely to experience </a:t>
            </a:r>
            <a:r>
              <a:rPr lang="en-GB" b="1" dirty="0">
                <a:solidFill>
                  <a:schemeClr val="tx1"/>
                </a:solidFill>
                <a:latin typeface="Barlow" panose="00000500000000000000" pitchFamily="2" charset="0"/>
              </a:rPr>
              <a:t>health inequalities and barriers to public services </a:t>
            </a:r>
          </a:p>
        </p:txBody>
      </p:sp>
      <p:sp>
        <p:nvSpPr>
          <p:cNvPr id="8" name="TextBox 7">
            <a:extLst>
              <a:ext uri="{FF2B5EF4-FFF2-40B4-BE49-F238E27FC236}">
                <a16:creationId xmlns:a16="http://schemas.microsoft.com/office/drawing/2014/main" id="{4C5D1885-D672-2582-655D-5EBCF8105520}"/>
              </a:ext>
            </a:extLst>
          </p:cNvPr>
          <p:cNvSpPr txBox="1"/>
          <p:nvPr/>
        </p:nvSpPr>
        <p:spPr>
          <a:xfrm>
            <a:off x="4341580" y="1452146"/>
            <a:ext cx="4591050" cy="677108"/>
          </a:xfrm>
          <a:prstGeom prst="rect">
            <a:avLst/>
          </a:prstGeom>
          <a:noFill/>
        </p:spPr>
        <p:txBody>
          <a:bodyPr wrap="square">
            <a:spAutoFit/>
          </a:bodyPr>
          <a:lstStyle/>
          <a:p>
            <a:r>
              <a:rPr kumimoji="0" lang="en-GB" sz="2000" b="1" i="0" u="none" strike="noStrike" kern="0" cap="none" spc="0" normalizeH="0" baseline="0" noProof="0">
                <a:ln>
                  <a:noFill/>
                </a:ln>
                <a:solidFill>
                  <a:srgbClr val="005CA7"/>
                </a:solidFill>
                <a:effectLst/>
                <a:uLnTx/>
                <a:uFillTx/>
                <a:latin typeface="Barlow" panose="00000500000000000000" pitchFamily="2" charset="0"/>
                <a:ea typeface="Helvetica Neue"/>
                <a:cs typeface="Helvetica Neue"/>
                <a:sym typeface="Helvetica Neue"/>
              </a:rPr>
              <a:t>Underserved groups</a:t>
            </a:r>
            <a:r>
              <a:rPr lang="en-GB" sz="1800" b="1" kern="0">
                <a:solidFill>
                  <a:srgbClr val="005CA7"/>
                </a:solidFill>
                <a:latin typeface="Barlow" panose="00000500000000000000" pitchFamily="2" charset="0"/>
                <a:ea typeface="Helvetica Neue"/>
                <a:cs typeface="Helvetica Neue"/>
                <a:sym typeface="Helvetica Neue"/>
              </a:rPr>
              <a:t> </a:t>
            </a:r>
            <a:r>
              <a:rPr kumimoji="0" lang="en-GB" sz="1800" b="0" i="0" u="none" strike="noStrike" kern="0" cap="none" spc="0" normalizeH="0" baseline="0" noProof="0">
                <a:ln>
                  <a:noFill/>
                </a:ln>
                <a:solidFill>
                  <a:srgbClr val="005CA7"/>
                </a:solidFill>
                <a:effectLst/>
                <a:uLnTx/>
                <a:uFillTx/>
                <a:latin typeface="Barlow" panose="00000500000000000000" pitchFamily="2" charset="0"/>
                <a:ea typeface="Helvetica Neue"/>
                <a:cs typeface="Helvetica Neue"/>
                <a:sym typeface="Helvetica Neue"/>
              </a:rPr>
              <a:t>face significant barriers in accessing healthcare</a:t>
            </a:r>
            <a:endParaRPr lang="en-GB"/>
          </a:p>
        </p:txBody>
      </p:sp>
      <p:graphicFrame>
        <p:nvGraphicFramePr>
          <p:cNvPr id="9" name="Diagram 8">
            <a:extLst>
              <a:ext uri="{FF2B5EF4-FFF2-40B4-BE49-F238E27FC236}">
                <a16:creationId xmlns:a16="http://schemas.microsoft.com/office/drawing/2014/main" id="{03A65BD4-A579-5897-0FA0-49E5FB5602F3}"/>
              </a:ext>
            </a:extLst>
          </p:cNvPr>
          <p:cNvGraphicFramePr/>
          <p:nvPr/>
        </p:nvGraphicFramePr>
        <p:xfrm>
          <a:off x="4470400" y="2211137"/>
          <a:ext cx="4462230" cy="45380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Open book outline">
            <a:extLst>
              <a:ext uri="{FF2B5EF4-FFF2-40B4-BE49-F238E27FC236}">
                <a16:creationId xmlns:a16="http://schemas.microsoft.com/office/drawing/2014/main" id="{D256547C-E6D3-D98A-7FD5-A02120B3D3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0611" y="6372890"/>
            <a:ext cx="371203" cy="371203"/>
          </a:xfrm>
          <a:prstGeom prst="rect">
            <a:avLst/>
          </a:prstGeom>
        </p:spPr>
      </p:pic>
    </p:spTree>
    <p:extLst>
      <p:ext uri="{BB962C8B-B14F-4D97-AF65-F5344CB8AC3E}">
        <p14:creationId xmlns:p14="http://schemas.microsoft.com/office/powerpoint/2010/main" val="4157744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D2FF9-026F-0F9A-C91D-43D947A866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348CFC-1F80-B4BE-6B11-E4D19BC3776F}"/>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34F74BC-B028-660C-F8A9-BFCAB0F8F54A}"/>
              </a:ext>
            </a:extLst>
          </p:cNvPr>
          <p:cNvSpPr/>
          <p:nvPr/>
        </p:nvSpPr>
        <p:spPr>
          <a:xfrm>
            <a:off x="128589" y="415622"/>
            <a:ext cx="413861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Immigration status</a:t>
            </a:r>
          </a:p>
        </p:txBody>
      </p:sp>
      <p:pic>
        <p:nvPicPr>
          <p:cNvPr id="7" name="Picture 6" descr="A picture containing graphical user interface&#10;&#10;Description automatically generated">
            <a:extLst>
              <a:ext uri="{FF2B5EF4-FFF2-40B4-BE49-F238E27FC236}">
                <a16:creationId xmlns:a16="http://schemas.microsoft.com/office/drawing/2014/main" id="{89797146-ED96-BC8F-58D9-EB46C5A8D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3" name="Diagram 2">
            <a:extLst>
              <a:ext uri="{FF2B5EF4-FFF2-40B4-BE49-F238E27FC236}">
                <a16:creationId xmlns:a16="http://schemas.microsoft.com/office/drawing/2014/main" id="{9B7372AB-D157-71D9-26F0-E95DEAE68F5A}"/>
              </a:ext>
            </a:extLst>
          </p:cNvPr>
          <p:cNvGraphicFramePr/>
          <p:nvPr/>
        </p:nvGraphicFramePr>
        <p:xfrm>
          <a:off x="65069" y="1376452"/>
          <a:ext cx="9013862" cy="49935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7480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F045-5AAF-5472-8A3F-A2CC45A51A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ED25A2-CEBE-5839-7224-244EE434D748}"/>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731F56D-844D-AB32-0B0E-CE7397FDAB3B}"/>
              </a:ext>
            </a:extLst>
          </p:cNvPr>
          <p:cNvSpPr/>
          <p:nvPr/>
        </p:nvSpPr>
        <p:spPr>
          <a:xfrm>
            <a:off x="128589" y="415622"/>
            <a:ext cx="413861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Immigration status</a:t>
            </a:r>
          </a:p>
        </p:txBody>
      </p:sp>
      <p:pic>
        <p:nvPicPr>
          <p:cNvPr id="7" name="Picture 6" descr="A picture containing graphical user interface&#10;&#10;Description automatically generated">
            <a:extLst>
              <a:ext uri="{FF2B5EF4-FFF2-40B4-BE49-F238E27FC236}">
                <a16:creationId xmlns:a16="http://schemas.microsoft.com/office/drawing/2014/main" id="{407EC837-6CDF-FA19-E24E-A19EDF18F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21936FF3-E9A7-A762-0A0C-760AE57F4EDE}"/>
              </a:ext>
            </a:extLst>
          </p:cNvPr>
          <p:cNvSpPr txBox="1"/>
          <p:nvPr/>
        </p:nvSpPr>
        <p:spPr>
          <a:xfrm>
            <a:off x="0" y="1525604"/>
            <a:ext cx="9144000" cy="830997"/>
          </a:xfrm>
          <a:prstGeom prst="rect">
            <a:avLst/>
          </a:prstGeom>
          <a:noFill/>
        </p:spPr>
        <p:txBody>
          <a:bodyPr wrap="square" rtlCol="0" anchor="t">
            <a:spAutoFit/>
          </a:bodyPr>
          <a:lstStyle/>
          <a:p>
            <a:pPr>
              <a:spcBef>
                <a:spcPts val="600"/>
              </a:spcBef>
              <a:spcAft>
                <a:spcPts val="600"/>
              </a:spcAft>
            </a:pPr>
            <a:r>
              <a:rPr lang="en-GB" sz="2400">
                <a:latin typeface="Barlow" panose="00000500000000000000" pitchFamily="2" charset="0"/>
                <a:ea typeface="Helvetica Neue" charset="0"/>
                <a:cs typeface="Helvetica Neue" charset="0"/>
              </a:rPr>
              <a:t>‘Undocumented’ migrants find themselves without the right documents for a variety of reasons, </a:t>
            </a:r>
            <a:r>
              <a:rPr lang="en-GB" sz="2400" b="1">
                <a:solidFill>
                  <a:srgbClr val="005CA7"/>
                </a:solidFill>
                <a:latin typeface="Barlow" panose="00000500000000000000" pitchFamily="2" charset="0"/>
                <a:ea typeface="Helvetica Neue" charset="0"/>
                <a:cs typeface="Helvetica Neue" charset="0"/>
              </a:rPr>
              <a:t>often beyond their control</a:t>
            </a:r>
            <a:r>
              <a:rPr lang="en-GB" sz="2400">
                <a:latin typeface="Barlow" panose="00000500000000000000" pitchFamily="2" charset="0"/>
                <a:ea typeface="Helvetica Neue" charset="0"/>
                <a:cs typeface="Helvetica Neue" charset="0"/>
              </a:rPr>
              <a:t>. </a:t>
            </a:r>
          </a:p>
        </p:txBody>
      </p:sp>
      <p:sp>
        <p:nvSpPr>
          <p:cNvPr id="6" name="Hexagon 5">
            <a:extLst>
              <a:ext uri="{FF2B5EF4-FFF2-40B4-BE49-F238E27FC236}">
                <a16:creationId xmlns:a16="http://schemas.microsoft.com/office/drawing/2014/main" id="{4BCAE6B1-D6F0-F168-B5DF-F52F28CF7106}"/>
              </a:ext>
            </a:extLst>
          </p:cNvPr>
          <p:cNvSpPr/>
          <p:nvPr/>
        </p:nvSpPr>
        <p:spPr>
          <a:xfrm>
            <a:off x="4635242" y="4732008"/>
            <a:ext cx="2258140" cy="1630889"/>
          </a:xfrm>
          <a:prstGeom prst="hexagon">
            <a:avLst/>
          </a:prstGeom>
          <a:solidFill>
            <a:srgbClr val="00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on spousal visas whose relationship breaks down</a:t>
            </a:r>
          </a:p>
        </p:txBody>
      </p:sp>
      <p:sp>
        <p:nvSpPr>
          <p:cNvPr id="8" name="Hexagon 7">
            <a:extLst>
              <a:ext uri="{FF2B5EF4-FFF2-40B4-BE49-F238E27FC236}">
                <a16:creationId xmlns:a16="http://schemas.microsoft.com/office/drawing/2014/main" id="{FC7BCE98-932B-C28A-9D19-7459F7641C85}"/>
              </a:ext>
            </a:extLst>
          </p:cNvPr>
          <p:cNvSpPr/>
          <p:nvPr/>
        </p:nvSpPr>
        <p:spPr>
          <a:xfrm>
            <a:off x="2380863" y="2698761"/>
            <a:ext cx="2254379" cy="1595499"/>
          </a:xfrm>
          <a:prstGeom prst="hexagon">
            <a:avLst/>
          </a:prstGeom>
          <a:solidFill>
            <a:srgbClr val="9227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 came to UK to work without a visa</a:t>
            </a:r>
          </a:p>
        </p:txBody>
      </p:sp>
      <p:sp>
        <p:nvSpPr>
          <p:cNvPr id="9" name="Hexagon 8">
            <a:extLst>
              <a:ext uri="{FF2B5EF4-FFF2-40B4-BE49-F238E27FC236}">
                <a16:creationId xmlns:a16="http://schemas.microsoft.com/office/drawing/2014/main" id="{59E73818-43C5-61A4-3EA6-F13C936F9E72}"/>
              </a:ext>
            </a:extLst>
          </p:cNvPr>
          <p:cNvSpPr/>
          <p:nvPr/>
        </p:nvSpPr>
        <p:spPr>
          <a:xfrm>
            <a:off x="6956625" y="4732008"/>
            <a:ext cx="2179562" cy="1641538"/>
          </a:xfrm>
          <a:prstGeom prst="hexagon">
            <a:avLst/>
          </a:prstGeom>
          <a:solidFill>
            <a:srgbClr val="B9D5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1600">
                <a:solidFill>
                  <a:schemeClr val="bg1"/>
                </a:solidFill>
                <a:latin typeface="Barlow" panose="00000500000000000000" pitchFamily="2" charset="0"/>
                <a:ea typeface="Helvetica Neue" charset="0"/>
                <a:cs typeface="Helvetica Neue" charset="0"/>
              </a:rPr>
              <a:t>Domestic workers on expired visas which their employer doesn’t renew</a:t>
            </a:r>
          </a:p>
        </p:txBody>
      </p:sp>
      <p:sp>
        <p:nvSpPr>
          <p:cNvPr id="10" name="Hexagon 9">
            <a:extLst>
              <a:ext uri="{FF2B5EF4-FFF2-40B4-BE49-F238E27FC236}">
                <a16:creationId xmlns:a16="http://schemas.microsoft.com/office/drawing/2014/main" id="{36899F06-80CD-B9A2-9601-25908645D6FE}"/>
              </a:ext>
            </a:extLst>
          </p:cNvPr>
          <p:cNvSpPr/>
          <p:nvPr/>
        </p:nvSpPr>
        <p:spPr>
          <a:xfrm>
            <a:off x="6889621" y="2662180"/>
            <a:ext cx="2254379" cy="1586120"/>
          </a:xfrm>
          <a:prstGeom prst="hexagon">
            <a:avLst/>
          </a:prstGeom>
          <a:solidFill>
            <a:srgbClr val="ED0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whose visa has expired (student/ working)</a:t>
            </a:r>
          </a:p>
        </p:txBody>
      </p:sp>
      <p:sp>
        <p:nvSpPr>
          <p:cNvPr id="11" name="Hexagon 10">
            <a:extLst>
              <a:ext uri="{FF2B5EF4-FFF2-40B4-BE49-F238E27FC236}">
                <a16:creationId xmlns:a16="http://schemas.microsoft.com/office/drawing/2014/main" id="{038F9B0B-E492-572D-8912-2DB8045122E7}"/>
              </a:ext>
            </a:extLst>
          </p:cNvPr>
          <p:cNvSpPr/>
          <p:nvPr/>
        </p:nvSpPr>
        <p:spPr>
          <a:xfrm>
            <a:off x="89897" y="2717282"/>
            <a:ext cx="2254379" cy="1584795"/>
          </a:xfrm>
          <a:prstGeom prst="hexagon">
            <a:avLst/>
          </a:prstGeom>
          <a:solidFill>
            <a:srgbClr val="00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Survivors of trafficking</a:t>
            </a:r>
          </a:p>
        </p:txBody>
      </p:sp>
      <p:sp>
        <p:nvSpPr>
          <p:cNvPr id="12" name="Hexagon 11">
            <a:extLst>
              <a:ext uri="{FF2B5EF4-FFF2-40B4-BE49-F238E27FC236}">
                <a16:creationId xmlns:a16="http://schemas.microsoft.com/office/drawing/2014/main" id="{844DD1CC-02CC-1B14-5DD9-F230EAFE420B}"/>
              </a:ext>
            </a:extLst>
          </p:cNvPr>
          <p:cNvSpPr/>
          <p:nvPr/>
        </p:nvSpPr>
        <p:spPr>
          <a:xfrm>
            <a:off x="70115" y="4785113"/>
            <a:ext cx="2274161" cy="1516978"/>
          </a:xfrm>
          <a:prstGeom prst="hexagon">
            <a:avLst/>
          </a:prstGeom>
          <a:solidFill>
            <a:srgbClr val="006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Refused asylum seekers </a:t>
            </a:r>
          </a:p>
        </p:txBody>
      </p:sp>
      <p:sp>
        <p:nvSpPr>
          <p:cNvPr id="13" name="Hexagon 12">
            <a:extLst>
              <a:ext uri="{FF2B5EF4-FFF2-40B4-BE49-F238E27FC236}">
                <a16:creationId xmlns:a16="http://schemas.microsoft.com/office/drawing/2014/main" id="{AB570349-C875-56DC-BB9B-7B4EDB4DEC73}"/>
              </a:ext>
            </a:extLst>
          </p:cNvPr>
          <p:cNvSpPr/>
          <p:nvPr/>
        </p:nvSpPr>
        <p:spPr>
          <a:xfrm>
            <a:off x="2313859" y="4760437"/>
            <a:ext cx="2321383" cy="1566329"/>
          </a:xfrm>
          <a:prstGeom prst="hexagon">
            <a:avLst/>
          </a:prstGeom>
          <a:solidFill>
            <a:srgbClr val="ED06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 don’t claim asylum due to lack of legal advice</a:t>
            </a:r>
          </a:p>
        </p:txBody>
      </p:sp>
      <p:sp>
        <p:nvSpPr>
          <p:cNvPr id="14" name="Hexagon 13">
            <a:extLst>
              <a:ext uri="{FF2B5EF4-FFF2-40B4-BE49-F238E27FC236}">
                <a16:creationId xmlns:a16="http://schemas.microsoft.com/office/drawing/2014/main" id="{588478E3-1D6E-630A-6DA5-D07EEFA67742}"/>
              </a:ext>
            </a:extLst>
          </p:cNvPr>
          <p:cNvSpPr/>
          <p:nvPr/>
        </p:nvSpPr>
        <p:spPr>
          <a:xfrm>
            <a:off x="4635242" y="2697491"/>
            <a:ext cx="2254379" cy="1586120"/>
          </a:xfrm>
          <a:prstGeom prst="hexagon">
            <a:avLst/>
          </a:prstGeom>
          <a:solidFill>
            <a:srgbClr val="0066B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1600">
                <a:solidFill>
                  <a:schemeClr val="bg1"/>
                </a:solidFill>
                <a:latin typeface="Barlow" panose="00000500000000000000" pitchFamily="2" charset="0"/>
                <a:ea typeface="Helvetica Neue" charset="0"/>
                <a:cs typeface="Helvetica Neue" charset="0"/>
              </a:rPr>
              <a:t>People who came to the UK as children with undocumented parents  </a:t>
            </a:r>
          </a:p>
        </p:txBody>
      </p:sp>
    </p:spTree>
    <p:extLst>
      <p:ext uri="{BB962C8B-B14F-4D97-AF65-F5344CB8AC3E}">
        <p14:creationId xmlns:p14="http://schemas.microsoft.com/office/powerpoint/2010/main" val="178277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30218-DFC5-8DFF-293E-520509BF05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C4D77A-DB80-2858-DB95-DDC88D270FDB}"/>
              </a:ext>
            </a:extLst>
          </p:cNvPr>
          <p:cNvSpPr/>
          <p:nvPr/>
        </p:nvSpPr>
        <p:spPr>
          <a:xfrm>
            <a:off x="1" y="415627"/>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C72F2B0-0786-4766-C4F8-6387074FC624}"/>
              </a:ext>
            </a:extLst>
          </p:cNvPr>
          <p:cNvSpPr/>
          <p:nvPr/>
        </p:nvSpPr>
        <p:spPr>
          <a:xfrm>
            <a:off x="128594" y="415627"/>
            <a:ext cx="3544251"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Asylum process</a:t>
            </a:r>
          </a:p>
        </p:txBody>
      </p:sp>
      <p:pic>
        <p:nvPicPr>
          <p:cNvPr id="7" name="Picture 6" descr="A picture containing graphical user interface&#10;&#10;Description automatically generated">
            <a:extLst>
              <a:ext uri="{FF2B5EF4-FFF2-40B4-BE49-F238E27FC236}">
                <a16:creationId xmlns:a16="http://schemas.microsoft.com/office/drawing/2014/main" id="{76C2CBAD-6332-B3CE-780E-121E88427D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66326" y="415621"/>
            <a:ext cx="1877675" cy="790883"/>
          </a:xfrm>
          <a:prstGeom prst="rect">
            <a:avLst/>
          </a:prstGeom>
        </p:spPr>
      </p:pic>
      <p:pic>
        <p:nvPicPr>
          <p:cNvPr id="8" name="Graphic 7" descr="Open book outline">
            <a:extLst>
              <a:ext uri="{FF2B5EF4-FFF2-40B4-BE49-F238E27FC236}">
                <a16:creationId xmlns:a16="http://schemas.microsoft.com/office/drawing/2014/main" id="{275527C5-1EE9-9FE6-3559-80E35BE484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34" y="6442382"/>
            <a:ext cx="371203" cy="371203"/>
          </a:xfrm>
          <a:prstGeom prst="rect">
            <a:avLst/>
          </a:prstGeom>
        </p:spPr>
      </p:pic>
      <p:sp>
        <p:nvSpPr>
          <p:cNvPr id="10" name="TextBox 9">
            <a:extLst>
              <a:ext uri="{FF2B5EF4-FFF2-40B4-BE49-F238E27FC236}">
                <a16:creationId xmlns:a16="http://schemas.microsoft.com/office/drawing/2014/main" id="{D2F0E811-5BC8-EBC8-F9AB-29CF0B8A5A3C}"/>
              </a:ext>
            </a:extLst>
          </p:cNvPr>
          <p:cNvSpPr txBox="1"/>
          <p:nvPr/>
        </p:nvSpPr>
        <p:spPr>
          <a:xfrm>
            <a:off x="409437" y="6483955"/>
            <a:ext cx="6366501" cy="254044"/>
          </a:xfrm>
          <a:prstGeom prst="rect">
            <a:avLst/>
          </a:prstGeom>
          <a:noFill/>
        </p:spPr>
        <p:txBody>
          <a:bodyPr wrap="square">
            <a:spAutoFit/>
          </a:bodyPr>
          <a:lstStyle/>
          <a:p>
            <a:r>
              <a:rPr lang="en-GB" sz="1051" dirty="0">
                <a:latin typeface="Barlow" panose="00000500000000000000" pitchFamily="2" charset="0"/>
                <a:hlinkClick r:id="rId6"/>
              </a:rPr>
              <a:t>https://www.doctorsoftheworld.org.uk/wp-content/uploads/2025/06/clinician-toolkit-final.pdf</a:t>
            </a:r>
            <a:r>
              <a:rPr lang="en-GB" sz="1051" dirty="0">
                <a:latin typeface="Barlow" panose="00000500000000000000" pitchFamily="2" charset="0"/>
              </a:rPr>
              <a:t> </a:t>
            </a:r>
          </a:p>
        </p:txBody>
      </p:sp>
      <p:pic>
        <p:nvPicPr>
          <p:cNvPr id="9" name="Picture 8">
            <a:extLst>
              <a:ext uri="{FF2B5EF4-FFF2-40B4-BE49-F238E27FC236}">
                <a16:creationId xmlns:a16="http://schemas.microsoft.com/office/drawing/2014/main" id="{396D3AFD-2634-CB28-E48A-092826E24005}"/>
              </a:ext>
            </a:extLst>
          </p:cNvPr>
          <p:cNvPicPr>
            <a:picLocks noChangeAspect="1"/>
          </p:cNvPicPr>
          <p:nvPr/>
        </p:nvPicPr>
        <p:blipFill>
          <a:blip r:embed="rId7"/>
          <a:stretch>
            <a:fillRect/>
          </a:stretch>
        </p:blipFill>
        <p:spPr>
          <a:xfrm>
            <a:off x="132448" y="1443865"/>
            <a:ext cx="8879103" cy="4821347"/>
          </a:xfrm>
          <a:prstGeom prst="rect">
            <a:avLst/>
          </a:prstGeom>
        </p:spPr>
      </p:pic>
    </p:spTree>
    <p:extLst>
      <p:ext uri="{BB962C8B-B14F-4D97-AF65-F5344CB8AC3E}">
        <p14:creationId xmlns:p14="http://schemas.microsoft.com/office/powerpoint/2010/main" val="55568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1CCA-7E64-C4F1-ECBB-C09A18BE0B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3159A9-738B-8B50-52BB-AB9EA08DE5D4}"/>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pic>
        <p:nvPicPr>
          <p:cNvPr id="20" name="Picture 2" descr="Image result for africa europe map black and wwhite">
            <a:extLst>
              <a:ext uri="{FF2B5EF4-FFF2-40B4-BE49-F238E27FC236}">
                <a16:creationId xmlns:a16="http://schemas.microsoft.com/office/drawing/2014/main" id="{004ADBF6-440E-32AF-38D8-C545E28CC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620"/>
            <a:ext cx="9143999" cy="643755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ctor: Curved 20">
            <a:extLst>
              <a:ext uri="{FF2B5EF4-FFF2-40B4-BE49-F238E27FC236}">
                <a16:creationId xmlns:a16="http://schemas.microsoft.com/office/drawing/2014/main" id="{E22831E5-9BB4-8441-9466-E2074F5A23B3}"/>
              </a:ext>
            </a:extLst>
          </p:cNvPr>
          <p:cNvCxnSpPr>
            <a:cxnSpLocks/>
          </p:cNvCxnSpPr>
          <p:nvPr/>
        </p:nvCxnSpPr>
        <p:spPr>
          <a:xfrm rot="10800000">
            <a:off x="3890682" y="4894729"/>
            <a:ext cx="1559860" cy="98611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cxnSp>
        <p:nvCxnSpPr>
          <p:cNvPr id="22" name="Connector: Curved 21">
            <a:extLst>
              <a:ext uri="{FF2B5EF4-FFF2-40B4-BE49-F238E27FC236}">
                <a16:creationId xmlns:a16="http://schemas.microsoft.com/office/drawing/2014/main" id="{C7A8F567-7BE6-A33F-FFFB-9E9BD980608B}"/>
              </a:ext>
            </a:extLst>
          </p:cNvPr>
          <p:cNvCxnSpPr>
            <a:cxnSpLocks/>
          </p:cNvCxnSpPr>
          <p:nvPr/>
        </p:nvCxnSpPr>
        <p:spPr>
          <a:xfrm rot="16200000" flipV="1">
            <a:off x="2888658" y="3857286"/>
            <a:ext cx="1203100" cy="34652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cxnSp>
        <p:nvCxnSpPr>
          <p:cNvPr id="23" name="Connector: Curved 22">
            <a:extLst>
              <a:ext uri="{FF2B5EF4-FFF2-40B4-BE49-F238E27FC236}">
                <a16:creationId xmlns:a16="http://schemas.microsoft.com/office/drawing/2014/main" id="{67C18BF6-46F2-0C18-4709-85B8662D9AE8}"/>
              </a:ext>
            </a:extLst>
          </p:cNvPr>
          <p:cNvCxnSpPr>
            <a:cxnSpLocks/>
          </p:cNvCxnSpPr>
          <p:nvPr/>
        </p:nvCxnSpPr>
        <p:spPr>
          <a:xfrm rot="10800000">
            <a:off x="2510118" y="2814918"/>
            <a:ext cx="624436" cy="43434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sp>
        <p:nvSpPr>
          <p:cNvPr id="24" name="Rectangle: Rounded Corners 23">
            <a:extLst>
              <a:ext uri="{FF2B5EF4-FFF2-40B4-BE49-F238E27FC236}">
                <a16:creationId xmlns:a16="http://schemas.microsoft.com/office/drawing/2014/main" id="{1398BCC9-F69E-13F8-95C3-A968B6EF49E5}"/>
              </a:ext>
            </a:extLst>
          </p:cNvPr>
          <p:cNvSpPr/>
          <p:nvPr/>
        </p:nvSpPr>
        <p:spPr>
          <a:xfrm>
            <a:off x="5253318" y="4388991"/>
            <a:ext cx="3890682" cy="1573197"/>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1" i="0" u="none" strike="noStrike" kern="1200" cap="none" spc="0" normalizeH="0" baseline="0" noProof="0" dirty="0">
                <a:ln>
                  <a:noFill/>
                </a:ln>
                <a:effectLst/>
                <a:uLnTx/>
                <a:uFillTx/>
                <a:latin typeface="Barlow" panose="00000500000000000000" pitchFamily="2" charset="0"/>
              </a:rPr>
              <a:t>Miriam</a:t>
            </a:r>
            <a:r>
              <a:rPr kumimoji="0" lang="en-US" sz="2400" b="0" i="0" u="none" strike="noStrike" kern="1200" cap="none" spc="0" normalizeH="0" baseline="0" noProof="0" dirty="0">
                <a:ln>
                  <a:noFill/>
                </a:ln>
                <a:effectLst/>
                <a:uLnTx/>
                <a:uFillTx/>
                <a:latin typeface="Barlow" panose="00000500000000000000" pitchFamily="2" charset="0"/>
              </a:rPr>
              <a:t> (28) fled Eritrea after escaping conscription into national military service.</a:t>
            </a:r>
          </a:p>
        </p:txBody>
      </p:sp>
      <p:sp>
        <p:nvSpPr>
          <p:cNvPr id="25" name="Rectangle: Rounded Corners 24">
            <a:extLst>
              <a:ext uri="{FF2B5EF4-FFF2-40B4-BE49-F238E27FC236}">
                <a16:creationId xmlns:a16="http://schemas.microsoft.com/office/drawing/2014/main" id="{66C6B1B0-4E91-821F-6509-879A71BCE8BE}"/>
              </a:ext>
            </a:extLst>
          </p:cNvPr>
          <p:cNvSpPr/>
          <p:nvPr/>
        </p:nvSpPr>
        <p:spPr>
          <a:xfrm>
            <a:off x="161365" y="3779088"/>
            <a:ext cx="2973189" cy="2308717"/>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Imprisoned in Libya; became a street homeless and a victim of sexual assault in Italy.</a:t>
            </a:r>
          </a:p>
        </p:txBody>
      </p:sp>
      <p:sp>
        <p:nvSpPr>
          <p:cNvPr id="26" name="Rectangle: Rounded Corners 25">
            <a:extLst>
              <a:ext uri="{FF2B5EF4-FFF2-40B4-BE49-F238E27FC236}">
                <a16:creationId xmlns:a16="http://schemas.microsoft.com/office/drawing/2014/main" id="{BBAF5BB1-5950-8E2C-253C-BC3B18AF8D1C}"/>
              </a:ext>
            </a:extLst>
          </p:cNvPr>
          <p:cNvSpPr/>
          <p:nvPr/>
        </p:nvSpPr>
        <p:spPr>
          <a:xfrm>
            <a:off x="3811755" y="2988920"/>
            <a:ext cx="3168660" cy="1205436"/>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Smuggled to “the Jungle” in Calais and then to London</a:t>
            </a:r>
            <a:endParaRPr kumimoji="0" lang="en-GB" sz="2400" b="0" i="0" u="none" strike="noStrike" kern="1200" cap="none" spc="0" normalizeH="0" baseline="0" noProof="0">
              <a:ln>
                <a:noFill/>
              </a:ln>
              <a:effectLst/>
              <a:uLnTx/>
              <a:uFillTx/>
              <a:latin typeface="Barlow" panose="00000500000000000000" pitchFamily="2" charset="0"/>
            </a:endParaRPr>
          </a:p>
        </p:txBody>
      </p:sp>
      <p:sp>
        <p:nvSpPr>
          <p:cNvPr id="27" name="Rectangle: Rounded Corners 26">
            <a:extLst>
              <a:ext uri="{FF2B5EF4-FFF2-40B4-BE49-F238E27FC236}">
                <a16:creationId xmlns:a16="http://schemas.microsoft.com/office/drawing/2014/main" id="{51CF1639-892C-9AE1-C4D8-9417D4496EB8}"/>
              </a:ext>
            </a:extLst>
          </p:cNvPr>
          <p:cNvSpPr/>
          <p:nvPr/>
        </p:nvSpPr>
        <p:spPr>
          <a:xfrm>
            <a:off x="191445" y="1441971"/>
            <a:ext cx="5159619" cy="1205436"/>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Street homeless in London, after 2 months taken to a church by a lady she met on the street. </a:t>
            </a:r>
          </a:p>
        </p:txBody>
      </p:sp>
      <p:sp>
        <p:nvSpPr>
          <p:cNvPr id="4" name="Rectangle 3">
            <a:extLst>
              <a:ext uri="{FF2B5EF4-FFF2-40B4-BE49-F238E27FC236}">
                <a16:creationId xmlns:a16="http://schemas.microsoft.com/office/drawing/2014/main" id="{CCE839FE-17DB-829C-0FB1-FDC57CB43635}"/>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210B3F41-36DF-5748-3B10-0DF301F3B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33326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6EC60EEE66824F936CB4580E4A320F" ma:contentTypeVersion="21" ma:contentTypeDescription="Create a new document." ma:contentTypeScope="" ma:versionID="7e674326b5f977375dc4f21e8afe23df">
  <xsd:schema xmlns:xsd="http://www.w3.org/2001/XMLSchema" xmlns:xs="http://www.w3.org/2001/XMLSchema" xmlns:p="http://schemas.microsoft.com/office/2006/metadata/properties" xmlns:ns1="http://schemas.microsoft.com/sharepoint/v3" xmlns:ns2="8790bbd8-1533-40c9-9197-73e0c1a7a62e" xmlns:ns3="56364213-d866-4f1f-8057-f9cafeab0a90" targetNamespace="http://schemas.microsoft.com/office/2006/metadata/properties" ma:root="true" ma:fieldsID="6ac698d172d7cad7769e048c14bf7ff0" ns1:_="" ns2:_="" ns3:_="">
    <xsd:import namespace="http://schemas.microsoft.com/sharepoint/v3"/>
    <xsd:import namespace="8790bbd8-1533-40c9-9197-73e0c1a7a62e"/>
    <xsd:import namespace="56364213-d866-4f1f-8057-f9cafeab0a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90bbd8-1533-40c9-9197-73e0c1a7a6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6d606a-1549-484f-92a4-9a148e9495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364213-d866-4f1f-8057-f9cafeab0a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99333c8-95b0-4a98-8fce-2ea7cebd2127}" ma:internalName="TaxCatchAll" ma:showField="CatchAllData" ma:web="56364213-d866-4f1f-8057-f9cafeab0a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6364213-d866-4f1f-8057-f9cafeab0a90" xsi:nil="true"/>
    <lcf76f155ced4ddcb4097134ff3c332f xmlns="8790bbd8-1533-40c9-9197-73e0c1a7a62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6AC6845-2039-4C38-B7DA-CCDF73D045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90bbd8-1533-40c9-9197-73e0c1a7a62e"/>
    <ds:schemaRef ds:uri="56364213-d866-4f1f-8057-f9cafeab0a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F42D1E-902A-408C-8FD5-AF5C8EA69F1B}">
  <ds:schemaRefs>
    <ds:schemaRef ds:uri="http://schemas.microsoft.com/sharepoint/v3/contenttype/forms"/>
  </ds:schemaRefs>
</ds:datastoreItem>
</file>

<file path=customXml/itemProps3.xml><?xml version="1.0" encoding="utf-8"?>
<ds:datastoreItem xmlns:ds="http://schemas.openxmlformats.org/officeDocument/2006/customXml" ds:itemID="{E135298A-75C1-4B0F-8D41-8BDFAF256536}">
  <ds:schemaRefs>
    <ds:schemaRef ds:uri="http://schemas.microsoft.com/office/2006/metadata/properties"/>
    <ds:schemaRef ds:uri="http://schemas.microsoft.com/office/infopath/2007/PartnerControls"/>
    <ds:schemaRef ds:uri="56364213-d866-4f1f-8057-f9cafeab0a90"/>
    <ds:schemaRef ds:uri="8790bbd8-1533-40c9-9197-73e0c1a7a62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35624</TotalTime>
  <Words>4603</Words>
  <Application>Microsoft Office PowerPoint</Application>
  <PresentationFormat>On-screen Show (4:3)</PresentationFormat>
  <Paragraphs>379</Paragraphs>
  <Slides>46</Slides>
  <Notes>45</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Anton</vt:lpstr>
      <vt:lpstr>Aptos</vt:lpstr>
      <vt:lpstr>Arial</vt:lpstr>
      <vt:lpstr>Barlow</vt:lpstr>
      <vt:lpstr>Calibri</vt:lpstr>
      <vt:lpstr>Courier New</vt:lpstr>
      <vt:lpstr>GDS Transport</vt:lpstr>
      <vt:lpstr>Helvetica Neue</vt:lpstr>
      <vt:lpstr>Helvetica Now</vt:lpstr>
      <vt:lpstr>Symbol</vt:lpstr>
      <vt:lpstr>Wingdings</vt:lpstr>
      <vt:lpstr>zagma-vf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out more https://www.doctorsoftheworld.org.uk/safesurgeries/  Feedback Please complete our training evaluation form  Translated health information  https://www.doctorsoftheworld.org.uk/translated-health-information/   Contact us  safesurgeries@doctorsoftheworld.org.uk  DOTW clinic https://www.doctorsoftheworld.org.uk/patient-clinic/   Volunteer with us https://www.doctorsoftheworld.org.uk/jobs-and-volunteer-roles/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Corbett</dc:creator>
  <cp:lastModifiedBy>Marina Davidson</cp:lastModifiedBy>
  <cp:revision>230</cp:revision>
  <dcterms:modified xsi:type="dcterms:W3CDTF">2025-08-22T10:25:11Z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220600</vt:r8>
  </property>
  <property fmtid="{D5CDD505-2E9C-101B-9397-08002B2CF9AE}" pid="3" name="ContentTypeId">
    <vt:lpwstr>0x010100476EC60EEE66824F936CB4580E4A320F</vt:lpwstr>
  </property>
  <property fmtid="{D5CDD505-2E9C-101B-9397-08002B2CF9AE}" pid="4" name="MediaServiceImageTags">
    <vt:lpwstr/>
  </property>
</Properties>
</file>